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26"/>
  </p:notesMasterIdLst>
  <p:handoutMasterIdLst>
    <p:handoutMasterId r:id="rId27"/>
  </p:handoutMasterIdLst>
  <p:sldIdLst>
    <p:sldId id="292" r:id="rId3"/>
    <p:sldId id="346" r:id="rId4"/>
    <p:sldId id="295" r:id="rId5"/>
    <p:sldId id="297" r:id="rId6"/>
    <p:sldId id="329" r:id="rId7"/>
    <p:sldId id="338" r:id="rId8"/>
    <p:sldId id="332" r:id="rId9"/>
    <p:sldId id="348" r:id="rId10"/>
    <p:sldId id="334" r:id="rId11"/>
    <p:sldId id="337" r:id="rId12"/>
    <p:sldId id="333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299" r:id="rId21"/>
    <p:sldId id="351" r:id="rId22"/>
    <p:sldId id="352" r:id="rId23"/>
    <p:sldId id="353" r:id="rId24"/>
    <p:sldId id="354" r:id="rId25"/>
  </p:sldIdLst>
  <p:sldSz cx="12188825" cy="9001125"/>
  <p:notesSz cx="6858000" cy="9144000"/>
  <p:defaultTextStyle>
    <a:defPPr>
      <a:defRPr lang="en-US"/>
    </a:defPPr>
    <a:lvl1pPr marL="0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34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869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303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737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172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606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041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477" algn="l" defTabSz="121886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  <p15:guide id="9" orient="horz" pos="2835">
          <p15:clr>
            <a:srgbClr val="A4A3A4"/>
          </p15:clr>
        </p15:guide>
        <p15:guide id="10" orient="horz" pos="1240">
          <p15:clr>
            <a:srgbClr val="A4A3A4"/>
          </p15:clr>
        </p15:guide>
        <p15:guide id="11" orient="horz" pos="5103">
          <p15:clr>
            <a:srgbClr val="A4A3A4"/>
          </p15:clr>
        </p15:guide>
        <p15:guide id="12" orient="horz" pos="252">
          <p15:clr>
            <a:srgbClr val="A4A3A4"/>
          </p15:clr>
        </p15:guide>
        <p15:guide id="13" orient="horz" pos="1407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FF"/>
    <a:srgbClr val="263458"/>
    <a:srgbClr val="DF80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18" autoAdjust="0"/>
  </p:normalViewPr>
  <p:slideViewPr>
    <p:cSldViewPr showGuides="1">
      <p:cViewPr varScale="1">
        <p:scale>
          <a:sx n="53" d="100"/>
          <a:sy n="53" d="100"/>
        </p:scale>
        <p:origin x="-1356" y="-78"/>
      </p:cViewPr>
      <p:guideLst>
        <p:guide orient="horz" pos="2160"/>
        <p:guide orient="horz" pos="945"/>
        <p:guide orient="horz" pos="3888"/>
        <p:guide orient="horz" pos="192"/>
        <p:guide orient="horz" pos="1072"/>
        <p:guide orient="horz" pos="2835"/>
        <p:guide orient="horz" pos="1240"/>
        <p:guide orient="horz" pos="5103"/>
        <p:guide orient="horz" pos="252"/>
        <p:guide orient="horz" pos="1407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3072" y="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ru-RU">
                <a:solidFill>
                  <a:schemeClr val="tx2"/>
                </a:solidFill>
              </a:rPr>
              <a:pPr/>
              <a:t>18.04.2022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pPr/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ru-RU"/>
              <a:pPr/>
              <a:t>18.04.2022</a:t>
            </a:fld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85800"/>
            <a:ext cx="4641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Образец текста</a:t>
            </a:r>
          </a:p>
          <a:p>
            <a:pPr lvl="1"/>
            <a:r>
              <a:rPr/>
              <a:t>Второй уровень</a:t>
            </a:r>
          </a:p>
          <a:p>
            <a:pPr lvl="2"/>
            <a:r>
              <a:rPr/>
              <a:t>Третий уровень</a:t>
            </a:r>
          </a:p>
          <a:p>
            <a:pPr lvl="3"/>
            <a:r>
              <a:rPr/>
              <a:t>Четвертый уровень</a:t>
            </a:r>
          </a:p>
          <a:p>
            <a:pPr lvl="4"/>
            <a:r>
              <a:rPr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869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34" algn="l" defTabSz="1218869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869" algn="l" defTabSz="1218869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303" algn="l" defTabSz="1218869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737" algn="l" defTabSz="1218869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172" algn="l" defTabSz="121886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606" algn="l" defTabSz="121886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041" algn="l" defTabSz="121886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477" algn="l" defTabSz="121886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2515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495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2383" y="1966918"/>
            <a:ext cx="7008574" cy="432970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2383" y="6467475"/>
            <a:ext cx="7008574" cy="163353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56352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589" y="5834063"/>
            <a:ext cx="7008574" cy="253365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2589" y="4100517"/>
            <a:ext cx="7008574" cy="1702295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3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8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3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73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17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6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04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4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7309" y="2233613"/>
            <a:ext cx="4977104" cy="5867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900"/>
            </a:lvl4pPr>
            <a:lvl5pPr marL="2011134">
              <a:defRPr sz="1900"/>
            </a:lvl5pPr>
            <a:lvl6pPr marL="2011134">
              <a:defRPr sz="1900"/>
            </a:lvl6pPr>
            <a:lvl7pPr marL="2011134">
              <a:defRPr sz="1900"/>
            </a:lvl7pPr>
            <a:lvl8pPr marL="2011134">
              <a:defRPr sz="1900"/>
            </a:lvl8pPr>
            <a:lvl9pPr marL="2011134">
              <a:defRPr sz="1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7559" y="2233613"/>
            <a:ext cx="4977104" cy="5867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900"/>
            </a:lvl4pPr>
            <a:lvl5pPr marL="2011134">
              <a:defRPr sz="1900"/>
            </a:lvl5pPr>
            <a:lvl6pPr marL="2011134">
              <a:defRPr sz="1900"/>
            </a:lvl6pPr>
            <a:lvl7pPr marL="2011134">
              <a:defRPr sz="1900"/>
            </a:lvl7pPr>
            <a:lvl8pPr marL="2011134">
              <a:defRPr sz="1900"/>
            </a:lvl8pPr>
            <a:lvl9pPr marL="2011134">
              <a:defRPr sz="1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48933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21373" y="2111597"/>
            <a:ext cx="4973041" cy="6720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34" indent="0">
              <a:buNone/>
              <a:defRPr sz="2600" b="1"/>
            </a:lvl2pPr>
            <a:lvl3pPr marL="1218869" indent="0">
              <a:buNone/>
              <a:defRPr sz="2400" b="1"/>
            </a:lvl3pPr>
            <a:lvl4pPr marL="1828303" indent="0">
              <a:buNone/>
              <a:defRPr sz="2100" b="1"/>
            </a:lvl4pPr>
            <a:lvl5pPr marL="2437737" indent="0">
              <a:buNone/>
              <a:defRPr sz="2100" b="1"/>
            </a:lvl5pPr>
            <a:lvl6pPr marL="3047172" indent="0">
              <a:buNone/>
              <a:defRPr sz="2100" b="1"/>
            </a:lvl6pPr>
            <a:lvl7pPr marL="3656606" indent="0">
              <a:buNone/>
              <a:defRPr sz="2100" b="1"/>
            </a:lvl7pPr>
            <a:lvl8pPr marL="4266041" indent="0">
              <a:buNone/>
              <a:defRPr sz="2100" b="1"/>
            </a:lvl8pPr>
            <a:lvl9pPr marL="487547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17309" y="2900363"/>
            <a:ext cx="4977104" cy="52006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900"/>
            </a:lvl2pPr>
            <a:lvl3pPr>
              <a:defRPr sz="1900"/>
            </a:lvl3pPr>
            <a:lvl4pPr>
              <a:defRPr sz="1900"/>
            </a:lvl4pPr>
            <a:lvl5pPr marL="2011134">
              <a:defRPr sz="1900"/>
            </a:lvl5pPr>
            <a:lvl6pPr marL="2011134">
              <a:defRPr sz="1900"/>
            </a:lvl6pPr>
            <a:lvl7pPr marL="2011134">
              <a:defRPr sz="1900"/>
            </a:lvl7pPr>
            <a:lvl8pPr marL="2011134">
              <a:defRPr sz="1900"/>
            </a:lvl8pPr>
            <a:lvl9pPr marL="2011134">
              <a:defRPr sz="1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01624" y="2111597"/>
            <a:ext cx="4973041" cy="6720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34" indent="0">
              <a:buNone/>
              <a:defRPr sz="2600" b="1"/>
            </a:lvl2pPr>
            <a:lvl3pPr marL="1218869" indent="0">
              <a:buNone/>
              <a:defRPr sz="2400" b="1"/>
            </a:lvl3pPr>
            <a:lvl4pPr marL="1828303" indent="0">
              <a:buNone/>
              <a:defRPr sz="2100" b="1"/>
            </a:lvl4pPr>
            <a:lvl5pPr marL="2437737" indent="0">
              <a:buNone/>
              <a:defRPr sz="2100" b="1"/>
            </a:lvl5pPr>
            <a:lvl6pPr marL="3047172" indent="0">
              <a:buNone/>
              <a:defRPr sz="2100" b="1"/>
            </a:lvl6pPr>
            <a:lvl7pPr marL="3656606" indent="0">
              <a:buNone/>
              <a:defRPr sz="2100" b="1"/>
            </a:lvl7pPr>
            <a:lvl8pPr marL="4266041" indent="0">
              <a:buNone/>
              <a:defRPr sz="2100" b="1"/>
            </a:lvl8pPr>
            <a:lvl9pPr marL="487547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97559" y="2900363"/>
            <a:ext cx="4977104" cy="52006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900"/>
            </a:lvl2pPr>
            <a:lvl3pPr>
              <a:defRPr sz="1900"/>
            </a:lvl3pPr>
            <a:lvl4pPr>
              <a:defRPr sz="1900"/>
            </a:lvl4pPr>
            <a:lvl5pPr marL="2011134">
              <a:defRPr sz="1900"/>
            </a:lvl5pPr>
            <a:lvl6pPr marL="2011134">
              <a:defRPr sz="1900"/>
            </a:lvl6pPr>
            <a:lvl7pPr marL="2011134">
              <a:defRPr sz="1900"/>
            </a:lvl7pPr>
            <a:lvl8pPr marL="2011134">
              <a:defRPr sz="1900"/>
            </a:lvl8pPr>
            <a:lvl9pPr marL="2011134">
              <a:defRPr sz="1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528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1676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068731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961368" y="0"/>
            <a:ext cx="7922736" cy="900112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4" rIns="121887" bIns="60944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22" y="2233613"/>
            <a:ext cx="3351927" cy="3733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9237" y="633413"/>
            <a:ext cx="6805427" cy="77343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722" y="6100763"/>
            <a:ext cx="3351927" cy="226695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34" indent="0">
              <a:buNone/>
              <a:defRPr sz="1600"/>
            </a:lvl2pPr>
            <a:lvl3pPr marL="1218869" indent="0">
              <a:buNone/>
              <a:defRPr sz="1300"/>
            </a:lvl3pPr>
            <a:lvl4pPr marL="1828303" indent="0">
              <a:buNone/>
              <a:defRPr sz="1200"/>
            </a:lvl4pPr>
            <a:lvl5pPr marL="2437737" indent="0">
              <a:buNone/>
              <a:defRPr sz="1200"/>
            </a:lvl5pPr>
            <a:lvl6pPr marL="3047172" indent="0">
              <a:buNone/>
              <a:defRPr sz="1200"/>
            </a:lvl6pPr>
            <a:lvl7pPr marL="3656606" indent="0">
              <a:buNone/>
              <a:defRPr sz="1200"/>
            </a:lvl7pPr>
            <a:lvl8pPr marL="4266041" indent="0">
              <a:buNone/>
              <a:defRPr sz="1200"/>
            </a:lvl8pPr>
            <a:lvl9pPr marL="487547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96807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082258" y="0"/>
            <a:ext cx="8024310" cy="900112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4" rIns="121887" bIns="60944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7766" y="6300789"/>
            <a:ext cx="7313295" cy="1000125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7766" y="366718"/>
            <a:ext cx="7313295" cy="5838230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34" indent="0">
              <a:buNone/>
              <a:defRPr sz="3700"/>
            </a:lvl2pPr>
            <a:lvl3pPr marL="1218869" indent="0">
              <a:buNone/>
              <a:defRPr sz="3200"/>
            </a:lvl3pPr>
            <a:lvl4pPr marL="1828303" indent="0">
              <a:buNone/>
              <a:defRPr sz="2600"/>
            </a:lvl4pPr>
            <a:lvl5pPr marL="2437737" indent="0">
              <a:buNone/>
              <a:defRPr sz="2600"/>
            </a:lvl5pPr>
            <a:lvl6pPr marL="3047172" indent="0">
              <a:buNone/>
              <a:defRPr sz="2600"/>
            </a:lvl6pPr>
            <a:lvl7pPr marL="3656606" indent="0">
              <a:buNone/>
              <a:defRPr sz="2600"/>
            </a:lvl7pPr>
            <a:lvl8pPr marL="4266041" indent="0">
              <a:buNone/>
              <a:defRPr sz="2600"/>
            </a:lvl8pPr>
            <a:lvl9pPr marL="4875477" indent="0">
              <a:buNone/>
              <a:defRPr sz="2600"/>
            </a:lvl9pPr>
          </a:lstStyle>
          <a:p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7766" y="7300913"/>
            <a:ext cx="7313295" cy="1066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34" indent="0">
              <a:buNone/>
              <a:defRPr sz="1600"/>
            </a:lvl2pPr>
            <a:lvl3pPr marL="1218869" indent="0">
              <a:buNone/>
              <a:defRPr sz="1300"/>
            </a:lvl3pPr>
            <a:lvl4pPr marL="1828303" indent="0">
              <a:buNone/>
              <a:defRPr sz="1200"/>
            </a:lvl4pPr>
            <a:lvl5pPr marL="2437737" indent="0">
              <a:buNone/>
              <a:defRPr sz="1200"/>
            </a:lvl5pPr>
            <a:lvl6pPr marL="3047172" indent="0">
              <a:buNone/>
              <a:defRPr sz="1200"/>
            </a:lvl6pPr>
            <a:lvl7pPr marL="3656606" indent="0">
              <a:buNone/>
              <a:defRPr sz="1200"/>
            </a:lvl7pPr>
            <a:lvl8pPr marL="4266041" indent="0">
              <a:buNone/>
              <a:defRPr sz="1200"/>
            </a:lvl8pPr>
            <a:lvl9pPr marL="487547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22133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104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9852633" y="360467"/>
            <a:ext cx="1422030" cy="7740549"/>
          </a:xfrm>
        </p:spPr>
        <p:txBody>
          <a:bodyPr vert="eaVert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17309" y="360467"/>
            <a:ext cx="8532178" cy="7740549"/>
          </a:xfrm>
        </p:spPr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65071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04721" y="0"/>
            <a:ext cx="11579384" cy="900112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4" rIns="121887" bIns="60944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100012"/>
            <a:ext cx="10157354" cy="1833563"/>
          </a:xfrm>
          <a:prstGeom prst="rect">
            <a:avLst/>
          </a:prstGeom>
        </p:spPr>
        <p:txBody>
          <a:bodyPr vert="horz" lIns="121887" tIns="60944" rIns="121887" bIns="60944" rtlCol="0" anchor="b">
            <a:normAutofit/>
          </a:bodyPr>
          <a:lstStyle/>
          <a:p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7309" y="2233613"/>
            <a:ext cx="10157354" cy="5867400"/>
          </a:xfrm>
          <a:prstGeom prst="rect">
            <a:avLst/>
          </a:prstGeom>
        </p:spPr>
        <p:txBody>
          <a:bodyPr vert="horz" lIns="121887" tIns="60944" rIns="121887" bIns="60944" rtlCol="0">
            <a:norm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17309" y="8401053"/>
            <a:ext cx="2742486" cy="420886"/>
          </a:xfrm>
          <a:prstGeom prst="rect">
            <a:avLst/>
          </a:prstGeom>
        </p:spPr>
        <p:txBody>
          <a:bodyPr vert="horz" lIns="121887" tIns="60944" rIns="121887" bIns="60944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2DD204D1-F9BD-4643-8480-6EA41EB484F1}" type="datetimeFigureOut">
              <a:rPr lang="ru-RU" noProof="0" smtClean="0"/>
              <a:pPr/>
              <a:t>18.04.2022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907843" y="8401053"/>
            <a:ext cx="6216301" cy="420886"/>
          </a:xfrm>
          <a:prstGeom prst="rect">
            <a:avLst/>
          </a:prstGeom>
        </p:spPr>
        <p:txBody>
          <a:bodyPr vert="horz" lIns="121887" tIns="60944" rIns="121887" bIns="60944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67147" y="8401053"/>
            <a:ext cx="1107518" cy="420886"/>
          </a:xfrm>
          <a:prstGeom prst="rect">
            <a:avLst/>
          </a:prstGeom>
        </p:spPr>
        <p:txBody>
          <a:bodyPr vert="horz" lIns="121887" tIns="60944" rIns="121887" bIns="60944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869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17" indent="-304717" algn="l" defTabSz="1218869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21" indent="-304717" algn="l" defTabSz="1218869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7926" indent="-304717" algn="l" defTabSz="1218869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530" indent="-304717" algn="l" defTabSz="1218869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134" indent="-304717" algn="l" defTabSz="1218869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737" indent="-304717" algn="l" defTabSz="1218869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343" indent="-304717" algn="l" defTabSz="1218869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90946" indent="-304717" algn="l" defTabSz="1218869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493" indent="-304717" algn="l" defTabSz="1218869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34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869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03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37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172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606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041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477" algn="l" defTabSz="12188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frm=1&amp;source=images&amp;cd=&amp;cad=rja&amp;uact=8&amp;docid=eebKtkHYOl_J1M&amp;tbnid=5l2L0v3YFtmHjM:&amp;ved=0CAUQjRw&amp;url=http://ne-gnevi-boga.at.ua/photo/priroda/posle_dozhdja/3-0-492&amp;ei=K3IxU_i1B4bI4ATwioC4Cg&amp;bvm=bv.63587204,d.bGE&amp;psig=AFQjCNGOB0S5l1_2AxeV1HerWhDu6wuDzg&amp;ust=139583574050696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1%D0%BE%D1%8E%D0%B7_%D0%BF%D0%B8%D1%81%D0%B0%D1%82%D0%B5%D0%BB%D0%B5%D0%B9_%D0%A0%D0%BE%D1%81%D1%81%D0%B8%D0%B8" TargetMode="Externa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ru/url?sa=i&amp;rct=j&amp;q=&amp;esrc=s&amp;frm=1&amp;source=images&amp;cd=&amp;docid=voMkZtQ_QkcNnM&amp;tbnid=6nMwAnZFtBIZJM:&amp;ved=0CAUQjRw&amp;url=http://www.kiseya.ru/category/krasa-i-tvorchestvo_c4/offset10/&amp;ei=0GUxU9j3Nsnx4QS06YHQDA&amp;bvm=bv.63587204,d.bGE&amp;psig=AFQjCNF0nTQtyFSixBxy4Suwr8NNABFqrA&amp;ust=1395832599069731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fotki.yandex.ru/users/nezabudka3432/view/85178/?page=0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google.ru/url?sa=i&amp;rct=j&amp;q=&amp;esrc=s&amp;frm=1&amp;source=images&amp;cd=&amp;cad=rja&amp;uact=8&amp;docid=C_CigUlu-NMZzM&amp;tbnid=yWW4JGFfsryjoM:&amp;ved=0CAUQjRw&amp;url=http://sovmult.ru/index/0-3988&amp;ei=CG0xU5vEFKnV4wTG7oCgDA&amp;bvm=bv.63587204,d.bGE&amp;psig=AFQjCNGcuKNRISqZHYL7bfVX93tljz8WsQ&amp;ust=139583436301868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ru/url?sa=i&amp;rct=j&amp;q=&amp;esrc=s&amp;frm=1&amp;source=images&amp;cd=&amp;cad=rja&amp;uact=8&amp;docid=rOI-wZQRmRmeKM&amp;tbnid=mU3GuGktpjWR7M:&amp;ved=0CAUQjRw&amp;url=http://ru.wikipedia.org/wiki/%D0%9A%D1%80%D0%B0%D0%BC%D1%81%D0%BA%D0%BE%D0%B9,_%D0%98%D0%B2%D0%B0%D0%BD_%D0%9D%D0%B8%D0%BA%D0%BE%D0%BB%D0%B0%D0%B5%D0%B2%D0%B8%D1%87&amp;ei=tXAxU_BUwu3iBNzZgbAE&amp;bvm=bv.63587204,d.bGE&amp;psig=AFQjCNHXjEgcKVW2KCPi1w0d8FywVXkLgg&amp;ust=139583540322974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197868" y="2196306"/>
            <a:ext cx="10801200" cy="5256584"/>
          </a:xfrm>
        </p:spPr>
        <p:txBody>
          <a:bodyPr>
            <a:noAutofit/>
          </a:bodyPr>
          <a:lstStyle/>
          <a:p>
            <a:pPr algn="r" defTabSz="1216034">
              <a:spcBef>
                <a:spcPts val="0"/>
              </a:spcBef>
            </a:pP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>
                <a:solidFill>
                  <a:srgbClr val="3333FF"/>
                </a:solidFill>
              </a:rPr>
              <a:t/>
            </a:r>
            <a:br>
              <a:rPr lang="ru-RU" b="1" dirty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/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>Урок по русскому языку в 11 классе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>
                <a:solidFill>
                  <a:srgbClr val="FF0000"/>
                </a:solidFill>
              </a:rPr>
              <a:t>«Красота в крупинке»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3333FF"/>
                </a:solidFill>
              </a:rPr>
              <a:t>(подготовка к сочинению по тексту художественного стиля) 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</a:br>
            <a:r>
              <a:rPr lang="ru-RU" sz="3600" b="1" dirty="0" smtClean="0">
                <a:solidFill>
                  <a:srgbClr val="3333FF"/>
                </a:solidFill>
                <a:ea typeface="Times New Roman"/>
                <a:cs typeface="Arial" pitchFamily="34" charset="0"/>
              </a:rPr>
              <a:t>Тип </a:t>
            </a:r>
            <a:r>
              <a:rPr lang="ru-RU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урока</a:t>
            </a:r>
            <a:r>
              <a:rPr lang="en-US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:</a:t>
            </a:r>
            <a:r>
              <a:rPr lang="ru-RU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  <a:t>Урок-практикум с элементами исследовательской деятельности </a:t>
            </a:r>
            <a: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  <a:t/>
            </a:r>
            <a:b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</a:br>
            <a: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  <a:t/>
            </a:r>
            <a:b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</a:br>
            <a:r>
              <a:rPr lang="ru-RU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Оборудование</a:t>
            </a:r>
            <a:r>
              <a:rPr lang="en-US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:</a:t>
            </a:r>
            <a:r>
              <a:rPr lang="ru-RU" sz="3600" b="1" dirty="0">
                <a:solidFill>
                  <a:srgbClr val="3333FF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  <a:t>мультимедийный проектор, </a:t>
            </a:r>
            <a: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  <a:t>экран, компьютер, </a:t>
            </a:r>
            <a:b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</a:br>
            <a:r>
              <a:rPr lang="ru-RU" sz="3600" b="1" dirty="0">
                <a:solidFill>
                  <a:srgbClr val="263458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  <a:t>                     тексты Ф. Кривина, В. Крупина </a:t>
            </a:r>
            <a:br>
              <a:rPr lang="ru-RU" sz="3600" b="1" dirty="0" smtClean="0">
                <a:solidFill>
                  <a:srgbClr val="263458"/>
                </a:solidFill>
                <a:ea typeface="Times New Roman"/>
                <a:cs typeface="Arial" pitchFamily="34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i="0" baseline="0" dirty="0">
              <a:solidFill>
                <a:srgbClr val="374C81"/>
              </a:solidFill>
              <a:latin typeface="Century Gothic"/>
            </a:endParaRPr>
          </a:p>
        </p:txBody>
      </p:sp>
      <p:pic>
        <p:nvPicPr>
          <p:cNvPr id="5122" name="irc_mi" descr="Описание: http://ne-gnevi-boga.at.ua/_ph/3/2/994238190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780" y="5796706"/>
            <a:ext cx="4202396" cy="2710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1118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3333FF"/>
                </a:solidFill>
              </a:rPr>
              <a:t>Формулируем цели урока</a:t>
            </a:r>
            <a:endParaRPr lang="ru-RU" sz="5400" b="1" dirty="0">
              <a:solidFill>
                <a:srgbClr val="3333FF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0076" y="1908274"/>
            <a:ext cx="6619478" cy="6619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3121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053852" y="0"/>
            <a:ext cx="10157354" cy="848893"/>
          </a:xfrm>
        </p:spPr>
        <p:txBody>
          <a:bodyPr>
            <a:noAutofit/>
          </a:bodyPr>
          <a:lstStyle/>
          <a:p>
            <a:pPr algn="ctr" defTabSz="1216034">
              <a:spcBef>
                <a:spcPts val="0"/>
              </a:spcBef>
            </a:pPr>
            <a:r>
              <a:rPr lang="ru-RU" b="1" dirty="0">
                <a:solidFill>
                  <a:srgbClr val="3333FF"/>
                </a:solidFill>
              </a:rPr>
              <a:t>Цели урока</a:t>
            </a:r>
            <a:r>
              <a:rPr lang="en-US" b="1" dirty="0">
                <a:solidFill>
                  <a:srgbClr val="3333FF"/>
                </a:solidFill>
              </a:rPr>
              <a:t>:</a:t>
            </a:r>
            <a:endParaRPr lang="ru-RU" dirty="0">
              <a:solidFill>
                <a:srgbClr val="3333FF"/>
              </a:solidFill>
              <a:latin typeface="Century Gothic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333773" y="900162"/>
            <a:ext cx="11855052" cy="79928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+mj-lt"/>
                <a:cs typeface="Arial" pitchFamily="34" charset="0"/>
              </a:rPr>
              <a:t>Обучающие:</a:t>
            </a:r>
          </a:p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усвоение </a:t>
            </a:r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технологии написания сочинения-рассуждения;</a:t>
            </a:r>
          </a:p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развитие </a:t>
            </a:r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устной и письменной речи учащихся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; </a:t>
            </a:r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обогащение словарного запаса и грамматического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строя</a:t>
            </a:r>
            <a:endParaRPr lang="ru-RU" sz="2800" b="1" dirty="0">
              <a:solidFill>
                <a:schemeClr val="tx2"/>
              </a:solidFill>
              <a:latin typeface="+mj-lt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3333FF"/>
                </a:solidFill>
                <a:latin typeface="+mj-lt"/>
                <a:cs typeface="Arial" pitchFamily="34" charset="0"/>
              </a:rPr>
              <a:t>Развивающие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263458"/>
                </a:solidFill>
                <a:latin typeface="+mj-lt"/>
                <a:cs typeface="Arial" pitchFamily="34" charset="0"/>
              </a:rPr>
              <a:t>-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расширение </a:t>
            </a:r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читательского кругозора через анализ авторских текстов и подбор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аргументов; формирование готовности </a:t>
            </a:r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к самостоятельному освоению культурных ценностей.</a:t>
            </a:r>
          </a:p>
          <a:p>
            <a:r>
              <a:rPr lang="ru-RU" sz="2800" b="1" dirty="0" smtClean="0">
                <a:solidFill>
                  <a:srgbClr val="3333FF"/>
                </a:solidFill>
                <a:latin typeface="+mj-lt"/>
                <a:cs typeface="Arial" pitchFamily="34" charset="0"/>
              </a:rPr>
              <a:t>Воспитательные</a:t>
            </a:r>
          </a:p>
          <a:p>
            <a:r>
              <a:rPr lang="ru-RU" sz="2800" b="1" dirty="0">
                <a:solidFill>
                  <a:schemeClr val="tx2"/>
                </a:solidFill>
                <a:latin typeface="+mj-lt"/>
                <a:cs typeface="Arial" pitchFamily="34" charset="0"/>
              </a:rPr>
              <a:t>духовно-нравственное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  <a:cs typeface="Arial" pitchFamily="34" charset="0"/>
              </a:rPr>
              <a:t>воспитание</a:t>
            </a:r>
            <a:endParaRPr lang="ru-RU" sz="2800" b="1" dirty="0">
              <a:solidFill>
                <a:schemeClr val="tx2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118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772" y="2052290"/>
            <a:ext cx="7656646" cy="6531446"/>
          </a:xfrm>
        </p:spPr>
        <p:txBody>
          <a:bodyPr>
            <a:normAutofit/>
          </a:bodyPr>
          <a:lstStyle/>
          <a:p>
            <a:pPr lvl="1" algn="ctr"/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>
                <a:solidFill>
                  <a:srgbClr val="263458"/>
                </a:solidFill>
                <a:latin typeface="+mj-lt"/>
              </a:rPr>
              <a:t>И нет у нас иного достоянья!</a:t>
            </a:r>
            <a:br>
              <a:rPr lang="ru-RU" sz="2800" dirty="0" smtClean="0">
                <a:solidFill>
                  <a:srgbClr val="263458"/>
                </a:solidFill>
                <a:latin typeface="+mj-lt"/>
              </a:rPr>
            </a:br>
            <a:r>
              <a:rPr lang="ru-RU" sz="2800" dirty="0" smtClean="0">
                <a:solidFill>
                  <a:srgbClr val="263458"/>
                </a:solidFill>
                <a:latin typeface="+mj-lt"/>
              </a:rPr>
              <a:t>	Умейте же беречь</a:t>
            </a:r>
            <a:br>
              <a:rPr lang="ru-RU" sz="2800" dirty="0" smtClean="0">
                <a:solidFill>
                  <a:srgbClr val="263458"/>
                </a:solidFill>
                <a:latin typeface="+mj-lt"/>
              </a:rPr>
            </a:br>
            <a:r>
              <a:rPr lang="ru-RU" sz="2800" dirty="0" smtClean="0">
                <a:solidFill>
                  <a:srgbClr val="263458"/>
                </a:solidFill>
                <a:latin typeface="+mj-lt"/>
              </a:rPr>
              <a:t>             Хоть в меру сил, в дни злобы и страданья, </a:t>
            </a:r>
            <a:br>
              <a:rPr lang="ru-RU" sz="2800" dirty="0" smtClean="0">
                <a:solidFill>
                  <a:srgbClr val="263458"/>
                </a:solidFill>
                <a:latin typeface="+mj-lt"/>
              </a:rPr>
            </a:br>
            <a:r>
              <a:rPr lang="ru-RU" sz="2800" dirty="0" smtClean="0">
                <a:solidFill>
                  <a:srgbClr val="263458"/>
                </a:solidFill>
                <a:latin typeface="+mj-lt"/>
              </a:rPr>
              <a:t>  	Наш дар бессмертный – речь.</a:t>
            </a:r>
            <a:r>
              <a:rPr lang="ru-RU" sz="2800" dirty="0" smtClean="0">
                <a:latin typeface="+mn-lt"/>
              </a:rPr>
              <a:t/>
            </a:r>
            <a:br>
              <a:rPr lang="ru-RU" sz="2800" dirty="0" smtClean="0">
                <a:latin typeface="+mn-lt"/>
              </a:rPr>
            </a:br>
            <a:r>
              <a:rPr lang="ru-RU" sz="2800" dirty="0" smtClean="0">
                <a:latin typeface="+mn-lt"/>
              </a:rPr>
              <a:t/>
            </a:r>
            <a:br>
              <a:rPr lang="ru-RU" sz="2800" dirty="0" smtClean="0">
                <a:latin typeface="+mn-lt"/>
              </a:rPr>
            </a:br>
            <a:r>
              <a:rPr lang="ru-RU" sz="3100" b="1" dirty="0" smtClean="0">
                <a:solidFill>
                  <a:srgbClr val="3333FF"/>
                </a:solidFill>
                <a:latin typeface="+mj-lt"/>
              </a:rPr>
              <a:t>- Стихотворение в прозе</a:t>
            </a:r>
            <a:br>
              <a:rPr lang="ru-RU" sz="3100" b="1" dirty="0" smtClean="0">
                <a:solidFill>
                  <a:srgbClr val="3333FF"/>
                </a:solidFill>
                <a:latin typeface="+mj-lt"/>
              </a:rPr>
            </a:br>
            <a:r>
              <a:rPr lang="ru-RU" sz="3100" b="1" dirty="0" smtClean="0">
                <a:solidFill>
                  <a:srgbClr val="3333FF"/>
                </a:solidFill>
                <a:latin typeface="+mj-lt"/>
              </a:rPr>
              <a:t> И. </a:t>
            </a:r>
            <a:r>
              <a:rPr lang="ru-RU" sz="3100" b="1" dirty="0" err="1" smtClean="0">
                <a:solidFill>
                  <a:srgbClr val="3333FF"/>
                </a:solidFill>
                <a:latin typeface="+mj-lt"/>
              </a:rPr>
              <a:t>С.Тургенева</a:t>
            </a:r>
            <a:r>
              <a:rPr lang="ru-RU" sz="3100" b="1" dirty="0" smtClean="0">
                <a:solidFill>
                  <a:srgbClr val="3333FF"/>
                </a:solidFill>
                <a:latin typeface="+mj-lt"/>
              </a:rPr>
              <a:t> «Русский язык»</a:t>
            </a:r>
            <a:br>
              <a:rPr lang="ru-RU" sz="3100" b="1" dirty="0" smtClean="0">
                <a:solidFill>
                  <a:srgbClr val="3333FF"/>
                </a:solidFill>
                <a:latin typeface="+mj-lt"/>
              </a:rPr>
            </a:br>
            <a:r>
              <a:rPr lang="ru-RU" sz="3100" b="1" dirty="0" smtClean="0">
                <a:solidFill>
                  <a:srgbClr val="3333FF"/>
                </a:solidFill>
                <a:latin typeface="+mj-lt"/>
              </a:rPr>
              <a:t/>
            </a:r>
            <a:br>
              <a:rPr lang="ru-RU" sz="3100" b="1" dirty="0" smtClean="0">
                <a:solidFill>
                  <a:srgbClr val="3333FF"/>
                </a:solidFill>
                <a:latin typeface="+mj-lt"/>
              </a:rPr>
            </a:br>
            <a:r>
              <a:rPr lang="ru-RU" sz="2800" dirty="0" smtClean="0">
                <a:solidFill>
                  <a:srgbClr val="3333FF"/>
                </a:solidFill>
                <a:latin typeface="+mj-lt"/>
              </a:rPr>
              <a:t> </a:t>
            </a:r>
            <a:r>
              <a:rPr lang="ru-RU" sz="2800" b="1" dirty="0">
                <a:solidFill>
                  <a:srgbClr val="3333FF"/>
                </a:solidFill>
                <a:latin typeface="+mn-lt"/>
              </a:rPr>
              <a:t/>
            </a:r>
            <a:br>
              <a:rPr lang="ru-RU" sz="2800" b="1" dirty="0">
                <a:solidFill>
                  <a:srgbClr val="3333FF"/>
                </a:solidFill>
                <a:latin typeface="+mn-lt"/>
              </a:rPr>
            </a:br>
            <a:endParaRPr lang="ru-RU" sz="2800" b="1" dirty="0">
              <a:solidFill>
                <a:srgbClr val="3333FF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829" y="324098"/>
            <a:ext cx="7008574" cy="2088232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Проверка домашнего задания</a:t>
            </a:r>
          </a:p>
          <a:p>
            <a:pPr algn="ctr"/>
            <a:endParaRPr lang="ru-RU" sz="4400" b="1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5780" y="2052290"/>
            <a:ext cx="8280920" cy="289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3200" b="1" dirty="0" smtClean="0">
                <a:solidFill>
                  <a:srgbClr val="263458"/>
                </a:solidFill>
                <a:latin typeface="+mj-lt"/>
              </a:rPr>
              <a:t>Литературные аргументы «Проблема сохранения русского языка»</a:t>
            </a:r>
          </a:p>
          <a:p>
            <a:pPr algn="ctr">
              <a:lnSpc>
                <a:spcPct val="95000"/>
              </a:lnSpc>
            </a:pPr>
            <a:r>
              <a:rPr lang="ru-RU" sz="3200" b="1" dirty="0" smtClean="0">
                <a:solidFill>
                  <a:srgbClr val="3333FF"/>
                </a:solidFill>
                <a:latin typeface="+mj-lt"/>
              </a:rPr>
              <a:t>Стихотворение И. Бунина</a:t>
            </a:r>
          </a:p>
          <a:p>
            <a:pPr algn="ctr">
              <a:lnSpc>
                <a:spcPct val="95000"/>
              </a:lnSpc>
            </a:pPr>
            <a:endParaRPr lang="ru-RU" sz="3200" b="1" dirty="0" smtClean="0">
              <a:solidFill>
                <a:srgbClr val="3333FF"/>
              </a:solidFill>
              <a:latin typeface="+mj-lt"/>
            </a:endParaRPr>
          </a:p>
          <a:p>
            <a:pPr algn="ctr">
              <a:lnSpc>
                <a:spcPct val="95000"/>
              </a:lnSpc>
            </a:pPr>
            <a:endParaRPr lang="ru-RU" sz="3200" b="1" dirty="0" smtClean="0">
              <a:solidFill>
                <a:srgbClr val="3333FF"/>
              </a:solidFill>
              <a:latin typeface="+mj-lt"/>
            </a:endParaRPr>
          </a:p>
          <a:p>
            <a:pPr>
              <a:lnSpc>
                <a:spcPct val="95000"/>
              </a:lnSpc>
            </a:pPr>
            <a:endParaRPr lang="ru-RU" sz="3200" b="1" dirty="0">
              <a:solidFill>
                <a:srgbClr val="3333FF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769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3333FF"/>
                </a:solidFill>
              </a:rPr>
              <a:t>Анализ текста Феликса Кривина «Волк на елке» </a:t>
            </a:r>
            <a:endParaRPr lang="ru-RU" b="1" dirty="0">
              <a:solidFill>
                <a:srgbClr val="3333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58308" y="2916386"/>
            <a:ext cx="4752528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756" y="1778727"/>
            <a:ext cx="4392488" cy="577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1844" y="7550098"/>
            <a:ext cx="10801200" cy="91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3333FF"/>
                </a:solidFill>
              </a:rPr>
              <a:t>  </a:t>
            </a:r>
            <a:r>
              <a:rPr lang="ru-RU" sz="2800" b="1" dirty="0" smtClean="0">
                <a:solidFill>
                  <a:srgbClr val="3333FF"/>
                </a:solidFill>
                <a:latin typeface="+mj-lt"/>
              </a:rPr>
              <a:t>Феликс Кривин -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русский </a:t>
            </a:r>
            <a:r>
              <a:rPr lang="ru-RU" sz="2800" b="1" dirty="0">
                <a:solidFill>
                  <a:schemeClr val="tx2"/>
                </a:solidFill>
                <a:latin typeface="+mj-lt"/>
              </a:rPr>
              <a:t>писатель, поэт, прозаик,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автор</a:t>
            </a:r>
          </a:p>
          <a:p>
            <a:pPr>
              <a:lnSpc>
                <a:spcPct val="95000"/>
              </a:lnSpc>
            </a:pPr>
            <a:r>
              <a:rPr lang="ru-RU" sz="2800" b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   интеллектуальных </a:t>
            </a:r>
            <a:r>
              <a:rPr lang="ru-RU" sz="2800" b="1" dirty="0">
                <a:solidFill>
                  <a:schemeClr val="tx2"/>
                </a:solidFill>
                <a:latin typeface="+mj-lt"/>
              </a:rPr>
              <a:t>юмористических произведений</a:t>
            </a:r>
          </a:p>
        </p:txBody>
      </p:sp>
      <p:pic>
        <p:nvPicPr>
          <p:cNvPr id="11266" name="Picture 2" descr="http://i.ytimg.com/vi/u3Qgmi711xA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2244" y="4284538"/>
            <a:ext cx="3796348" cy="303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cs31.babysfera.ru/3/e/3/1/17320575.236179807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2735" y="2052413"/>
            <a:ext cx="4572000" cy="321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067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rgbClr val="3333FF"/>
                </a:solidFill>
              </a:rPr>
              <a:t>Роль красоты:</a:t>
            </a:r>
            <a:br>
              <a:rPr lang="ru-RU" sz="6000" b="1" dirty="0">
                <a:solidFill>
                  <a:srgbClr val="3333FF"/>
                </a:solidFill>
              </a:rPr>
            </a:br>
            <a:endParaRPr lang="ru-RU" sz="6000" dirty="0">
              <a:solidFill>
                <a:srgbClr val="3333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9836" y="1548234"/>
            <a:ext cx="10009112" cy="599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1)Волк </a:t>
            </a:r>
            <a:r>
              <a:rPr lang="ru-RU" sz="3600" b="1" dirty="0">
                <a:solidFill>
                  <a:schemeClr val="tx2"/>
                </a:solidFill>
                <a:latin typeface="+mj-lt"/>
              </a:rPr>
              <a:t>нашел родственную душу </a:t>
            </a:r>
            <a:endParaRPr lang="ru-RU" sz="3600" b="1" dirty="0" smtClean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5000"/>
              </a:lnSpc>
            </a:pPr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(</a:t>
            </a:r>
            <a:r>
              <a:rPr lang="ru-RU" sz="3600" b="1" dirty="0">
                <a:solidFill>
                  <a:schemeClr val="tx2"/>
                </a:solidFill>
                <a:latin typeface="+mj-lt"/>
              </a:rPr>
              <a:t>не чувствовал одиночества, сидят вместе с Зайцем, забыв об инстинктах);</a:t>
            </a:r>
          </a:p>
          <a:p>
            <a:pPr>
              <a:lnSpc>
                <a:spcPct val="95000"/>
              </a:lnSpc>
            </a:pPr>
            <a:endParaRPr lang="ru-RU" sz="3600" b="1" dirty="0" smtClean="0">
              <a:solidFill>
                <a:schemeClr val="tx2"/>
              </a:solidFill>
              <a:latin typeface="+mj-lt"/>
            </a:endParaRPr>
          </a:p>
          <a:p>
            <a:pPr>
              <a:lnSpc>
                <a:spcPct val="95000"/>
              </a:lnSpc>
            </a:pPr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2) </a:t>
            </a:r>
            <a:r>
              <a:rPr lang="ru-RU" sz="3600" b="1" dirty="0">
                <a:solidFill>
                  <a:schemeClr val="tx2"/>
                </a:solidFill>
                <a:latin typeface="+mj-lt"/>
              </a:rPr>
              <a:t>Смена мировоззрения Волка («не в зайцах счастье»);</a:t>
            </a:r>
          </a:p>
          <a:p>
            <a:pPr>
              <a:lnSpc>
                <a:spcPct val="95000"/>
              </a:lnSpc>
            </a:pPr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 </a:t>
            </a:r>
          </a:p>
          <a:p>
            <a:pPr>
              <a:lnSpc>
                <a:spcPct val="95000"/>
              </a:lnSpc>
            </a:pPr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3)Способность </a:t>
            </a:r>
            <a:r>
              <a:rPr lang="ru-RU" sz="3600" b="1" dirty="0">
                <a:solidFill>
                  <a:schemeClr val="tx2"/>
                </a:solidFill>
                <a:latin typeface="+mj-lt"/>
              </a:rPr>
              <a:t>воспринимать красоту («внутри что-то переворачивается»).</a:t>
            </a:r>
          </a:p>
          <a:p>
            <a:pPr marL="342900" indent="-342900">
              <a:lnSpc>
                <a:spcPct val="95000"/>
              </a:lnSpc>
              <a:buFontTx/>
              <a:buChar char="-"/>
            </a:pPr>
            <a:endParaRPr lang="ru-RU" sz="4000" b="1" dirty="0">
              <a:solidFill>
                <a:schemeClr val="tx2"/>
              </a:solidFill>
              <a:latin typeface="+mj-lt"/>
            </a:endParaRPr>
          </a:p>
          <a:p>
            <a:pPr marL="342900" indent="-342900">
              <a:lnSpc>
                <a:spcPct val="95000"/>
              </a:lnSpc>
              <a:buFontTx/>
              <a:buChar char="-"/>
            </a:pPr>
            <a:endParaRPr lang="ru-RU" sz="4000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295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66221" y="540123"/>
            <a:ext cx="7560840" cy="2088231"/>
          </a:xfrm>
        </p:spPr>
        <p:txBody>
          <a:bodyPr>
            <a:normAutofit/>
          </a:bodyPr>
          <a:lstStyle/>
          <a:p>
            <a:r>
              <a:rPr lang="ru-RU" sz="2600" dirty="0">
                <a:solidFill>
                  <a:srgbClr val="374C81"/>
                </a:solidFill>
                <a:latin typeface="+mj-lt"/>
              </a:rPr>
              <a:t>    </a:t>
            </a:r>
          </a:p>
          <a:p>
            <a:endParaRPr lang="ru-RU" sz="3000" b="1" dirty="0">
              <a:solidFill>
                <a:srgbClr val="374C81"/>
              </a:solidFill>
              <a:latin typeface="+mj-lt"/>
            </a:endParaRPr>
          </a:p>
          <a:p>
            <a:r>
              <a:rPr lang="ru-RU" sz="3000" dirty="0">
                <a:solidFill>
                  <a:srgbClr val="374C81"/>
                </a:solidFill>
                <a:latin typeface="+mj-lt"/>
              </a:rPr>
              <a:t>    </a:t>
            </a:r>
            <a:endParaRPr lang="ru-RU" sz="3000" b="1" dirty="0">
              <a:solidFill>
                <a:srgbClr val="374C81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8148" y="2022215"/>
            <a:ext cx="8964995" cy="769431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/>
          <a:p>
            <a:pPr>
              <a:buNone/>
            </a:pPr>
            <a:r>
              <a:rPr lang="ru-RU" sz="4400" b="1" i="1" dirty="0">
                <a:latin typeface="+mj-lt"/>
              </a:rPr>
              <a:t>      </a:t>
            </a:r>
            <a:endParaRPr lang="ru-RU" sz="44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18148" y="468114"/>
            <a:ext cx="8064896" cy="1378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Работа в парах</a:t>
            </a:r>
          </a:p>
          <a:p>
            <a:pPr algn="ctr">
              <a:lnSpc>
                <a:spcPct val="95000"/>
              </a:lnSpc>
            </a:pPr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Составление кластера</a:t>
            </a:r>
            <a:endParaRPr lang="ru-RU" sz="4400" b="1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042184" y="3708474"/>
            <a:ext cx="7416823" cy="3476817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4654252" y="4677068"/>
            <a:ext cx="5994665" cy="1378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ru-RU" sz="8800" dirty="0" smtClean="0">
                <a:solidFill>
                  <a:srgbClr val="FFFF00"/>
                </a:solidFill>
              </a:rPr>
              <a:t>Красота</a:t>
            </a:r>
            <a:endParaRPr lang="ru-RU" sz="8800" dirty="0">
              <a:solidFill>
                <a:srgbClr val="FFFF00"/>
              </a:solidFill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10252873" y="7285215"/>
            <a:ext cx="792088" cy="915671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9946840" y="2204310"/>
            <a:ext cx="1098121" cy="1440160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7606166" y="1926965"/>
            <a:ext cx="0" cy="1717505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4798268" y="2406930"/>
            <a:ext cx="914908" cy="1214124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7725029" y="7098573"/>
            <a:ext cx="0" cy="1224136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4798268" y="7308874"/>
            <a:ext cx="1080120" cy="1013835"/>
          </a:xfrm>
          <a:prstGeom prst="straightConnector1">
            <a:avLst/>
          </a:prstGeom>
          <a:ln w="12700"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658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780" y="1692250"/>
            <a:ext cx="8568951" cy="66754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3333FF"/>
                </a:solidFill>
              </a:rPr>
              <a:t/>
            </a:r>
            <a:br>
              <a:rPr lang="ru-RU" sz="3200" b="1" dirty="0" smtClean="0">
                <a:solidFill>
                  <a:srgbClr val="3333FF"/>
                </a:solidFill>
              </a:rPr>
            </a:br>
            <a:r>
              <a:rPr lang="ru-RU" sz="4400" b="1" dirty="0" smtClean="0">
                <a:solidFill>
                  <a:schemeClr val="accent5"/>
                </a:solidFill>
              </a:rPr>
              <a:t/>
            </a:r>
            <a:br>
              <a:rPr lang="ru-RU" sz="4400" b="1" dirty="0" smtClean="0">
                <a:solidFill>
                  <a:schemeClr val="accent5"/>
                </a:solidFill>
              </a:rPr>
            </a:br>
            <a:r>
              <a:rPr lang="ru-RU" sz="4400" b="1" dirty="0" smtClean="0">
                <a:solidFill>
                  <a:schemeClr val="tx2"/>
                </a:solidFill>
              </a:rPr>
              <a:t>«Красота – это</a:t>
            </a:r>
            <a:br>
              <a:rPr lang="ru-RU" sz="4400" b="1" dirty="0" smtClean="0">
                <a:solidFill>
                  <a:schemeClr val="tx2"/>
                </a:solidFill>
              </a:rPr>
            </a:br>
            <a:r>
              <a:rPr lang="ru-RU" sz="4400" b="1" dirty="0" smtClean="0">
                <a:solidFill>
                  <a:schemeClr val="tx2"/>
                </a:solidFill>
              </a:rPr>
              <a:t>королева, которая правит очень недолго».</a:t>
            </a:r>
            <a:br>
              <a:rPr lang="ru-RU" sz="4400" b="1" dirty="0" smtClean="0">
                <a:solidFill>
                  <a:schemeClr val="tx2"/>
                </a:solidFill>
              </a:rPr>
            </a:br>
            <a:r>
              <a:rPr lang="ru-RU" sz="4400" b="1" dirty="0" smtClean="0"/>
              <a:t>                                  </a:t>
            </a:r>
            <a:r>
              <a:rPr lang="ru-RU" sz="4400" b="1" dirty="0" smtClean="0">
                <a:solidFill>
                  <a:srgbClr val="3333FF"/>
                </a:solidFill>
              </a:rPr>
              <a:t>Сократ</a:t>
            </a:r>
            <a:br>
              <a:rPr lang="ru-RU" sz="4400" b="1" dirty="0" smtClean="0">
                <a:solidFill>
                  <a:srgbClr val="3333FF"/>
                </a:solidFill>
              </a:rPr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>
                <a:solidFill>
                  <a:srgbClr val="3333FF"/>
                </a:solidFill>
              </a:rPr>
              <a:t/>
            </a:r>
            <a:br>
              <a:rPr lang="ru-RU" sz="3200" b="1" dirty="0">
                <a:solidFill>
                  <a:srgbClr val="3333FF"/>
                </a:solidFill>
              </a:rPr>
            </a:br>
            <a:endParaRPr lang="ru-RU" sz="3200" b="1" dirty="0">
              <a:solidFill>
                <a:srgbClr val="3333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2588" y="540123"/>
            <a:ext cx="7442063" cy="1584175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+mj-lt"/>
              </a:rPr>
              <a:t>«Мозговой штурм» </a:t>
            </a:r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(оценить высказывание Сократа)</a:t>
            </a:r>
            <a:endParaRPr lang="ru-RU" sz="4400" b="1" dirty="0">
              <a:solidFill>
                <a:srgbClr val="3333FF"/>
              </a:solidFill>
              <a:latin typeface="+mj-lt"/>
            </a:endParaRPr>
          </a:p>
        </p:txBody>
      </p:sp>
      <p:pic>
        <p:nvPicPr>
          <p:cNvPr id="12290" name="Picture 2" descr="http://odepressii.ru/wp-content/uploads/2015/08/portret-Sokrat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772" y="5508674"/>
            <a:ext cx="5256584" cy="315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794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812" y="100012"/>
            <a:ext cx="11161240" cy="1833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3333FF"/>
                </a:solidFill>
              </a:rPr>
              <a:t>Анализ лирической миниатюры </a:t>
            </a:r>
            <a:br>
              <a:rPr lang="ru-RU" b="1" dirty="0" smtClean="0">
                <a:solidFill>
                  <a:srgbClr val="3333FF"/>
                </a:solidFill>
              </a:rPr>
            </a:br>
            <a:r>
              <a:rPr lang="ru-RU" b="1" dirty="0" smtClean="0">
                <a:solidFill>
                  <a:srgbClr val="3333FF"/>
                </a:solidFill>
              </a:rPr>
              <a:t>В. Крупина «Сбрось мешок»</a:t>
            </a:r>
            <a:endParaRPr lang="ru-RU" b="1" dirty="0">
              <a:solidFill>
                <a:srgbClr val="3333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7309" y="2233613"/>
            <a:ext cx="6489271" cy="5219277"/>
          </a:xfrm>
        </p:spPr>
        <p:txBody>
          <a:bodyPr>
            <a:normAutofit/>
          </a:bodyPr>
          <a:lstStyle/>
          <a:p>
            <a:pPr algn="ctr"/>
            <a:endParaRPr lang="ru-RU" sz="2800" b="1" dirty="0" smtClean="0">
              <a:solidFill>
                <a:srgbClr val="FFC000"/>
              </a:solidFill>
              <a:latin typeface="+mj-lt"/>
            </a:endParaRPr>
          </a:p>
          <a:p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Главные герои миниатюры</a:t>
            </a:r>
          </a:p>
          <a:p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Речевая характеристика героев</a:t>
            </a:r>
          </a:p>
          <a:p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Смысл названия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0636" y="2196306"/>
            <a:ext cx="3466579" cy="514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796" y="5350543"/>
            <a:ext cx="2736304" cy="3473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5492" y="7795651"/>
            <a:ext cx="7704856" cy="102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3200" dirty="0"/>
              <a:t> </a:t>
            </a:r>
            <a:r>
              <a:rPr lang="ru-RU" sz="3200" b="1" dirty="0" smtClean="0">
                <a:solidFill>
                  <a:srgbClr val="3333FF"/>
                </a:solidFill>
              </a:rPr>
              <a:t>Владимир </a:t>
            </a:r>
            <a:r>
              <a:rPr lang="ru-RU" sz="3200" b="1" dirty="0" err="1" smtClean="0">
                <a:solidFill>
                  <a:srgbClr val="3333FF"/>
                </a:solidFill>
              </a:rPr>
              <a:t>Крупин</a:t>
            </a:r>
            <a:r>
              <a:rPr lang="ru-RU" sz="3200" b="1" dirty="0" smtClean="0">
                <a:solidFill>
                  <a:srgbClr val="3333FF"/>
                </a:solidFill>
              </a:rPr>
              <a:t> </a:t>
            </a:r>
            <a:r>
              <a:rPr lang="ru-RU" sz="3200" dirty="0" smtClean="0"/>
              <a:t>-</a:t>
            </a: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chemeClr val="tx2"/>
                </a:solidFill>
              </a:rPr>
              <a:t>русский </a:t>
            </a:r>
            <a:r>
              <a:rPr lang="ru-RU" sz="3200" b="1" dirty="0">
                <a:solidFill>
                  <a:schemeClr val="tx2"/>
                </a:solidFill>
              </a:rPr>
              <a:t>прозаик, </a:t>
            </a:r>
            <a:r>
              <a:rPr lang="ru-RU" sz="3200" b="1" dirty="0" smtClean="0">
                <a:solidFill>
                  <a:schemeClr val="tx2"/>
                </a:solidFill>
              </a:rPr>
              <a:t>член </a:t>
            </a:r>
            <a:r>
              <a:rPr lang="ru-RU" sz="3200" b="1" dirty="0" smtClean="0">
                <a:solidFill>
                  <a:schemeClr val="tx2"/>
                </a:solidFill>
                <a:hlinkClick r:id="rId5" tooltip="Союз писателей России"/>
              </a:rPr>
              <a:t>Союза </a:t>
            </a:r>
            <a:r>
              <a:rPr lang="ru-RU" sz="3200" b="1" dirty="0">
                <a:solidFill>
                  <a:schemeClr val="tx2"/>
                </a:solidFill>
                <a:hlinkClick r:id="rId5" tooltip="Союз писателей России"/>
              </a:rPr>
              <a:t>писателей России</a:t>
            </a:r>
            <a:r>
              <a:rPr lang="ru-RU" sz="3200" b="1" dirty="0">
                <a:solidFill>
                  <a:schemeClr val="tx2"/>
                </a:solidFill>
              </a:rPr>
              <a:t>.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529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588" y="252091"/>
            <a:ext cx="8018127" cy="108012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3333FF"/>
                </a:solidFill>
              </a:rPr>
              <a:t>Подбор эпиграфа </a:t>
            </a:r>
            <a:r>
              <a:rPr lang="ru-RU" sz="4400" b="1" dirty="0">
                <a:solidFill>
                  <a:srgbClr val="3333FF"/>
                </a:solidFill>
              </a:rPr>
              <a:t>к уроку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09836" y="1116186"/>
            <a:ext cx="7008574" cy="6846866"/>
          </a:xfrm>
        </p:spPr>
        <p:txBody>
          <a:bodyPr>
            <a:normAutofit fontScale="47500" lnSpcReduction="20000"/>
          </a:bodyPr>
          <a:lstStyle/>
          <a:p>
            <a:r>
              <a:rPr lang="ru-RU" sz="6500" b="1" dirty="0" smtClean="0">
                <a:solidFill>
                  <a:srgbClr val="3333FF"/>
                </a:solidFill>
                <a:latin typeface="+mj-lt"/>
              </a:rPr>
              <a:t>Работа </a:t>
            </a:r>
            <a:r>
              <a:rPr lang="ru-RU" sz="6500" b="1" dirty="0">
                <a:solidFill>
                  <a:srgbClr val="3333FF"/>
                </a:solidFill>
                <a:latin typeface="+mj-lt"/>
              </a:rPr>
              <a:t>с афоризмами русских деятелей культуры о </a:t>
            </a:r>
            <a:r>
              <a:rPr lang="ru-RU" sz="6500" b="1" dirty="0" smtClean="0">
                <a:solidFill>
                  <a:srgbClr val="3333FF"/>
                </a:solidFill>
                <a:latin typeface="+mj-lt"/>
              </a:rPr>
              <a:t>красоте</a:t>
            </a:r>
            <a:r>
              <a:rPr lang="ru-RU" sz="6500" dirty="0">
                <a:latin typeface="+mj-lt"/>
              </a:rPr>
              <a:t> </a:t>
            </a:r>
            <a:r>
              <a:rPr lang="ru-RU" sz="6500" dirty="0" smtClean="0">
                <a:latin typeface="+mj-lt"/>
              </a:rPr>
              <a:t>–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5800" b="1" dirty="0">
                <a:solidFill>
                  <a:schemeClr val="tx2"/>
                </a:solidFill>
                <a:latin typeface="+mj-lt"/>
              </a:rPr>
              <a:t>«Чтобы красоту создать, надо самому быть чистым душой». </a:t>
            </a:r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rgbClr val="3333FF"/>
                </a:solidFill>
                <a:latin typeface="+mj-lt"/>
              </a:rPr>
              <a:t>                                           (</a:t>
            </a:r>
            <a:r>
              <a:rPr lang="ru-RU" sz="5800" b="1" dirty="0">
                <a:solidFill>
                  <a:srgbClr val="3333FF"/>
                </a:solidFill>
                <a:latin typeface="+mj-lt"/>
              </a:rPr>
              <a:t>М. Глинка)</a:t>
            </a:r>
          </a:p>
          <a:p>
            <a:pPr>
              <a:lnSpc>
                <a:spcPct val="120000"/>
              </a:lnSpc>
            </a:pPr>
            <a:r>
              <a:rPr lang="ru-RU" sz="5800" b="1" dirty="0">
                <a:solidFill>
                  <a:schemeClr val="tx2"/>
                </a:solidFill>
                <a:latin typeface="+mj-lt"/>
              </a:rPr>
              <a:t>- «Родник поэзии есть красота». </a:t>
            </a:r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rgbClr val="3333FF"/>
                </a:solidFill>
                <a:latin typeface="+mj-lt"/>
              </a:rPr>
              <a:t>                                            ( </a:t>
            </a:r>
            <a:r>
              <a:rPr lang="ru-RU" sz="5800" b="1" dirty="0">
                <a:solidFill>
                  <a:srgbClr val="3333FF"/>
                </a:solidFill>
                <a:latin typeface="+mj-lt"/>
              </a:rPr>
              <a:t>Н. Гоголь)</a:t>
            </a:r>
          </a:p>
          <a:p>
            <a:pPr>
              <a:lnSpc>
                <a:spcPct val="120000"/>
              </a:lnSpc>
            </a:pPr>
            <a:r>
              <a:rPr lang="ru-RU" sz="5800" b="1" dirty="0">
                <a:solidFill>
                  <a:schemeClr val="tx2"/>
                </a:solidFill>
                <a:latin typeface="+mj-lt"/>
              </a:rPr>
              <a:t>- «Красота спасет мир»</a:t>
            </a:r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rgbClr val="3333FF"/>
                </a:solidFill>
                <a:latin typeface="+mj-lt"/>
              </a:rPr>
              <a:t>                            ( </a:t>
            </a:r>
            <a:r>
              <a:rPr lang="ru-RU" sz="5800" b="1" dirty="0">
                <a:solidFill>
                  <a:srgbClr val="3333FF"/>
                </a:solidFill>
                <a:latin typeface="+mj-lt"/>
              </a:rPr>
              <a:t>Ф. М. Достоевский</a:t>
            </a:r>
            <a:r>
              <a:rPr lang="ru-RU" sz="5800" b="1" dirty="0" smtClean="0">
                <a:solidFill>
                  <a:srgbClr val="3333FF"/>
                </a:solidFill>
                <a:latin typeface="+mj-lt"/>
              </a:rPr>
              <a:t>)</a:t>
            </a:r>
            <a:r>
              <a:rPr lang="ru-RU" sz="5800" b="1" dirty="0">
                <a:latin typeface="+mj-lt"/>
              </a:rPr>
              <a:t/>
            </a:r>
            <a:br>
              <a:rPr lang="ru-RU" sz="5800" b="1" dirty="0">
                <a:latin typeface="+mj-lt"/>
              </a:rPr>
            </a:br>
            <a:r>
              <a:rPr lang="ru-RU" sz="5800" b="1" dirty="0" smtClean="0">
                <a:solidFill>
                  <a:schemeClr val="tx2"/>
                </a:solidFill>
                <a:latin typeface="+mj-lt"/>
              </a:rPr>
              <a:t>«</a:t>
            </a:r>
            <a:r>
              <a:rPr lang="ru-RU" sz="5800" b="1" dirty="0">
                <a:solidFill>
                  <a:schemeClr val="tx2"/>
                </a:solidFill>
                <a:latin typeface="+mj-lt"/>
              </a:rPr>
              <a:t>Остановись и ты в изумлении перед красотой - и в  твоём сердце  расцветёт благородство».</a:t>
            </a:r>
            <a:br>
              <a:rPr lang="ru-RU" sz="5800" b="1" dirty="0">
                <a:solidFill>
                  <a:schemeClr val="tx2"/>
                </a:solidFill>
                <a:latin typeface="+mj-lt"/>
              </a:rPr>
            </a:br>
            <a:r>
              <a:rPr lang="ru-RU" sz="5800" b="1" dirty="0">
                <a:solidFill>
                  <a:schemeClr val="accent5"/>
                </a:solidFill>
                <a:latin typeface="+mj-lt"/>
              </a:rPr>
              <a:t>                            </a:t>
            </a:r>
            <a:r>
              <a:rPr lang="ru-RU" sz="5800" b="1" dirty="0">
                <a:solidFill>
                  <a:srgbClr val="3333FF"/>
                </a:solidFill>
                <a:latin typeface="+mj-lt"/>
              </a:rPr>
              <a:t>(В.А. Сухомлинский) </a:t>
            </a:r>
            <a:br>
              <a:rPr lang="ru-RU" sz="5800" b="1" dirty="0">
                <a:solidFill>
                  <a:srgbClr val="3333FF"/>
                </a:solidFill>
                <a:latin typeface="+mj-lt"/>
              </a:rPr>
            </a:br>
            <a:r>
              <a:rPr lang="ru-RU" sz="3200" b="1" dirty="0">
                <a:solidFill>
                  <a:srgbClr val="3333FF"/>
                </a:solidFill>
                <a:latin typeface="+mj-lt"/>
              </a:rPr>
              <a:t/>
            </a:r>
            <a:br>
              <a:rPr lang="ru-RU" sz="3200" b="1" dirty="0">
                <a:solidFill>
                  <a:srgbClr val="3333FF"/>
                </a:solidFill>
                <a:latin typeface="+mj-lt"/>
              </a:rPr>
            </a:br>
            <a:endParaRPr lang="ru-R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17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788" y="100013"/>
            <a:ext cx="10796875" cy="123219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3333FF"/>
                </a:solidFill>
              </a:rPr>
              <a:t>Написание сочинения-рассуждения</a:t>
            </a:r>
            <a:endParaRPr lang="ru-RU" b="1" dirty="0">
              <a:solidFill>
                <a:srgbClr val="3333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820" y="1476226"/>
            <a:ext cx="10508843" cy="6624787"/>
          </a:xfrm>
        </p:spPr>
        <p:txBody>
          <a:bodyPr>
            <a:normAutofit/>
          </a:bodyPr>
          <a:lstStyle/>
          <a:p>
            <a:r>
              <a:rPr lang="ru-RU" sz="4000" b="1" dirty="0">
                <a:latin typeface="+mj-lt"/>
              </a:rPr>
              <a:t>1. </a:t>
            </a:r>
            <a:r>
              <a:rPr lang="ru-RU" sz="4000" b="1" dirty="0" smtClean="0">
                <a:solidFill>
                  <a:schemeClr val="tx2"/>
                </a:solidFill>
                <a:latin typeface="+mj-lt"/>
              </a:rPr>
              <a:t>Пишем вступление</a:t>
            </a:r>
          </a:p>
          <a:p>
            <a:r>
              <a:rPr lang="ru-RU" sz="4000" b="1" dirty="0" smtClean="0">
                <a:solidFill>
                  <a:schemeClr val="tx2"/>
                </a:solidFill>
                <a:latin typeface="+mj-lt"/>
              </a:rPr>
              <a:t>2</a:t>
            </a:r>
            <a:r>
              <a:rPr lang="ru-RU" sz="4000" b="1" dirty="0">
                <a:solidFill>
                  <a:schemeClr val="tx2"/>
                </a:solidFill>
                <a:latin typeface="+mj-lt"/>
              </a:rPr>
              <a:t>. Формулируем проблему.</a:t>
            </a:r>
          </a:p>
          <a:p>
            <a:r>
              <a:rPr lang="ru-RU" sz="4000" b="1" dirty="0">
                <a:solidFill>
                  <a:schemeClr val="tx2"/>
                </a:solidFill>
                <a:latin typeface="+mj-lt"/>
              </a:rPr>
              <a:t>3. Переходим к комментарию.</a:t>
            </a:r>
          </a:p>
          <a:p>
            <a:r>
              <a:rPr lang="ru-RU" sz="4000" b="1" dirty="0">
                <a:solidFill>
                  <a:schemeClr val="tx2"/>
                </a:solidFill>
                <a:latin typeface="+mj-lt"/>
              </a:rPr>
              <a:t>4. Формулируем позицию автора.</a:t>
            </a:r>
          </a:p>
          <a:p>
            <a:r>
              <a:rPr lang="ru-RU" sz="4000" b="1" dirty="0">
                <a:solidFill>
                  <a:schemeClr val="tx2"/>
                </a:solidFill>
                <a:latin typeface="+mj-lt"/>
              </a:rPr>
              <a:t>5. Выражаем своё отношение к проблеме.</a:t>
            </a:r>
          </a:p>
          <a:p>
            <a:r>
              <a:rPr lang="ru-RU" sz="4000" b="1" dirty="0">
                <a:solidFill>
                  <a:schemeClr val="tx2"/>
                </a:solidFill>
                <a:latin typeface="+mj-lt"/>
              </a:rPr>
              <a:t>6. Приводим аргументы.</a:t>
            </a:r>
          </a:p>
          <a:p>
            <a:r>
              <a:rPr lang="ru-RU" sz="4000" b="1" dirty="0">
                <a:solidFill>
                  <a:schemeClr val="tx2"/>
                </a:solidFill>
                <a:latin typeface="+mj-lt"/>
              </a:rPr>
              <a:t>7. Работаем над заключением</a:t>
            </a:r>
            <a:r>
              <a:rPr lang="ru-RU" sz="4000" b="1" dirty="0">
                <a:solidFill>
                  <a:srgbClr val="263458"/>
                </a:solidFill>
                <a:latin typeface="+mj-lt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74732" y="6156746"/>
            <a:ext cx="3000399" cy="2562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60930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100013"/>
            <a:ext cx="10157354" cy="123219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3333FF"/>
                </a:solidFill>
              </a:rPr>
              <a:t>Проблема текста</a:t>
            </a:r>
            <a:endParaRPr lang="ru-RU" sz="6000" b="1" dirty="0">
              <a:solidFill>
                <a:srgbClr val="3333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773" y="1404218"/>
            <a:ext cx="8136904" cy="6696795"/>
          </a:xfrm>
        </p:spPr>
        <p:txBody>
          <a:bodyPr>
            <a:normAutofit/>
          </a:bodyPr>
          <a:lstStyle/>
          <a:p>
            <a:pPr marL="109728" indent="0" algn="just">
              <a:lnSpc>
                <a:spcPct val="110000"/>
              </a:lnSpc>
              <a:buNone/>
              <a:defRPr/>
            </a:pPr>
            <a:r>
              <a:rPr lang="ru-RU" sz="4400" dirty="0">
                <a:latin typeface="+mj-lt"/>
              </a:rPr>
              <a:t> </a:t>
            </a:r>
            <a:r>
              <a:rPr lang="ru-RU" sz="4400" dirty="0" smtClean="0">
                <a:latin typeface="+mj-lt"/>
              </a:rPr>
              <a:t>      </a:t>
            </a:r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В центре внимания автора текста  -  проблема красоты.</a:t>
            </a:r>
            <a:r>
              <a:rPr lang="ru-RU" sz="3200" b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  <a:latin typeface="+mj-lt"/>
              </a:rPr>
              <a:t>В.Крупин</a:t>
            </a:r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3200" b="1" dirty="0">
                <a:solidFill>
                  <a:schemeClr val="tx2"/>
                </a:solidFill>
                <a:latin typeface="+mj-lt"/>
              </a:rPr>
              <a:t>размышляет о людях, умеющих подмечать в обычном что-то яркое, интересное, захватывающее душу. </a:t>
            </a:r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Чем </a:t>
            </a:r>
            <a:r>
              <a:rPr lang="ru-RU" sz="3200" b="1" dirty="0">
                <a:solidFill>
                  <a:schemeClr val="tx2"/>
                </a:solidFill>
                <a:latin typeface="+mj-lt"/>
              </a:rPr>
              <a:t>глубже способность человека замечать прекрасное, </a:t>
            </a:r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тем богаче становится его жизнь. 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  <a:p>
            <a:pPr marL="365760" indent="-256032">
              <a:buNone/>
              <a:defRPr/>
            </a:pPr>
            <a:endParaRPr lang="ru-RU" b="1" dirty="0">
              <a:solidFill>
                <a:schemeClr val="tx2"/>
              </a:solidFill>
            </a:endParaRPr>
          </a:p>
          <a:p>
            <a:pPr marL="365760" indent="-256032">
              <a:lnSpc>
                <a:spcPct val="90000"/>
              </a:lnSpc>
              <a:buFont typeface="Wingdings 3"/>
              <a:buChar char=""/>
              <a:defRPr/>
            </a:pP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92517" y="6012730"/>
            <a:ext cx="3572966" cy="271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462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789" y="100012"/>
            <a:ext cx="8712968" cy="1833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rgbClr val="3333FF"/>
                </a:solidFill>
              </a:rPr>
              <a:t>Пишем комментарий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764" y="3060401"/>
            <a:ext cx="11012899" cy="5040611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None/>
            </a:pPr>
            <a:r>
              <a:rPr lang="ru-RU" altLang="ru-RU" sz="3200" dirty="0" smtClean="0">
                <a:latin typeface="+mj-lt"/>
              </a:rPr>
              <a:t>        </a:t>
            </a:r>
            <a:r>
              <a:rPr lang="ru-RU" altLang="ru-RU" sz="3200" b="1" dirty="0" err="1" smtClean="0">
                <a:solidFill>
                  <a:schemeClr val="tx2"/>
                </a:solidFill>
                <a:latin typeface="+mj-lt"/>
              </a:rPr>
              <a:t>В.Крупин</a:t>
            </a:r>
            <a:r>
              <a:rPr lang="ru-RU" altLang="ru-RU" sz="32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ru-RU" altLang="ru-RU" sz="3200" b="1" dirty="0">
                <a:solidFill>
                  <a:schemeClr val="tx2"/>
                </a:solidFill>
                <a:latin typeface="+mj-lt"/>
              </a:rPr>
              <a:t>рассказывает нам о людях, </a:t>
            </a:r>
            <a:r>
              <a:rPr lang="ru-RU" altLang="ru-RU" sz="3200" b="1" dirty="0" smtClean="0">
                <a:solidFill>
                  <a:schemeClr val="tx2"/>
                </a:solidFill>
                <a:latin typeface="+mj-lt"/>
              </a:rPr>
              <a:t>способных даже </a:t>
            </a:r>
            <a:r>
              <a:rPr lang="ru-RU" altLang="ru-RU" sz="3200" b="1" dirty="0">
                <a:solidFill>
                  <a:schemeClr val="tx2"/>
                </a:solidFill>
                <a:latin typeface="+mj-lt"/>
              </a:rPr>
              <a:t>во время тяжелой </a:t>
            </a:r>
            <a:r>
              <a:rPr lang="ru-RU" altLang="ru-RU" sz="3200" b="1" dirty="0" smtClean="0">
                <a:solidFill>
                  <a:schemeClr val="tx2"/>
                </a:solidFill>
                <a:latin typeface="+mj-lt"/>
              </a:rPr>
              <a:t>работы  </a:t>
            </a:r>
            <a:r>
              <a:rPr lang="ru-RU" altLang="ru-RU" sz="3200" b="1" dirty="0">
                <a:solidFill>
                  <a:schemeClr val="tx2"/>
                </a:solidFill>
                <a:latin typeface="+mj-lt"/>
              </a:rPr>
              <a:t>замечать красоту природы.  Отец часто отвлекал внимание дочери от </a:t>
            </a:r>
            <a:r>
              <a:rPr lang="ru-RU" altLang="ru-RU" sz="3200" b="1" dirty="0" smtClean="0">
                <a:solidFill>
                  <a:schemeClr val="tx2"/>
                </a:solidFill>
                <a:latin typeface="+mj-lt"/>
              </a:rPr>
              <a:t>труда, </a:t>
            </a:r>
            <a:r>
              <a:rPr lang="ru-RU" altLang="ru-RU" sz="3200" b="1" dirty="0">
                <a:solidFill>
                  <a:schemeClr val="tx2"/>
                </a:solidFill>
                <a:latin typeface="+mj-lt"/>
              </a:rPr>
              <a:t>чтобы девочка не осталась равнодушна к красоте. </a:t>
            </a:r>
            <a:r>
              <a:rPr lang="ru-RU" altLang="ru-RU" sz="3200" b="1" dirty="0" smtClean="0">
                <a:solidFill>
                  <a:schemeClr val="tx2"/>
                </a:solidFill>
                <a:latin typeface="+mj-lt"/>
              </a:rPr>
              <a:t>Сбросить </a:t>
            </a:r>
            <a:r>
              <a:rPr lang="ru-RU" altLang="ru-RU" sz="3200" b="1" dirty="0">
                <a:solidFill>
                  <a:schemeClr val="tx2"/>
                </a:solidFill>
                <a:latin typeface="+mj-lt"/>
              </a:rPr>
              <a:t>мешок заставил сначала интерес, а затем непередаваемое восхищение,  которое пережила героиня.</a:t>
            </a:r>
          </a:p>
          <a:p>
            <a:endParaRPr lang="ru-RU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34773" y="195759"/>
            <a:ext cx="2448272" cy="29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6845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3333FF"/>
                </a:solidFill>
              </a:rPr>
              <a:t>Позиция автора</a:t>
            </a:r>
            <a:endParaRPr lang="ru-RU" sz="6000" b="1" dirty="0">
              <a:solidFill>
                <a:srgbClr val="3333FF"/>
              </a:solidFill>
            </a:endParaRPr>
          </a:p>
        </p:txBody>
      </p:sp>
      <p:pic>
        <p:nvPicPr>
          <p:cNvPr id="4" name="Рисунок 1" descr="http://www.christian-spirit.ru/v27/i/27-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764" y="1980282"/>
            <a:ext cx="397090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66220" y="2268314"/>
            <a:ext cx="6624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dirty="0">
                <a:solidFill>
                  <a:srgbClr val="0000FF"/>
                </a:solidFill>
              </a:rPr>
              <a:t> </a:t>
            </a:r>
            <a:r>
              <a:rPr lang="ru-RU" altLang="ru-RU" dirty="0" smtClean="0">
                <a:solidFill>
                  <a:srgbClr val="0000FF"/>
                </a:solidFill>
              </a:rPr>
              <a:t>        </a:t>
            </a:r>
            <a:r>
              <a:rPr lang="ru-RU" altLang="ru-RU" sz="3600" b="1" dirty="0" err="1" smtClean="0">
                <a:solidFill>
                  <a:schemeClr val="tx2"/>
                </a:solidFill>
                <a:latin typeface="+mj-lt"/>
              </a:rPr>
              <a:t>В.Крупин</a:t>
            </a:r>
            <a:r>
              <a:rPr lang="ru-RU" altLang="ru-RU" sz="36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ru-RU" altLang="ru-RU" sz="3600" b="1" dirty="0">
                <a:solidFill>
                  <a:schemeClr val="tx2"/>
                </a:solidFill>
                <a:latin typeface="+mj-lt"/>
              </a:rPr>
              <a:t>считает, что умение видеть красоту природы дает человеку ощущение счастья. Красота исцеляет и делает нас лучше, добрее, чище. </a:t>
            </a:r>
            <a:endParaRPr lang="ru-RU" sz="3600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290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100013"/>
            <a:ext cx="10157354" cy="1232198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3333FF"/>
                </a:solidFill>
              </a:rPr>
              <a:t>Выражаем свою позицию</a:t>
            </a:r>
            <a:endParaRPr lang="ru-RU" sz="5400" b="1" dirty="0">
              <a:solidFill>
                <a:srgbClr val="3333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sz="4400" dirty="0" smtClean="0">
                <a:latin typeface="+mj-lt"/>
              </a:rPr>
              <a:t>      </a:t>
            </a:r>
            <a:r>
              <a:rPr lang="ru-RU" altLang="ru-RU" sz="3600" b="1" dirty="0" err="1" smtClean="0">
                <a:solidFill>
                  <a:schemeClr val="tx2"/>
                </a:solidFill>
                <a:latin typeface="+mj-lt"/>
              </a:rPr>
              <a:t>В.Крупин</a:t>
            </a:r>
            <a:r>
              <a:rPr lang="ru-RU" altLang="ru-RU" sz="3600" b="1" dirty="0" smtClean="0">
                <a:solidFill>
                  <a:schemeClr val="tx2"/>
                </a:solidFill>
                <a:latin typeface="+mj-lt"/>
              </a:rPr>
              <a:t>  </a:t>
            </a:r>
            <a:r>
              <a:rPr lang="ru-RU" altLang="ru-RU" sz="3600" b="1" dirty="0">
                <a:solidFill>
                  <a:schemeClr val="tx2"/>
                </a:solidFill>
                <a:latin typeface="+mj-lt"/>
              </a:rPr>
              <a:t>словами  героини  говорит: «Ты красоту запомни!» И с этим нельзя не согласиться. Красота окружающей природы, которую люди порой не замечают, помогает человеку забыть и усталость, и трудности, </a:t>
            </a:r>
            <a:endParaRPr lang="ru-RU" altLang="ru-RU" sz="3600" b="1" dirty="0" smtClean="0">
              <a:solidFill>
                <a:schemeClr val="tx2"/>
              </a:solidFill>
              <a:latin typeface="+mj-lt"/>
            </a:endParaRPr>
          </a:p>
          <a:p>
            <a:pPr marL="0" indent="0">
              <a:buNone/>
            </a:pPr>
            <a:r>
              <a:rPr lang="ru-RU" altLang="ru-RU" sz="3600" b="1" dirty="0" smtClean="0">
                <a:solidFill>
                  <a:schemeClr val="tx2"/>
                </a:solidFill>
                <a:latin typeface="+mj-lt"/>
              </a:rPr>
              <a:t>и горести.</a:t>
            </a:r>
            <a:endParaRPr lang="ru-RU" altLang="ru-RU" sz="3600" b="1" dirty="0">
              <a:solidFill>
                <a:schemeClr val="tx2"/>
              </a:solidFill>
              <a:latin typeface="+mj-lt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6540" y="5306150"/>
            <a:ext cx="4080519" cy="3485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724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100013"/>
            <a:ext cx="10157354" cy="116019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3333FF"/>
                </a:solidFill>
              </a:rPr>
              <a:t>Подбираем аргументы</a:t>
            </a:r>
            <a:endParaRPr lang="ru-RU" sz="5400" b="1" dirty="0">
              <a:solidFill>
                <a:srgbClr val="3333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9230" y="1656309"/>
            <a:ext cx="7344816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9241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309" y="100013"/>
            <a:ext cx="10157354" cy="14482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rgbClr val="3333FF"/>
                </a:solidFill>
              </a:rPr>
              <a:t>              Пишем </a:t>
            </a:r>
            <a:r>
              <a:rPr lang="ru-RU" sz="5400" b="1" dirty="0" smtClean="0">
                <a:solidFill>
                  <a:srgbClr val="3333FF"/>
                </a:solidFill>
              </a:rPr>
              <a:t>заключение</a:t>
            </a:r>
            <a:br>
              <a:rPr lang="ru-RU" sz="5400" b="1" dirty="0" smtClean="0">
                <a:solidFill>
                  <a:srgbClr val="3333FF"/>
                </a:solidFill>
              </a:rPr>
            </a:br>
            <a:endParaRPr lang="ru-RU" sz="5400" b="1" dirty="0">
              <a:solidFill>
                <a:srgbClr val="3333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4012" y="1620242"/>
            <a:ext cx="9433048" cy="69127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altLang="ru-RU" dirty="0"/>
              <a:t> </a:t>
            </a:r>
            <a:r>
              <a:rPr lang="ru-RU" altLang="ru-RU" dirty="0" smtClean="0"/>
              <a:t>           </a:t>
            </a:r>
            <a:r>
              <a:rPr lang="ru-RU" altLang="ru-RU" sz="3900" b="1" dirty="0" smtClean="0">
                <a:solidFill>
                  <a:schemeClr val="tx2"/>
                </a:solidFill>
                <a:latin typeface="+mj-lt"/>
              </a:rPr>
              <a:t>«</a:t>
            </a:r>
            <a:r>
              <a:rPr lang="ru-RU" altLang="ru-RU" sz="3900" b="1" dirty="0">
                <a:solidFill>
                  <a:schemeClr val="tx2"/>
                </a:solidFill>
                <a:latin typeface="+mj-lt"/>
              </a:rPr>
              <a:t>Сбрось мешок!» </a:t>
            </a:r>
            <a:r>
              <a:rPr lang="ru-RU" altLang="ru-RU" sz="3900" b="1" dirty="0" err="1" smtClean="0">
                <a:solidFill>
                  <a:schemeClr val="tx2"/>
                </a:solidFill>
                <a:latin typeface="+mj-lt"/>
              </a:rPr>
              <a:t>В.Крупина</a:t>
            </a:r>
            <a:r>
              <a:rPr lang="ru-RU" altLang="ru-RU" sz="3900" b="1" dirty="0" smtClean="0">
                <a:solidFill>
                  <a:schemeClr val="tx2"/>
                </a:solidFill>
                <a:latin typeface="+mj-lt"/>
              </a:rPr>
              <a:t>  </a:t>
            </a:r>
            <a:r>
              <a:rPr lang="ru-RU" altLang="ru-RU" sz="3900" b="1" dirty="0">
                <a:solidFill>
                  <a:schemeClr val="tx2"/>
                </a:solidFill>
                <a:latin typeface="+mj-lt"/>
              </a:rPr>
              <a:t>– яркий, образный, ёмкий, метафорический ответ на вопрос о том, что дает человеку умение замечать прекрасное в природе. Мешок – символ суетных забот, заполняющих нашу жизнь. Но каждый способен сбросить его.</a:t>
            </a:r>
            <a:endParaRPr lang="ru-RU" sz="39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764" y="0"/>
            <a:ext cx="2353816" cy="2987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061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1844" y="180083"/>
            <a:ext cx="10157354" cy="129614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3333FF"/>
                </a:solidFill>
              </a:rPr>
              <a:t>Проверяем себя</a:t>
            </a:r>
            <a:endParaRPr lang="ru-RU" sz="4800" b="1" dirty="0">
              <a:solidFill>
                <a:srgbClr val="3333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7868" y="2556346"/>
            <a:ext cx="9082584" cy="5679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532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589" y="2043289"/>
            <a:ext cx="7008574" cy="6324423"/>
          </a:xfrm>
        </p:spPr>
        <p:txBody>
          <a:bodyPr/>
          <a:lstStyle/>
          <a:p>
            <a:pPr lvl="1" algn="l"/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1764" y="324098"/>
            <a:ext cx="8712968" cy="777686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Этап </a:t>
            </a:r>
            <a:r>
              <a:rPr lang="ru-RU" sz="4400" b="1" dirty="0">
                <a:solidFill>
                  <a:srgbClr val="3333FF"/>
                </a:solidFill>
                <a:latin typeface="+mj-lt"/>
              </a:rPr>
              <a:t>подведения итогов </a:t>
            </a:r>
            <a:r>
              <a:rPr lang="ru-RU" sz="4400" b="1" dirty="0" smtClean="0">
                <a:solidFill>
                  <a:srgbClr val="3333FF"/>
                </a:solidFill>
                <a:latin typeface="+mj-lt"/>
              </a:rPr>
              <a:t>урока</a:t>
            </a:r>
            <a:endParaRPr lang="ru-RU" sz="4400" dirty="0" smtClean="0">
              <a:latin typeface="Arial" pitchFamily="34" charset="0"/>
              <a:cs typeface="Arial" pitchFamily="34" charset="0"/>
            </a:endParaRPr>
          </a:p>
          <a:p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Учащиеся читают сочинения по лирической миниатюре В. Крупина «Сбрось мешок». </a:t>
            </a:r>
            <a:endParaRPr lang="ru-RU" sz="3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ru-RU" sz="36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endParaRPr lang="ru-RU" sz="3600" dirty="0">
              <a:latin typeface="Arial" pitchFamily="34" charset="0"/>
              <a:cs typeface="Arial" pitchFamily="34" charset="0"/>
            </a:endParaRPr>
          </a:p>
          <a:p>
            <a:r>
              <a:rPr lang="ru-RU" sz="36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Домашнее </a:t>
            </a:r>
            <a:r>
              <a:rPr lang="ru-RU" sz="36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задание: </a:t>
            </a:r>
            <a:r>
              <a:rPr lang="ru-RU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отредактировать текст сочинения по миниатюре В. Крупина «Сбрось мешок», составить страницу словаря по красоте </a:t>
            </a:r>
            <a:endParaRPr lang="ru-RU" sz="3600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769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764" y="180082"/>
            <a:ext cx="11665296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Культурологический портрет слова «Красота»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(дополнительный материал для написания сочинения)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b="1" dirty="0">
              <a:solidFill>
                <a:srgbClr val="3333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772" y="1908274"/>
            <a:ext cx="12009013" cy="7460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chemeClr val="tx2"/>
                </a:solidFill>
              </a:rPr>
              <a:t>Пословицы</a:t>
            </a:r>
            <a:endParaRPr lang="ru-RU" dirty="0" smtClean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chemeClr val="tx2"/>
                </a:solidFill>
              </a:rPr>
              <a:t> </a:t>
            </a:r>
            <a:endParaRPr lang="ru-RU" dirty="0" smtClean="0">
              <a:solidFill>
                <a:schemeClr val="tx2"/>
              </a:solidFill>
            </a:endParaRP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Красота до венца, а ум до конца.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Красота приглядится, а ум вперед пригодится.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На красивого глядеть хорошо, а с умным жить легко.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На красивого глядеть хорошо, с умным жить легко.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Красивый (муж) на грех, а дурной на смех.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 Что к лицу, то и красиво.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Не ищи красоты, а ищи доброты.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 Снаружи красота, внутри пустота.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Красотой сыт не будешь.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Красота до вечера, а доброта навек.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Красота разума не придаст.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 Красота без разума пуста.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Краса до венца, а ум до конца. 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Красавица без ума что кошелек без денег.</a:t>
            </a:r>
          </a:p>
          <a:p>
            <a:pPr lvl="0"/>
            <a:r>
              <a:rPr lang="ru-RU" dirty="0" smtClean="0">
                <a:solidFill>
                  <a:schemeClr val="tx2"/>
                </a:solidFill>
              </a:rPr>
              <a:t>Не родись красивым, а родись                            </a:t>
            </a:r>
            <a:r>
              <a:rPr lang="ru-RU" b="1" dirty="0" smtClean="0">
                <a:solidFill>
                  <a:srgbClr val="3333FF"/>
                </a:solidFill>
              </a:rPr>
              <a:t>И. Крамской «Неизвестная», 1883</a:t>
            </a:r>
            <a:endParaRPr lang="ru-RU" dirty="0" smtClean="0">
              <a:solidFill>
                <a:srgbClr val="3333FF"/>
              </a:solidFill>
            </a:endParaRPr>
          </a:p>
          <a:p>
            <a:r>
              <a:rPr lang="ru-RU" dirty="0" smtClean="0">
                <a:solidFill>
                  <a:srgbClr val="263458"/>
                </a:solidFill>
              </a:rPr>
              <a:t>счастливым.</a:t>
            </a:r>
          </a:p>
          <a:p>
            <a:pPr>
              <a:lnSpc>
                <a:spcPct val="95000"/>
              </a:lnSpc>
            </a:pPr>
            <a:endParaRPr lang="ru-RU" dirty="0"/>
          </a:p>
        </p:txBody>
      </p:sp>
      <p:pic>
        <p:nvPicPr>
          <p:cNvPr id="1026" name="irc_mi" descr="Описание: http://www.kiseya.ru/published/publicdata/ENGLANDIKIS/attachments/SC/products_pictures/20508%20%D0%9D%D0%B5%D0%B8%D0%B7%D0%B2%D0%B5%D1%81%D1%82%D0%BD%D0%B0%D1%8F_th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2524" y="4212530"/>
            <a:ext cx="4267187" cy="3291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532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859" y="100013"/>
            <a:ext cx="10148803" cy="173625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Фразеологизмы и афоризмы о красоте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3812" y="1692250"/>
            <a:ext cx="11495013" cy="640876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Фразеологизмы</a:t>
            </a:r>
            <a:endParaRPr lang="ru-RU" sz="3200" dirty="0" smtClean="0">
              <a:solidFill>
                <a:srgbClr val="FF0000"/>
              </a:solidFill>
            </a:endParaRPr>
          </a:p>
          <a:p>
            <a:r>
              <a:rPr lang="ru-RU" sz="3200" dirty="0" smtClean="0"/>
              <a:t>   </a:t>
            </a:r>
            <a:r>
              <a:rPr lang="ru-RU" sz="3200" dirty="0" smtClean="0">
                <a:solidFill>
                  <a:schemeClr val="tx2"/>
                </a:solidFill>
              </a:rPr>
              <a:t>Красота – страшная сила;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   Красота требует жертв;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   Красотой и умом все довольны.</a:t>
            </a:r>
          </a:p>
          <a:p>
            <a:pPr>
              <a:buNone/>
            </a:pPr>
            <a:r>
              <a:rPr lang="ru-RU" sz="3200" dirty="0" smtClean="0"/>
              <a:t> </a:t>
            </a:r>
          </a:p>
          <a:p>
            <a:pPr>
              <a:buNone/>
            </a:pPr>
            <a:r>
              <a:rPr lang="ru-RU" sz="2800" b="1" dirty="0" smtClean="0"/>
              <a:t>                            В. </a:t>
            </a:r>
            <a:r>
              <a:rPr lang="ru-RU" sz="2800" b="1" dirty="0" err="1" smtClean="0"/>
              <a:t>Боровиковский</a:t>
            </a:r>
            <a:r>
              <a:rPr lang="ru-RU" sz="2800" b="1" dirty="0" smtClean="0"/>
              <a:t> «Портрет М.И. Лопухиной», 1797                                            </a:t>
            </a:r>
            <a:endParaRPr lang="ru-RU" sz="2800" dirty="0" smtClean="0"/>
          </a:p>
          <a:p>
            <a:r>
              <a:rPr lang="ru-RU" sz="3200" b="1" dirty="0" smtClean="0">
                <a:solidFill>
                  <a:srgbClr val="FF0000"/>
                </a:solidFill>
              </a:rPr>
              <a:t>Афоризмы о красоте</a:t>
            </a:r>
            <a:endParaRPr lang="ru-RU" sz="3200" dirty="0" smtClean="0">
              <a:solidFill>
                <a:srgbClr val="FF0000"/>
              </a:solidFill>
            </a:endParaRPr>
          </a:p>
          <a:p>
            <a:pPr lvl="0"/>
            <a:r>
              <a:rPr lang="ru-RU" sz="3200" dirty="0" smtClean="0">
                <a:solidFill>
                  <a:schemeClr val="tx2"/>
                </a:solidFill>
              </a:rPr>
              <a:t>Не всякая правда - красота, но всякая красота – правда.                                                                                         (К. Станиславский) </a:t>
            </a:r>
          </a:p>
          <a:p>
            <a:pPr lvl="0"/>
            <a:r>
              <a:rPr lang="ru-RU" sz="3200" dirty="0" smtClean="0">
                <a:solidFill>
                  <a:schemeClr val="tx2"/>
                </a:solidFill>
              </a:rPr>
              <a:t>«Чтобы красоту создать, надо самому быть чистым душой». (М. Глинка)</a:t>
            </a:r>
          </a:p>
          <a:p>
            <a:r>
              <a:rPr lang="ru-RU" sz="3200" dirty="0" smtClean="0"/>
              <a:t> </a:t>
            </a:r>
          </a:p>
          <a:p>
            <a:endParaRPr lang="ru-RU" dirty="0"/>
          </a:p>
        </p:txBody>
      </p:sp>
      <p:pic>
        <p:nvPicPr>
          <p:cNvPr id="2050" name="Рисунок 3" descr="Описание: http://img-fotki.yandex.ru/get/31/nezabudka3432.4/0_14c97_4c17a60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8668" y="1692250"/>
            <a:ext cx="26479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Красота в русских сказках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34172" y="1404218"/>
            <a:ext cx="7992888" cy="73448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 </a:t>
            </a:r>
            <a:endParaRPr lang="ru-RU" dirty="0" smtClean="0"/>
          </a:p>
          <a:p>
            <a:r>
              <a:rPr lang="ru-RU" dirty="0" smtClean="0">
                <a:solidFill>
                  <a:schemeClr val="tx2"/>
                </a:solidFill>
              </a:rPr>
              <a:t>        Красота – главная женская характеристика в русских сказках. Сказочная красота – это не какие-то особые пропорции тела, а особая духовность. Елена Прекрасная, Василиса Премудрая, Царь-девица, Марья-искусница – символы любви, тепла, Родины, высокой духовности. Внутренняя красота проявляется в нравственных поступках.</a:t>
            </a:r>
          </a:p>
          <a:p>
            <a:r>
              <a:rPr lang="ru-RU" dirty="0" smtClean="0">
                <a:solidFill>
                  <a:schemeClr val="tx2"/>
                </a:solidFill>
              </a:rPr>
              <a:t>Древняя литература прославляет моральную красоту русского человека, способного ради общего блага пожертвовать самым дорогим – жизнью. В представлениях древних </a:t>
            </a:r>
            <a:r>
              <a:rPr lang="ru-RU" dirty="0" err="1" smtClean="0">
                <a:solidFill>
                  <a:schemeClr val="tx2"/>
                </a:solidFill>
              </a:rPr>
              <a:t>русичей</a:t>
            </a:r>
            <a:r>
              <a:rPr lang="ru-RU" dirty="0" smtClean="0">
                <a:solidFill>
                  <a:schemeClr val="tx2"/>
                </a:solidFill>
              </a:rPr>
              <a:t> носителем идеальной красоты был только Бог. Главное для русского человека – не внешняя красота, а духовная.</a:t>
            </a:r>
          </a:p>
          <a:p>
            <a:pPr>
              <a:buNone/>
            </a:pPr>
            <a:r>
              <a:rPr lang="ru-RU" dirty="0" smtClean="0"/>
              <a:t>        </a:t>
            </a:r>
          </a:p>
          <a:p>
            <a:endParaRPr lang="ru-RU" dirty="0"/>
          </a:p>
        </p:txBody>
      </p:sp>
      <p:pic>
        <p:nvPicPr>
          <p:cNvPr id="3074" name="irc_mi" descr="Описание: http://sovmult.ru/Audio/M/398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788" y="2772370"/>
            <a:ext cx="3106268" cy="434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Красота у К. Бальмонта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500" dirty="0" smtClean="0">
                <a:solidFill>
                  <a:schemeClr val="tx2"/>
                </a:solidFill>
              </a:rPr>
              <a:t>Что есть красота?</a:t>
            </a:r>
          </a:p>
          <a:p>
            <a:r>
              <a:rPr lang="ru-RU" sz="3500" dirty="0" smtClean="0">
                <a:solidFill>
                  <a:schemeClr val="tx2"/>
                </a:solidFill>
              </a:rPr>
              <a:t>Одна есть в мире красота –</a:t>
            </a:r>
          </a:p>
          <a:p>
            <a:r>
              <a:rPr lang="ru-RU" sz="3500" dirty="0" smtClean="0">
                <a:solidFill>
                  <a:schemeClr val="tx2"/>
                </a:solidFill>
              </a:rPr>
              <a:t>Любви, печали, отреченья</a:t>
            </a:r>
          </a:p>
          <a:p>
            <a:r>
              <a:rPr lang="ru-RU" sz="3500" dirty="0" smtClean="0">
                <a:solidFill>
                  <a:schemeClr val="tx2"/>
                </a:solidFill>
              </a:rPr>
              <a:t>И добровольного мученья </a:t>
            </a:r>
          </a:p>
          <a:p>
            <a:r>
              <a:rPr lang="ru-RU" sz="3500" dirty="0" smtClean="0">
                <a:solidFill>
                  <a:schemeClr val="tx2"/>
                </a:solidFill>
              </a:rPr>
              <a:t>За нас распятого Христа.</a:t>
            </a:r>
            <a:r>
              <a:rPr lang="ru-RU" sz="3500" b="1" dirty="0" smtClean="0">
                <a:solidFill>
                  <a:schemeClr val="tx2"/>
                </a:solidFill>
              </a:rPr>
              <a:t>                     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 algn="r"/>
            <a:r>
              <a:rPr lang="ru-RU" b="1" dirty="0" smtClean="0">
                <a:solidFill>
                  <a:srgbClr val="FF0000"/>
                </a:solidFill>
              </a:rPr>
              <a:t>    </a:t>
            </a:r>
            <a:r>
              <a:rPr lang="ru-RU" sz="3800" b="1" dirty="0" smtClean="0">
                <a:solidFill>
                  <a:srgbClr val="3333FF"/>
                </a:solidFill>
              </a:rPr>
              <a:t>И. Крамской «Христос в пустыне», 1872 </a:t>
            </a:r>
            <a:endParaRPr lang="ru-RU" sz="3800" dirty="0" smtClean="0">
              <a:solidFill>
                <a:srgbClr val="3333FF"/>
              </a:solidFill>
            </a:endParaRPr>
          </a:p>
          <a:p>
            <a:pPr algn="r"/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4098" name="irc_mi" descr="Описание: http://upload.wikimedia.org/wikipedia/commons/8/8a/Kramskoi_Christ_dans_le_déser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6420" y="1764258"/>
            <a:ext cx="5617009" cy="495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S102787940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5F3C251-2A44-472B-8189-0695C2D742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TS102787940</Template>
  <TotalTime>0</TotalTime>
  <Words>680</Words>
  <Application>Microsoft Office PowerPoint</Application>
  <PresentationFormat>Произвольный</PresentationFormat>
  <Paragraphs>131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TS102787940</vt:lpstr>
      <vt:lpstr>                 Урок по русскому языку в 11 классе  «Красота в крупинке» (подготовка к сочинению по тексту художественного стиля)   Тип урока: Урок-практикум с элементами исследовательской деятельности   Оборудование: мультимедийный проектор, экран, компьютер,                        тексты Ф. Кривина, В. Крупина   </vt:lpstr>
      <vt:lpstr>Формулируем цели урока</vt:lpstr>
      <vt:lpstr>Цели урока:</vt:lpstr>
      <vt:lpstr>  И нет у нас иного достоянья!  Умейте же беречь              Хоть в меру сил, в дни злобы и страданья,     Наш дар бессмертный – речь.  - Стихотворение в прозе  И. С.Тургенева «Русский язык»    </vt:lpstr>
      <vt:lpstr>Анализ текста Феликса Кривина «Волк на елке» </vt:lpstr>
      <vt:lpstr>Роль красоты: </vt:lpstr>
      <vt:lpstr>Слайд 7</vt:lpstr>
      <vt:lpstr>  «Красота – это королева, которая правит очень недолго».                                   Сократ   </vt:lpstr>
      <vt:lpstr>Анализ лирической миниатюры  В. Крупина «Сбрось мешок»</vt:lpstr>
      <vt:lpstr>Подбор эпиграфа к уроку</vt:lpstr>
      <vt:lpstr>Написание сочинения-рассуждения</vt:lpstr>
      <vt:lpstr>Проблема текста</vt:lpstr>
      <vt:lpstr>Пишем комментарий</vt:lpstr>
      <vt:lpstr>Позиция автора</vt:lpstr>
      <vt:lpstr>Выражаем свою позицию</vt:lpstr>
      <vt:lpstr>Подбираем аргументы</vt:lpstr>
      <vt:lpstr>              Пишем заключение </vt:lpstr>
      <vt:lpstr>Проверяем себя</vt:lpstr>
      <vt:lpstr> </vt:lpstr>
      <vt:lpstr>Культурологический портрет слова «Красота»  (дополнительный материал для написания сочинения) </vt:lpstr>
      <vt:lpstr>Фразеологизмы и афоризмы о красоте </vt:lpstr>
      <vt:lpstr>Красота в русских сказках  </vt:lpstr>
      <vt:lpstr>Красота у К. Бальмонта 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2014-01-28T15:48:06Z</dcterms:created>
  <dcterms:modified xsi:type="dcterms:W3CDTF">2022-04-17T22:03:19Z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TC027879409991</vt:lpwstr>
  </property>
</Properties>
</file>