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256" r:id="rId3"/>
    <p:sldId id="258" r:id="rId4"/>
    <p:sldId id="257" r:id="rId5"/>
    <p:sldId id="277" r:id="rId6"/>
    <p:sldId id="272" r:id="rId7"/>
    <p:sldId id="259" r:id="rId9"/>
    <p:sldId id="275" r:id="rId10"/>
    <p:sldId id="278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341F"/>
    <a:srgbClr val="D34A38"/>
    <a:srgbClr val="FFFFFF"/>
    <a:srgbClr val="D24C3D"/>
    <a:srgbClr val="DD5E53"/>
    <a:srgbClr val="CA41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0934" autoAdjust="0"/>
    <p:restoredTop sz="94660"/>
  </p:normalViewPr>
  <p:slideViewPr>
    <p:cSldViewPr snapToGrid="0">
      <p:cViewPr varScale="1">
        <p:scale>
          <a:sx n="70" d="100"/>
          <a:sy n="70" d="100"/>
        </p:scale>
        <p:origin x="90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D652B2-8C6E-419B-8E93-813F678ADC08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6DC3D-C717-495C-B489-C044A339A551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мещающий образ слайда 1"/>
          <p:cNvSpPr/>
          <p:nvPr>
            <p:ph type="sldImg" idx="2"/>
          </p:nvPr>
        </p:nvSpPr>
        <p:spPr/>
      </p:sp>
      <p:sp>
        <p:nvSpPr>
          <p:cNvPr id="3" name="Замещающий текст 2"/>
          <p:cNvSpPr/>
          <p:nvPr>
            <p:ph type="body" idx="3"/>
          </p:nvPr>
        </p:nvSpPr>
        <p:spPr/>
        <p:txBody>
          <a:bodyPr/>
          <a:p>
            <a:endParaRPr lang="ru-RU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3861-3FE7-4880-8C8B-7C2E8EB3DE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AF81A-74A3-477D-A1A0-0AB5B5F8E67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3861-3FE7-4880-8C8B-7C2E8EB3DE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AF81A-74A3-477D-A1A0-0AB5B5F8E67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3861-3FE7-4880-8C8B-7C2E8EB3DE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AF81A-74A3-477D-A1A0-0AB5B5F8E67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-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3861-3FE7-4880-8C8B-7C2E8EB3DE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AF81A-74A3-477D-A1A0-0AB5B5F8E67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3861-3FE7-4880-8C8B-7C2E8EB3DE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AF81A-74A3-477D-A1A0-0AB5B5F8E67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3861-3FE7-4880-8C8B-7C2E8EB3DE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AF81A-74A3-477D-A1A0-0AB5B5F8E67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3861-3FE7-4880-8C8B-7C2E8EB3DE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AF81A-74A3-477D-A1A0-0AB5B5F8E67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3861-3FE7-4880-8C8B-7C2E8EB3DE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AF81A-74A3-477D-A1A0-0AB5B5F8E67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3861-3FE7-4880-8C8B-7C2E8EB3DE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AF81A-74A3-477D-A1A0-0AB5B5F8E67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3861-3FE7-4880-8C8B-7C2E8EB3DE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AF81A-74A3-477D-A1A0-0AB5B5F8E67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F3861-3FE7-4880-8C8B-7C2E8EB3DE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AF81A-74A3-477D-A1A0-0AB5B5F8E67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0F3861-3FE7-4880-8C8B-7C2E8EB3DE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5AF81A-74A3-477D-A1A0-0AB5B5F8E67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jpeg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8912"/>
            <a:ext cx="10341735" cy="686691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06" t="16616" b="29854"/>
          <a:stretch>
            <a:fillRect/>
          </a:stretch>
        </p:blipFill>
        <p:spPr>
          <a:xfrm flipH="1">
            <a:off x="10341734" y="1122235"/>
            <a:ext cx="1943672" cy="3675906"/>
          </a:xfrm>
          <a:custGeom>
            <a:avLst/>
            <a:gdLst>
              <a:gd name="connsiteX0" fmla="*/ 0 w 6032231"/>
              <a:gd name="connsiteY0" fmla="*/ 0 h 3675906"/>
              <a:gd name="connsiteX1" fmla="*/ 6032231 w 6032231"/>
              <a:gd name="connsiteY1" fmla="*/ 0 h 3675906"/>
              <a:gd name="connsiteX2" fmla="*/ 6032231 w 6032231"/>
              <a:gd name="connsiteY2" fmla="*/ 3675906 h 3675906"/>
              <a:gd name="connsiteX3" fmla="*/ 0 w 6032231"/>
              <a:gd name="connsiteY3" fmla="*/ 3675906 h 3675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32231" h="3675906">
                <a:moveTo>
                  <a:pt x="0" y="0"/>
                </a:moveTo>
                <a:lnTo>
                  <a:pt x="6032231" y="0"/>
                </a:lnTo>
                <a:lnTo>
                  <a:pt x="6032231" y="3675906"/>
                </a:lnTo>
                <a:lnTo>
                  <a:pt x="0" y="3675906"/>
                </a:lnTo>
                <a:close/>
              </a:path>
            </a:pathLst>
          </a:custGeom>
        </p:spPr>
      </p:pic>
      <p:sp>
        <p:nvSpPr>
          <p:cNvPr id="7" name="矩形 6"/>
          <p:cNvSpPr/>
          <p:nvPr/>
        </p:nvSpPr>
        <p:spPr>
          <a:xfrm flipH="1">
            <a:off x="10341734" y="1864571"/>
            <a:ext cx="1943671" cy="252061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491" b="84478"/>
          <a:stretch>
            <a:fillRect/>
          </a:stretch>
        </p:blipFill>
        <p:spPr>
          <a:xfrm flipH="1">
            <a:off x="10341732" y="-4417"/>
            <a:ext cx="1914177" cy="1126652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761" t="70075"/>
          <a:stretch>
            <a:fillRect/>
          </a:stretch>
        </p:blipFill>
        <p:spPr>
          <a:xfrm>
            <a:off x="10341731" y="4798141"/>
            <a:ext cx="1914177" cy="2054942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 flipH="1">
            <a:off x="4309500" y="1864571"/>
            <a:ext cx="6032231" cy="252061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 descr="e7d195523061f1c0deeec63e560781cfd59afb0ea006f2a87ABB68BF51EA6619813959095094C18C62A12F549504892A4AAA8C1554C6663626E05CA27F281A14E6983772AFC3FB97135759321DEA3D7004FB075A8443E283A7673BBBDBFD88DFA513D62253E27B7E9FFF4379D8121322A85C7E16198ADF129F152EEF5340DE1ED504E252F53EAD1F847BC471C6326134"/>
          <p:cNvSpPr txBox="1"/>
          <p:nvPr/>
        </p:nvSpPr>
        <p:spPr>
          <a:xfrm flipH="1">
            <a:off x="4087495" y="1933575"/>
            <a:ext cx="819785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blipFill>
                  <a:blip r:embed="rId2"/>
                  <a:stretch>
                    <a:fillRect/>
                  </a:stretch>
                </a:blipFill>
                <a:latin typeface="Arial" panose="020B0604020202020204" pitchFamily="34" charset="0"/>
                <a:ea typeface="张海山锐线体2.0" panose="02000000000000000000" pitchFamily="2" charset="-122"/>
                <a:cs typeface="Arial" panose="020B0604020202020204" pitchFamily="34" charset="0"/>
              </a:rPr>
              <a:t>ПРОБЛЕМЫ И ПУТИ ВОСПИТАНИЯ ПАТРИОТИЗМА И ДУХОВНОСТИ У СОВРЕМЕННОЙ МОЛОДЕЖИ</a:t>
            </a:r>
            <a:endParaRPr lang="en-US" altLang="zh-CN" sz="3600" b="1" dirty="0">
              <a:blipFill>
                <a:blip r:embed="rId2"/>
                <a:stretch>
                  <a:fillRect/>
                </a:stretch>
              </a:blipFill>
              <a:latin typeface="Arial" panose="020B0604020202020204" pitchFamily="34" charset="0"/>
              <a:ea typeface="张海山锐线体2.0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463065" y="-1401096"/>
            <a:ext cx="999916" cy="1224116"/>
          </a:xfrm>
          <a:prstGeom prst="rect">
            <a:avLst/>
          </a:prstGeom>
          <a:solidFill>
            <a:srgbClr val="D34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2462981" y="-1401096"/>
            <a:ext cx="999916" cy="1224116"/>
          </a:xfrm>
          <a:prstGeom prst="rect">
            <a:avLst/>
          </a:prstGeom>
          <a:solidFill>
            <a:srgbClr val="CB34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504190" y="4918075"/>
            <a:ext cx="6246495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2800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Выполнила:</a:t>
            </a:r>
            <a:endParaRPr lang="ru-RU" altLang="en-US" sz="2800" b="1" i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ru-RU" altLang="en-US" sz="2800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Арапова Елена Александровна,</a:t>
            </a:r>
            <a:endParaRPr lang="ru-RU" altLang="en-US" sz="2800" b="1" i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ru-RU" altLang="en-US" sz="2800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преподаватель ГПОУ «Топкинский </a:t>
            </a:r>
            <a:endParaRPr lang="ru-RU" altLang="en-US" sz="2800" b="1" i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ru-RU" altLang="en-US" sz="2800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технический техникум»</a:t>
            </a:r>
            <a:endParaRPr lang="ru-RU" altLang="en-US" sz="2800" b="1" i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3" name="Изображение 2" descr="a90dffc0e1fcc74cfef99b6422d239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190" y="201295"/>
            <a:ext cx="1778635" cy="11868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243865" y="2163954"/>
            <a:ext cx="11820315" cy="419259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88" t="64047"/>
          <a:stretch>
            <a:fillRect/>
          </a:stretch>
        </p:blipFill>
        <p:spPr>
          <a:xfrm>
            <a:off x="635" y="1133475"/>
            <a:ext cx="8777605" cy="5723890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496" t="64047" r="-1"/>
          <a:stretch>
            <a:fillRect/>
          </a:stretch>
        </p:blipFill>
        <p:spPr>
          <a:xfrm>
            <a:off x="8778240" y="1371600"/>
            <a:ext cx="3413760" cy="5486400"/>
          </a:xfrm>
          <a:prstGeom prst="rect">
            <a:avLst/>
          </a:prstGeom>
        </p:spPr>
      </p:pic>
      <p:sp>
        <p:nvSpPr>
          <p:cNvPr id="20" name="文本框 19" descr="e7d195523061f1c0deeec63e560781cfd59afb0ea006f2a87ABB68BF51EA6619813959095094C18C62A12F549504892A4AAA8C1554C6663626E05CA27F281A14E6983772AFC3FB97135759321DEA3D704CB8FFD9D2544D20427D00997056F5C96BEB36E87B176A9A2B0208D5F0253CAA64F289E16775627845AD05F6A8DA43D217D906D92F737DD9"/>
          <p:cNvSpPr txBox="1"/>
          <p:nvPr/>
        </p:nvSpPr>
        <p:spPr>
          <a:xfrm>
            <a:off x="1626638" y="172541"/>
            <a:ext cx="8938260" cy="119888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ru-RU" altLang="en-US" sz="7200" b="1" dirty="0" smtClean="0">
                <a:blipFill>
                  <a:blip r:embed="rId2"/>
                  <a:stretch>
                    <a:fillRect/>
                  </a:stretch>
                </a:blipFill>
                <a:latin typeface="Arial" panose="020B0604020202020204" pitchFamily="34" charset="0"/>
                <a:ea typeface="张海山锐线体2.0" panose="02000000000000000000" pitchFamily="2" charset="-122"/>
                <a:cs typeface="Arial" panose="020B0604020202020204" pitchFamily="34" charset="0"/>
              </a:rPr>
              <a:t>Кто такой патриот?</a:t>
            </a:r>
            <a:endParaRPr lang="ru-RU" altLang="en-US" sz="7200" b="1" dirty="0" smtClean="0">
              <a:blipFill>
                <a:blip r:embed="rId2"/>
                <a:stretch>
                  <a:fillRect/>
                </a:stretch>
              </a:blipFill>
              <a:latin typeface="Arial" panose="020B0604020202020204" pitchFamily="34" charset="0"/>
              <a:ea typeface="张海山锐线体2.0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22" name="等腰三角形 21"/>
          <p:cNvSpPr/>
          <p:nvPr/>
        </p:nvSpPr>
        <p:spPr>
          <a:xfrm rot="16200000" flipV="1">
            <a:off x="6599555" y="2477770"/>
            <a:ext cx="641350" cy="487680"/>
          </a:xfrm>
          <a:prstGeom prst="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7164705" y="2164080"/>
            <a:ext cx="4723765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ea typeface="张海山锐线体2.0" panose="02000000000000000000" pitchFamily="2" charset="-122"/>
                <a:cs typeface="Times New Roman" panose="02020603050405020304" charset="0"/>
              </a:rPr>
              <a:t>Патриот — это человек, который любит свою Родину, готов на подвиги</a:t>
            </a:r>
            <a:endParaRPr lang="ru-RU" altLang="en-US" sz="36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ea typeface="张海山锐线体2.0" panose="02000000000000000000" pitchFamily="2" charset="-122"/>
              <a:cs typeface="Times New Roman" panose="02020603050405020304" charset="0"/>
            </a:endParaRPr>
          </a:p>
          <a:p>
            <a:pPr algn="ctr"/>
            <a:r>
              <a:rPr lang="ru-RU" altLang="en-US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ea typeface="张海山锐线体2.0" panose="02000000000000000000" pitchFamily="2" charset="-122"/>
                <a:cs typeface="Times New Roman" panose="02020603050405020304" charset="0"/>
              </a:rPr>
              <a:t> во имя Отечества и предан своему народу</a:t>
            </a:r>
            <a:endParaRPr lang="ru-RU" altLang="en-US" sz="36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ea typeface="张海山锐线体2.0" panose="02000000000000000000" pitchFamily="2" charset="-122"/>
              <a:cs typeface="Times New Roman" panose="02020603050405020304" charset="0"/>
            </a:endParaRPr>
          </a:p>
        </p:txBody>
      </p:sp>
      <p:pic>
        <p:nvPicPr>
          <p:cNvPr id="2" name="Изображение 1" descr="maxresdefault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" y="2152015"/>
            <a:ext cx="6092190" cy="34270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H="1">
            <a:off x="2215374" y="2163953"/>
            <a:ext cx="6032231" cy="252061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243865" y="2163954"/>
            <a:ext cx="11820315" cy="419259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7050764" y="2470685"/>
            <a:ext cx="3627069" cy="238721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53" t="63928"/>
          <a:stretch>
            <a:fillRect/>
          </a:stretch>
        </p:blipFill>
        <p:spPr>
          <a:xfrm>
            <a:off x="-635" y="4243070"/>
            <a:ext cx="12250420" cy="2614930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53" b="71991"/>
          <a:stretch>
            <a:fillRect/>
          </a:stretch>
        </p:blipFill>
        <p:spPr>
          <a:xfrm>
            <a:off x="0" y="0"/>
            <a:ext cx="12192000" cy="2470685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408305" y="2164080"/>
            <a:ext cx="1145159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blipFill>
                  <a:blip r:embed="rId2"/>
                  <a:stretch>
                    <a:fillRect/>
                  </a:stretch>
                </a:blipFill>
                <a:latin typeface="Arial" panose="020B0604020202020204" pitchFamily="34" charset="0"/>
                <a:ea typeface="张海山锐线体2.0" panose="02000000000000000000" pitchFamily="2" charset="-122"/>
                <a:cs typeface="Arial" panose="020B0604020202020204" pitchFamily="34" charset="0"/>
              </a:rPr>
              <a:t>Патриотизм – это не значит только одна любовь к своей Родине.</a:t>
            </a:r>
            <a:endParaRPr lang="en-US" altLang="zh-CN" sz="2400" b="1" dirty="0">
              <a:blipFill>
                <a:blip r:embed="rId2"/>
                <a:stretch>
                  <a:fillRect/>
                </a:stretch>
              </a:blipFill>
              <a:latin typeface="Arial" panose="020B0604020202020204" pitchFamily="34" charset="0"/>
              <a:ea typeface="张海山锐线体2.0" panose="02000000000000000000" pitchFamily="2" charset="-122"/>
              <a:cs typeface="Arial" panose="020B0604020202020204" pitchFamily="34" charset="0"/>
            </a:endParaRPr>
          </a:p>
          <a:p>
            <a:pPr algn="ctr"/>
            <a:r>
              <a:rPr lang="en-US" altLang="zh-CN" sz="2400" b="1" dirty="0">
                <a:blipFill>
                  <a:blip r:embed="rId2"/>
                  <a:stretch>
                    <a:fillRect/>
                  </a:stretch>
                </a:blipFill>
                <a:latin typeface="Arial" panose="020B0604020202020204" pitchFamily="34" charset="0"/>
                <a:ea typeface="张海山锐线体2.0" panose="02000000000000000000" pitchFamily="2" charset="-122"/>
                <a:cs typeface="Arial" panose="020B0604020202020204" pitchFamily="34" charset="0"/>
              </a:rPr>
              <a:t>Это гораздо больше… </a:t>
            </a:r>
            <a:endParaRPr lang="en-US" altLang="zh-CN" sz="2400" b="1" dirty="0">
              <a:blipFill>
                <a:blip r:embed="rId2"/>
                <a:stretch>
                  <a:fillRect/>
                </a:stretch>
              </a:blipFill>
              <a:latin typeface="Arial" panose="020B0604020202020204" pitchFamily="34" charset="0"/>
              <a:ea typeface="张海山锐线体2.0" panose="02000000000000000000" pitchFamily="2" charset="-122"/>
              <a:cs typeface="Arial" panose="020B0604020202020204" pitchFamily="34" charset="0"/>
            </a:endParaRPr>
          </a:p>
          <a:p>
            <a:pPr algn="ctr"/>
            <a:r>
              <a:rPr lang="en-US" altLang="zh-CN" sz="2400" b="1" dirty="0">
                <a:blipFill>
                  <a:blip r:embed="rId2"/>
                  <a:stretch>
                    <a:fillRect/>
                  </a:stretch>
                </a:blipFill>
                <a:latin typeface="Arial" panose="020B0604020202020204" pitchFamily="34" charset="0"/>
                <a:ea typeface="张海山锐线体2.0" panose="02000000000000000000" pitchFamily="2" charset="-122"/>
                <a:cs typeface="Arial" panose="020B0604020202020204" pitchFamily="34" charset="0"/>
              </a:rPr>
              <a:t>Это — сознание своей неотъемлемости от Родины </a:t>
            </a:r>
            <a:endParaRPr lang="en-US" altLang="zh-CN" sz="2400" b="1" dirty="0">
              <a:blipFill>
                <a:blip r:embed="rId2"/>
                <a:stretch>
                  <a:fillRect/>
                </a:stretch>
              </a:blipFill>
              <a:latin typeface="Arial" panose="020B0604020202020204" pitchFamily="34" charset="0"/>
              <a:ea typeface="张海山锐线体2.0" panose="02000000000000000000" pitchFamily="2" charset="-122"/>
              <a:cs typeface="Arial" panose="020B0604020202020204" pitchFamily="34" charset="0"/>
            </a:endParaRPr>
          </a:p>
          <a:p>
            <a:pPr algn="ctr"/>
            <a:r>
              <a:rPr lang="en-US" altLang="zh-CN" sz="2400" b="1" dirty="0">
                <a:blipFill>
                  <a:blip r:embed="rId2"/>
                  <a:stretch>
                    <a:fillRect/>
                  </a:stretch>
                </a:blipFill>
                <a:latin typeface="Arial" panose="020B0604020202020204" pitchFamily="34" charset="0"/>
                <a:ea typeface="张海山锐线体2.0" panose="02000000000000000000" pitchFamily="2" charset="-122"/>
                <a:cs typeface="Arial" panose="020B0604020202020204" pitchFamily="34" charset="0"/>
              </a:rPr>
              <a:t>и неотъемлемое переживание вместе с ней её счастливых</a:t>
            </a:r>
            <a:endParaRPr lang="en-US" altLang="zh-CN" sz="2400" b="1" dirty="0">
              <a:blipFill>
                <a:blip r:embed="rId2"/>
                <a:stretch>
                  <a:fillRect/>
                </a:stretch>
              </a:blipFill>
              <a:latin typeface="Arial" panose="020B0604020202020204" pitchFamily="34" charset="0"/>
              <a:ea typeface="张海山锐线体2.0" panose="02000000000000000000" pitchFamily="2" charset="-122"/>
              <a:cs typeface="Arial" panose="020B0604020202020204" pitchFamily="34" charset="0"/>
            </a:endParaRPr>
          </a:p>
          <a:p>
            <a:pPr algn="ctr"/>
            <a:r>
              <a:rPr lang="en-US" altLang="zh-CN" sz="2400" b="1" dirty="0">
                <a:blipFill>
                  <a:blip r:embed="rId2"/>
                  <a:stretch>
                    <a:fillRect/>
                  </a:stretch>
                </a:blipFill>
                <a:latin typeface="Arial" panose="020B0604020202020204" pitchFamily="34" charset="0"/>
                <a:ea typeface="张海山锐线体2.0" panose="02000000000000000000" pitchFamily="2" charset="-122"/>
                <a:cs typeface="Arial" panose="020B0604020202020204" pitchFamily="34" charset="0"/>
              </a:rPr>
              <a:t> и её несчастных дней.</a:t>
            </a:r>
            <a:endParaRPr lang="en-US" altLang="zh-CN" sz="2400" b="1" dirty="0">
              <a:blipFill>
                <a:blip r:embed="rId2"/>
                <a:stretch>
                  <a:fillRect/>
                </a:stretch>
              </a:blipFill>
              <a:latin typeface="Arial" panose="020B0604020202020204" pitchFamily="34" charset="0"/>
              <a:ea typeface="张海山锐线体2.0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8" name="文本框 7" descr="e7d195523061f1c0deeec63e560781cfd59afb0ea006f2a87ABB68BF51EA6619813959095094C18C62A12F549504892A4AAA8C1554C6663626E05CA27F281A14E6983772AFC3FB97135759321DEA3D704CB8FFD9D2544D20427D00997056F5C96BEB36E87B176A9A2B0208D5F0253CAA64F289E16775627845AD05F6A8DA43D217D906D92F737DD9"/>
          <p:cNvSpPr txBox="1"/>
          <p:nvPr/>
        </p:nvSpPr>
        <p:spPr>
          <a:xfrm>
            <a:off x="3614391" y="237459"/>
            <a:ext cx="6170295" cy="132207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ru-RU" altLang="en-US" sz="8000" b="1" dirty="0" smtClean="0">
                <a:solidFill>
                  <a:srgbClr val="FFFFFF"/>
                </a:solidFill>
                <a:latin typeface="Arial" panose="020B0604020202020204" pitchFamily="34" charset="0"/>
                <a:ea typeface="张海山锐线体2.0" panose="02000000000000000000" pitchFamily="2" charset="-122"/>
                <a:cs typeface="Arial" panose="020B0604020202020204" pitchFamily="34" charset="0"/>
              </a:rPr>
              <a:t>Патриотизм</a:t>
            </a:r>
            <a:endParaRPr lang="ru-RU" altLang="en-US" sz="8000" b="1" dirty="0" smtClean="0">
              <a:solidFill>
                <a:srgbClr val="FFFFFF"/>
              </a:solidFill>
              <a:latin typeface="Arial" panose="020B0604020202020204" pitchFamily="34" charset="0"/>
              <a:ea typeface="张海山锐线体2.0" panose="02000000000000000000" pitchFamily="2" charset="-122"/>
              <a:cs typeface="Arial" panose="020B0604020202020204" pitchFamily="34" charset="0"/>
            </a:endParaRPr>
          </a:p>
        </p:txBody>
      </p:sp>
      <p:pic>
        <p:nvPicPr>
          <p:cNvPr id="2" name="Изображение 1" descr="742d82153ef0ef4d5c94cb49970c37a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6750" y="4102100"/>
            <a:ext cx="6223635" cy="2755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53" b="71991"/>
          <a:stretch>
            <a:fillRect/>
          </a:stretch>
        </p:blipFill>
        <p:spPr>
          <a:xfrm>
            <a:off x="0" y="0"/>
            <a:ext cx="12192000" cy="244538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463065" y="-1401096"/>
            <a:ext cx="999916" cy="1224116"/>
          </a:xfrm>
          <a:prstGeom prst="rect">
            <a:avLst/>
          </a:prstGeom>
          <a:solidFill>
            <a:srgbClr val="D34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462981" y="-1401096"/>
            <a:ext cx="999916" cy="1224116"/>
          </a:xfrm>
          <a:prstGeom prst="rect">
            <a:avLst/>
          </a:prstGeom>
          <a:solidFill>
            <a:srgbClr val="CB34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弧形 6"/>
          <p:cNvSpPr/>
          <p:nvPr/>
        </p:nvSpPr>
        <p:spPr>
          <a:xfrm rot="9659101">
            <a:off x="2252474" y="3282744"/>
            <a:ext cx="1117550" cy="1411642"/>
          </a:xfrm>
          <a:prstGeom prst="arc">
            <a:avLst/>
          </a:prstGeom>
          <a:ln w="15875">
            <a:solidFill>
              <a:srgbClr val="3B3A40"/>
            </a:solidFill>
            <a:prstDash val="sysDash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弧形 7"/>
          <p:cNvSpPr/>
          <p:nvPr/>
        </p:nvSpPr>
        <p:spPr>
          <a:xfrm rot="11220401" flipV="1">
            <a:off x="4178185" y="4113207"/>
            <a:ext cx="1117550" cy="1411642"/>
          </a:xfrm>
          <a:prstGeom prst="arc">
            <a:avLst/>
          </a:prstGeom>
          <a:ln w="15875">
            <a:solidFill>
              <a:srgbClr val="3B3A40"/>
            </a:solidFill>
            <a:prstDash val="sysDash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1425602" y="3273284"/>
            <a:ext cx="999913" cy="999913"/>
          </a:xfrm>
          <a:prstGeom prst="ellipse">
            <a:avLst/>
          </a:prstGeom>
          <a:solidFill>
            <a:srgbClr val="D34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573561" y="3482159"/>
            <a:ext cx="6655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Microsoft YaHei" panose="020B0503020204020204" charset="-122"/>
                <a:ea typeface="Microsoft YaHei" panose="020B0503020204020204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Microsoft YaHei" panose="020B0503020204020204" charset="-122"/>
              <a:ea typeface="Microsoft YaHei" panose="020B0503020204020204" charset="-122"/>
            </a:endParaRPr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3093778" y="4220200"/>
            <a:ext cx="999913" cy="999913"/>
          </a:xfrm>
          <a:prstGeom prst="ellipse">
            <a:avLst/>
          </a:prstGeom>
          <a:solidFill>
            <a:srgbClr val="CB34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245666" y="4429075"/>
            <a:ext cx="6655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Microsoft YaHei" panose="020B0503020204020204" charset="-122"/>
                <a:ea typeface="Microsoft YaHei" panose="020B0503020204020204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Microsoft YaHei" panose="020B0503020204020204" charset="-122"/>
              <a:ea typeface="Microsoft YaHei" panose="020B0503020204020204" charset="-122"/>
            </a:endParaRPr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4761955" y="3288802"/>
            <a:ext cx="999913" cy="999913"/>
          </a:xfrm>
          <a:prstGeom prst="ellipse">
            <a:avLst/>
          </a:prstGeom>
          <a:solidFill>
            <a:srgbClr val="D34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909914" y="3497677"/>
            <a:ext cx="6655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Microsoft YaHei" panose="020B0503020204020204" charset="-122"/>
                <a:ea typeface="Microsoft YaHei" panose="020B0503020204020204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Microsoft YaHei" panose="020B0503020204020204" charset="-122"/>
              <a:ea typeface="Microsoft YaHei" panose="020B0503020204020204" charset="-122"/>
            </a:endParaRPr>
          </a:p>
        </p:txBody>
      </p:sp>
      <p:sp>
        <p:nvSpPr>
          <p:cNvPr id="15" name="椭圆 14"/>
          <p:cNvSpPr>
            <a:spLocks noChangeAspect="1"/>
          </p:cNvSpPr>
          <p:nvPr/>
        </p:nvSpPr>
        <p:spPr>
          <a:xfrm>
            <a:off x="6430131" y="4220200"/>
            <a:ext cx="999913" cy="999913"/>
          </a:xfrm>
          <a:prstGeom prst="ellipse">
            <a:avLst/>
          </a:prstGeom>
          <a:solidFill>
            <a:srgbClr val="CB34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04547" y="4432346"/>
            <a:ext cx="6655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Microsoft YaHei" panose="020B0503020204020204" charset="-122"/>
                <a:ea typeface="Microsoft YaHei" panose="020B0503020204020204" charset="-122"/>
              </a:rPr>
              <a:t>04</a:t>
            </a:r>
            <a:endParaRPr lang="zh-CN" altLang="en-US" sz="3200" dirty="0">
              <a:solidFill>
                <a:schemeClr val="bg1"/>
              </a:solidFill>
              <a:latin typeface="Microsoft YaHei" panose="020B0503020204020204" charset="-122"/>
              <a:ea typeface="Microsoft YaHei" panose="020B0503020204020204" charset="-122"/>
            </a:endParaRPr>
          </a:p>
        </p:txBody>
      </p:sp>
      <p:sp>
        <p:nvSpPr>
          <p:cNvPr id="17" name="椭圆 16"/>
          <p:cNvSpPr>
            <a:spLocks noChangeAspect="1"/>
          </p:cNvSpPr>
          <p:nvPr/>
        </p:nvSpPr>
        <p:spPr>
          <a:xfrm>
            <a:off x="8098307" y="3288802"/>
            <a:ext cx="999913" cy="999913"/>
          </a:xfrm>
          <a:prstGeom prst="ellipse">
            <a:avLst/>
          </a:prstGeom>
          <a:solidFill>
            <a:srgbClr val="D34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246266" y="3497677"/>
            <a:ext cx="6655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Microsoft YaHei" panose="020B0503020204020204" charset="-122"/>
                <a:ea typeface="Microsoft YaHei" panose="020B0503020204020204" charset="-122"/>
              </a:rPr>
              <a:t>05</a:t>
            </a:r>
            <a:endParaRPr lang="zh-CN" altLang="en-US" sz="3200" dirty="0">
              <a:solidFill>
                <a:schemeClr val="bg1"/>
              </a:solidFill>
              <a:latin typeface="Microsoft YaHei" panose="020B0503020204020204" charset="-122"/>
              <a:ea typeface="Microsoft YaHei" panose="020B0503020204020204" charset="-122"/>
            </a:endParaRPr>
          </a:p>
        </p:txBody>
      </p:sp>
      <p:sp>
        <p:nvSpPr>
          <p:cNvPr id="21" name="弧形 20"/>
          <p:cNvSpPr/>
          <p:nvPr/>
        </p:nvSpPr>
        <p:spPr>
          <a:xfrm rot="9659101">
            <a:off x="5598561" y="3282744"/>
            <a:ext cx="1117550" cy="1411642"/>
          </a:xfrm>
          <a:prstGeom prst="arc">
            <a:avLst/>
          </a:prstGeom>
          <a:ln w="15875">
            <a:solidFill>
              <a:srgbClr val="3B3A40"/>
            </a:solidFill>
            <a:prstDash val="sysDash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弧形 21"/>
          <p:cNvSpPr/>
          <p:nvPr/>
        </p:nvSpPr>
        <p:spPr>
          <a:xfrm rot="11220401" flipV="1">
            <a:off x="7524272" y="4113207"/>
            <a:ext cx="1117550" cy="1411642"/>
          </a:xfrm>
          <a:prstGeom prst="arc">
            <a:avLst/>
          </a:prstGeom>
          <a:ln w="15875">
            <a:solidFill>
              <a:srgbClr val="3B3A40"/>
            </a:solidFill>
            <a:prstDash val="sysDash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891540" y="2189480"/>
            <a:ext cx="2399030" cy="10763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уважение к историческому и культурному наследию страны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079240" y="2197100"/>
            <a:ext cx="2399030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милосердие и гуманизм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532370" y="2174875"/>
            <a:ext cx="2399030" cy="8299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заботу и долг перед большой и малой Родиной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362835" y="5367020"/>
            <a:ext cx="2399030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ответственность за судьбу страны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5628005" y="5388610"/>
            <a:ext cx="2399030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сохранение родного языка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文本框 5"/>
          <p:cNvSpPr txBox="1"/>
          <p:nvPr/>
        </p:nvSpPr>
        <p:spPr>
          <a:xfrm>
            <a:off x="167005" y="15240"/>
            <a:ext cx="1202499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u-RU" altLang="en-US" sz="3200" b="1" dirty="0">
                <a:solidFill>
                  <a:srgbClr val="FFFFFF"/>
                </a:solidFill>
                <a:latin typeface="Arial" panose="020B0604020202020204" pitchFamily="34" charset="0"/>
                <a:ea typeface="张海山锐线体2.0" panose="02000000000000000000" pitchFamily="2" charset="-122"/>
                <a:cs typeface="Arial" panose="020B0604020202020204" pitchFamily="34" charset="0"/>
              </a:rPr>
              <a:t>Патриотизм - это комплекс позитивных качеств, </a:t>
            </a:r>
            <a:endParaRPr lang="ru-RU" altLang="en-US" sz="3200" b="1" dirty="0">
              <a:solidFill>
                <a:srgbClr val="FFFFFF"/>
              </a:solidFill>
              <a:latin typeface="Arial" panose="020B0604020202020204" pitchFamily="34" charset="0"/>
              <a:ea typeface="张海山锐线体2.0" panose="02000000000000000000" pitchFamily="2" charset="-122"/>
              <a:cs typeface="Arial" panose="020B0604020202020204" pitchFamily="34" charset="0"/>
            </a:endParaRPr>
          </a:p>
          <a:p>
            <a:pPr algn="ctr"/>
            <a:r>
              <a:rPr lang="ru-RU" altLang="en-US" sz="3200" b="1" dirty="0">
                <a:solidFill>
                  <a:srgbClr val="FFFFFF"/>
                </a:solidFill>
                <a:latin typeface="Arial" panose="020B0604020202020204" pitchFamily="34" charset="0"/>
                <a:ea typeface="张海山锐线体2.0" panose="02000000000000000000" pitchFamily="2" charset="-122"/>
                <a:cs typeface="Arial" panose="020B0604020202020204" pitchFamily="34" charset="0"/>
              </a:rPr>
              <a:t>которые должны быть сформированы обществом и в том числе педагогами в подрастающем поколении</a:t>
            </a:r>
            <a:endParaRPr lang="ru-RU" altLang="en-US" sz="3200" b="1" dirty="0">
              <a:solidFill>
                <a:srgbClr val="FFFFFF"/>
              </a:solidFill>
              <a:latin typeface="Arial" panose="020B0604020202020204" pitchFamily="34" charset="0"/>
              <a:ea typeface="张海山锐线体2.0" panose="02000000000000000000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53" b="71991"/>
          <a:stretch>
            <a:fillRect/>
          </a:stretch>
        </p:blipFill>
        <p:spPr>
          <a:xfrm>
            <a:off x="0" y="1"/>
            <a:ext cx="12192000" cy="1609344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463065" y="-1401096"/>
            <a:ext cx="999916" cy="1224116"/>
          </a:xfrm>
          <a:prstGeom prst="rect">
            <a:avLst/>
          </a:prstGeom>
          <a:solidFill>
            <a:srgbClr val="D34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462981" y="-1401096"/>
            <a:ext cx="999916" cy="1224116"/>
          </a:xfrm>
          <a:prstGeom prst="rect">
            <a:avLst/>
          </a:prstGeom>
          <a:solidFill>
            <a:srgbClr val="CB34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56359" y="143"/>
            <a:ext cx="11151870" cy="1076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FFFF"/>
                </a:solidFill>
                <a:latin typeface="Arial" panose="020B0604020202020204" pitchFamily="34" charset="0"/>
                <a:ea typeface="张海山锐线体2.0" panose="02000000000000000000" pitchFamily="2" charset="-122"/>
                <a:cs typeface="Arial" panose="020B0604020202020204" pitchFamily="34" charset="0"/>
              </a:rPr>
              <a:t>Одна из важнейших задач современного образования</a:t>
            </a:r>
            <a:endParaRPr lang="en-US" altLang="zh-CN" sz="3200" b="1" dirty="0">
              <a:solidFill>
                <a:srgbClr val="FFFFFF"/>
              </a:solidFill>
              <a:latin typeface="Arial" panose="020B0604020202020204" pitchFamily="34" charset="0"/>
              <a:ea typeface="张海山锐线体2.0" panose="02000000000000000000" pitchFamily="2" charset="-122"/>
              <a:cs typeface="Arial" panose="020B0604020202020204" pitchFamily="34" charset="0"/>
            </a:endParaRPr>
          </a:p>
          <a:p>
            <a:pPr algn="ctr"/>
            <a:r>
              <a:rPr lang="en-US" altLang="zh-CN" sz="3200" b="1" dirty="0">
                <a:solidFill>
                  <a:srgbClr val="FFFFFF"/>
                </a:solidFill>
                <a:latin typeface="Arial" panose="020B0604020202020204" pitchFamily="34" charset="0"/>
                <a:ea typeface="张海山锐线体2.0" panose="02000000000000000000" pitchFamily="2" charset="-122"/>
                <a:cs typeface="Arial" panose="020B0604020202020204" pitchFamily="34" charset="0"/>
              </a:rPr>
              <a:t> на сегодняшний день – воспитание патриота</a:t>
            </a:r>
            <a:endParaRPr lang="en-US" altLang="zh-CN" sz="3200" b="1" dirty="0">
              <a:solidFill>
                <a:srgbClr val="FFFFFF"/>
              </a:solidFill>
              <a:latin typeface="Arial" panose="020B0604020202020204" pitchFamily="34" charset="0"/>
              <a:ea typeface="张海山锐线体2.0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260850" y="4255770"/>
            <a:ext cx="2221230" cy="1654810"/>
          </a:xfrm>
          <a:prstGeom prst="rect">
            <a:avLst/>
          </a:prstGeom>
          <a:solidFill>
            <a:srgbClr val="CB341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69980" y="2515571"/>
            <a:ext cx="2177466" cy="1654793"/>
          </a:xfrm>
          <a:prstGeom prst="rect">
            <a:avLst/>
          </a:prstGeom>
          <a:solidFill>
            <a:srgbClr val="D34A3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835390" y="4255770"/>
            <a:ext cx="2653030" cy="1694815"/>
          </a:xfrm>
          <a:prstGeom prst="rect">
            <a:avLst/>
          </a:prstGeom>
          <a:solidFill>
            <a:srgbClr val="CB341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6459220" y="2775585"/>
            <a:ext cx="2399030" cy="8299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уход за памятниками воинам, погибшим в боях за родину</a:t>
            </a:r>
            <a:endParaRPr lang="en-US" altLang="zh-CN" sz="1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962390" y="4438650"/>
            <a:ext cx="2399030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ru-RU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общественно-полезный труд</a:t>
            </a:r>
            <a:endParaRPr lang="ru-RU" altLang="en-US" sz="1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139565" y="4438650"/>
            <a:ext cx="2399030" cy="8299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празднование историко–юбилейных дат</a:t>
            </a:r>
            <a:endParaRPr lang="en-US" altLang="zh-CN" sz="1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Изображение 1" descr="8b15zanx4zr72c4ybwc6kkqrvpdu0mxsxtzy0jcixvyh-19gusrsfdvk3gejqmrwluyclh8kv1kk-gfltmg4qvgs-1024x7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3390" y="2453640"/>
            <a:ext cx="2277745" cy="1779905"/>
          </a:xfrm>
          <a:prstGeom prst="rect">
            <a:avLst/>
          </a:prstGeom>
        </p:spPr>
      </p:pic>
      <p:pic>
        <p:nvPicPr>
          <p:cNvPr id="23" name="Изображение 22" descr="280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05" y="2515870"/>
            <a:ext cx="4207510" cy="3394075"/>
          </a:xfrm>
          <a:prstGeom prst="rect">
            <a:avLst/>
          </a:prstGeom>
        </p:spPr>
      </p:pic>
      <p:pic>
        <p:nvPicPr>
          <p:cNvPr id="24" name="Изображение 23" descr="0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6335" y="2516505"/>
            <a:ext cx="2656840" cy="1654175"/>
          </a:xfrm>
          <a:prstGeom prst="rect">
            <a:avLst/>
          </a:prstGeom>
        </p:spPr>
      </p:pic>
      <p:pic>
        <p:nvPicPr>
          <p:cNvPr id="25" name="Изображение 24" descr="original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8115" y="4255770"/>
            <a:ext cx="2259965" cy="16948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 1" descr="promishlen200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956435"/>
            <a:ext cx="5741035" cy="400240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53" b="71991"/>
          <a:stretch>
            <a:fillRect/>
          </a:stretch>
        </p:blipFill>
        <p:spPr>
          <a:xfrm>
            <a:off x="0" y="1"/>
            <a:ext cx="12192000" cy="1609344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463065" y="-1401096"/>
            <a:ext cx="999916" cy="1224116"/>
          </a:xfrm>
          <a:prstGeom prst="rect">
            <a:avLst/>
          </a:prstGeom>
          <a:solidFill>
            <a:srgbClr val="D34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462981" y="-1401096"/>
            <a:ext cx="999916" cy="1224116"/>
          </a:xfrm>
          <a:prstGeom prst="rect">
            <a:avLst/>
          </a:prstGeom>
          <a:solidFill>
            <a:srgbClr val="CB34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793874" y="139843"/>
            <a:ext cx="505460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altLang="en-US" sz="5400" b="1" dirty="0">
                <a:solidFill>
                  <a:srgbClr val="FFFFFF"/>
                </a:solidFill>
                <a:latin typeface="Arial" panose="020B0604020202020204" pitchFamily="34" charset="0"/>
                <a:ea typeface="张海山锐线体2.0" panose="02000000000000000000" pitchFamily="2" charset="-122"/>
                <a:cs typeface="Arial" panose="020B0604020202020204" pitchFamily="34" charset="0"/>
              </a:rPr>
              <a:t>Малая Родина</a:t>
            </a:r>
            <a:endParaRPr lang="ru-RU" altLang="en-US" sz="5400" b="1" dirty="0">
              <a:solidFill>
                <a:srgbClr val="FFFFFF"/>
              </a:solidFill>
              <a:latin typeface="Arial" panose="020B0604020202020204" pitchFamily="34" charset="0"/>
              <a:ea typeface="张海山锐线体2.0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720764" y="2476705"/>
            <a:ext cx="6709235" cy="330925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6"/>
          <p:cNvSpPr/>
          <p:nvPr/>
        </p:nvSpPr>
        <p:spPr>
          <a:xfrm>
            <a:off x="5206426" y="3651550"/>
            <a:ext cx="631584" cy="612569"/>
          </a:xfrm>
          <a:custGeom>
            <a:avLst/>
            <a:gdLst>
              <a:gd name="connsiteX0" fmla="*/ 35700 w 578738"/>
              <a:gd name="connsiteY0" fmla="*/ 243554 h 561315"/>
              <a:gd name="connsiteX1" fmla="*/ 30383 w 578738"/>
              <a:gd name="connsiteY1" fmla="*/ 254930 h 561315"/>
              <a:gd name="connsiteX2" fmla="*/ 30383 w 578738"/>
              <a:gd name="connsiteY2" fmla="*/ 519604 h 561315"/>
              <a:gd name="connsiteX3" fmla="*/ 35700 w 578738"/>
              <a:gd name="connsiteY3" fmla="*/ 530980 h 561315"/>
              <a:gd name="connsiteX4" fmla="*/ 132926 w 578738"/>
              <a:gd name="connsiteY4" fmla="*/ 530980 h 561315"/>
              <a:gd name="connsiteX5" fmla="*/ 138243 w 578738"/>
              <a:gd name="connsiteY5" fmla="*/ 519604 h 561315"/>
              <a:gd name="connsiteX6" fmla="*/ 138243 w 578738"/>
              <a:gd name="connsiteY6" fmla="*/ 254930 h 561315"/>
              <a:gd name="connsiteX7" fmla="*/ 132926 w 578738"/>
              <a:gd name="connsiteY7" fmla="*/ 243554 h 561315"/>
              <a:gd name="connsiteX8" fmla="*/ 35700 w 578738"/>
              <a:gd name="connsiteY8" fmla="*/ 213219 h 561315"/>
              <a:gd name="connsiteX9" fmla="*/ 132926 w 578738"/>
              <a:gd name="connsiteY9" fmla="*/ 213219 h 561315"/>
              <a:gd name="connsiteX10" fmla="*/ 168626 w 578738"/>
              <a:gd name="connsiteY10" fmla="*/ 254930 h 561315"/>
              <a:gd name="connsiteX11" fmla="*/ 168626 w 578738"/>
              <a:gd name="connsiteY11" fmla="*/ 519604 h 561315"/>
              <a:gd name="connsiteX12" fmla="*/ 132926 w 578738"/>
              <a:gd name="connsiteY12" fmla="*/ 561315 h 561315"/>
              <a:gd name="connsiteX13" fmla="*/ 35700 w 578738"/>
              <a:gd name="connsiteY13" fmla="*/ 561315 h 561315"/>
              <a:gd name="connsiteX14" fmla="*/ 0 w 578738"/>
              <a:gd name="connsiteY14" fmla="*/ 519604 h 561315"/>
              <a:gd name="connsiteX15" fmla="*/ 0 w 578738"/>
              <a:gd name="connsiteY15" fmla="*/ 254930 h 561315"/>
              <a:gd name="connsiteX16" fmla="*/ 35700 w 578738"/>
              <a:gd name="connsiteY16" fmla="*/ 213219 h 561315"/>
              <a:gd name="connsiteX17" fmla="*/ 321281 w 578738"/>
              <a:gd name="connsiteY17" fmla="*/ 30341 h 561315"/>
              <a:gd name="connsiteX18" fmla="*/ 296219 w 578738"/>
              <a:gd name="connsiteY18" fmla="*/ 55373 h 561315"/>
              <a:gd name="connsiteX19" fmla="*/ 296979 w 578738"/>
              <a:gd name="connsiteY19" fmla="*/ 60683 h 561315"/>
              <a:gd name="connsiteX20" fmla="*/ 296979 w 578738"/>
              <a:gd name="connsiteY20" fmla="*/ 65992 h 561315"/>
              <a:gd name="connsiteX21" fmla="*/ 268119 w 578738"/>
              <a:gd name="connsiteY21" fmla="*/ 212389 h 561315"/>
              <a:gd name="connsiteX22" fmla="*/ 263563 w 578738"/>
              <a:gd name="connsiteY22" fmla="*/ 221492 h 561315"/>
              <a:gd name="connsiteX23" fmla="*/ 262044 w 578738"/>
              <a:gd name="connsiteY23" fmla="*/ 223009 h 561315"/>
              <a:gd name="connsiteX24" fmla="*/ 232425 w 578738"/>
              <a:gd name="connsiteY24" fmla="*/ 240455 h 561315"/>
              <a:gd name="connsiteX25" fmla="*/ 230146 w 578738"/>
              <a:gd name="connsiteY25" fmla="*/ 240455 h 561315"/>
              <a:gd name="connsiteX26" fmla="*/ 225590 w 578738"/>
              <a:gd name="connsiteY26" fmla="*/ 240455 h 561315"/>
              <a:gd name="connsiteX27" fmla="*/ 224071 w 578738"/>
              <a:gd name="connsiteY27" fmla="*/ 241214 h 561315"/>
              <a:gd name="connsiteX28" fmla="*/ 211919 w 578738"/>
              <a:gd name="connsiteY28" fmla="*/ 253350 h 561315"/>
              <a:gd name="connsiteX29" fmla="*/ 211919 w 578738"/>
              <a:gd name="connsiteY29" fmla="*/ 518079 h 561315"/>
              <a:gd name="connsiteX30" fmla="*/ 224830 w 578738"/>
              <a:gd name="connsiteY30" fmla="*/ 530974 h 561315"/>
              <a:gd name="connsiteX31" fmla="*/ 521019 w 578738"/>
              <a:gd name="connsiteY31" fmla="*/ 530974 h 561315"/>
              <a:gd name="connsiteX32" fmla="*/ 522538 w 578738"/>
              <a:gd name="connsiteY32" fmla="*/ 530215 h 561315"/>
              <a:gd name="connsiteX33" fmla="*/ 546081 w 578738"/>
              <a:gd name="connsiteY33" fmla="*/ 505942 h 561315"/>
              <a:gd name="connsiteX34" fmla="*/ 522538 w 578738"/>
              <a:gd name="connsiteY34" fmla="*/ 480910 h 561315"/>
              <a:gd name="connsiteX35" fmla="*/ 508108 w 578738"/>
              <a:gd name="connsiteY35" fmla="*/ 465740 h 561315"/>
              <a:gd name="connsiteX36" fmla="*/ 523298 w 578738"/>
              <a:gd name="connsiteY36" fmla="*/ 450569 h 561315"/>
              <a:gd name="connsiteX37" fmla="*/ 548360 w 578738"/>
              <a:gd name="connsiteY37" fmla="*/ 425537 h 561315"/>
              <a:gd name="connsiteX38" fmla="*/ 523298 w 578738"/>
              <a:gd name="connsiteY38" fmla="*/ 401264 h 561315"/>
              <a:gd name="connsiteX39" fmla="*/ 508108 w 578738"/>
              <a:gd name="connsiteY39" fmla="*/ 386094 h 561315"/>
              <a:gd name="connsiteX40" fmla="*/ 523298 w 578738"/>
              <a:gd name="connsiteY40" fmla="*/ 370923 h 561315"/>
              <a:gd name="connsiteX41" fmla="*/ 548360 w 578738"/>
              <a:gd name="connsiteY41" fmla="*/ 345891 h 561315"/>
              <a:gd name="connsiteX42" fmla="*/ 523298 w 578738"/>
              <a:gd name="connsiteY42" fmla="*/ 320860 h 561315"/>
              <a:gd name="connsiteX43" fmla="*/ 508108 w 578738"/>
              <a:gd name="connsiteY43" fmla="*/ 305689 h 561315"/>
              <a:gd name="connsiteX44" fmla="*/ 523298 w 578738"/>
              <a:gd name="connsiteY44" fmla="*/ 290518 h 561315"/>
              <a:gd name="connsiteX45" fmla="*/ 548360 w 578738"/>
              <a:gd name="connsiteY45" fmla="*/ 265487 h 561315"/>
              <a:gd name="connsiteX46" fmla="*/ 523298 w 578738"/>
              <a:gd name="connsiteY46" fmla="*/ 240455 h 561315"/>
              <a:gd name="connsiteX47" fmla="*/ 373684 w 578738"/>
              <a:gd name="connsiteY47" fmla="*/ 240455 h 561315"/>
              <a:gd name="connsiteX48" fmla="*/ 361533 w 578738"/>
              <a:gd name="connsiteY48" fmla="*/ 234387 h 561315"/>
              <a:gd name="connsiteX49" fmla="*/ 360014 w 578738"/>
              <a:gd name="connsiteY49" fmla="*/ 219975 h 561315"/>
              <a:gd name="connsiteX50" fmla="*/ 343306 w 578738"/>
              <a:gd name="connsiteY50" fmla="*/ 42478 h 561315"/>
              <a:gd name="connsiteX51" fmla="*/ 341787 w 578738"/>
              <a:gd name="connsiteY51" fmla="*/ 40961 h 561315"/>
              <a:gd name="connsiteX52" fmla="*/ 321281 w 578738"/>
              <a:gd name="connsiteY52" fmla="*/ 30341 h 561315"/>
              <a:gd name="connsiteX53" fmla="*/ 321281 w 578738"/>
              <a:gd name="connsiteY53" fmla="*/ 0 h 561315"/>
              <a:gd name="connsiteX54" fmla="*/ 365330 w 578738"/>
              <a:gd name="connsiteY54" fmla="*/ 21997 h 561315"/>
              <a:gd name="connsiteX55" fmla="*/ 395708 w 578738"/>
              <a:gd name="connsiteY55" fmla="*/ 210114 h 561315"/>
              <a:gd name="connsiteX56" fmla="*/ 523298 w 578738"/>
              <a:gd name="connsiteY56" fmla="*/ 210114 h 561315"/>
              <a:gd name="connsiteX57" fmla="*/ 562789 w 578738"/>
              <a:gd name="connsiteY57" fmla="*/ 226802 h 561315"/>
              <a:gd name="connsiteX58" fmla="*/ 578738 w 578738"/>
              <a:gd name="connsiteY58" fmla="*/ 265487 h 561315"/>
              <a:gd name="connsiteX59" fmla="*/ 561270 w 578738"/>
              <a:gd name="connsiteY59" fmla="*/ 305689 h 561315"/>
              <a:gd name="connsiteX60" fmla="*/ 578738 w 578738"/>
              <a:gd name="connsiteY60" fmla="*/ 345891 h 561315"/>
              <a:gd name="connsiteX61" fmla="*/ 561270 w 578738"/>
              <a:gd name="connsiteY61" fmla="*/ 386094 h 561315"/>
              <a:gd name="connsiteX62" fmla="*/ 578738 w 578738"/>
              <a:gd name="connsiteY62" fmla="*/ 425537 h 561315"/>
              <a:gd name="connsiteX63" fmla="*/ 560511 w 578738"/>
              <a:gd name="connsiteY63" fmla="*/ 466498 h 561315"/>
              <a:gd name="connsiteX64" fmla="*/ 576460 w 578738"/>
              <a:gd name="connsiteY64" fmla="*/ 505942 h 561315"/>
              <a:gd name="connsiteX65" fmla="*/ 527095 w 578738"/>
              <a:gd name="connsiteY65" fmla="*/ 560556 h 561315"/>
              <a:gd name="connsiteX66" fmla="*/ 523298 w 578738"/>
              <a:gd name="connsiteY66" fmla="*/ 561315 h 561315"/>
              <a:gd name="connsiteX67" fmla="*/ 224830 w 578738"/>
              <a:gd name="connsiteY67" fmla="*/ 561315 h 561315"/>
              <a:gd name="connsiteX68" fmla="*/ 181541 w 578738"/>
              <a:gd name="connsiteY68" fmla="*/ 518079 h 561315"/>
              <a:gd name="connsiteX69" fmla="*/ 181541 w 578738"/>
              <a:gd name="connsiteY69" fmla="*/ 253350 h 561315"/>
              <a:gd name="connsiteX70" fmla="*/ 222552 w 578738"/>
              <a:gd name="connsiteY70" fmla="*/ 210872 h 561315"/>
              <a:gd name="connsiteX71" fmla="*/ 224830 w 578738"/>
              <a:gd name="connsiteY71" fmla="*/ 210114 h 561315"/>
              <a:gd name="connsiteX72" fmla="*/ 229387 w 578738"/>
              <a:gd name="connsiteY72" fmla="*/ 210114 h 561315"/>
              <a:gd name="connsiteX73" fmla="*/ 237741 w 578738"/>
              <a:gd name="connsiteY73" fmla="*/ 205563 h 561315"/>
              <a:gd name="connsiteX74" fmla="*/ 240779 w 578738"/>
              <a:gd name="connsiteY74" fmla="*/ 198736 h 561315"/>
              <a:gd name="connsiteX75" fmla="*/ 266600 w 578738"/>
              <a:gd name="connsiteY75" fmla="*/ 66751 h 561315"/>
              <a:gd name="connsiteX76" fmla="*/ 266600 w 578738"/>
              <a:gd name="connsiteY76" fmla="*/ 60683 h 561315"/>
              <a:gd name="connsiteX77" fmla="*/ 265841 w 578738"/>
              <a:gd name="connsiteY77" fmla="*/ 55373 h 561315"/>
              <a:gd name="connsiteX78" fmla="*/ 321281 w 578738"/>
              <a:gd name="connsiteY78" fmla="*/ 0 h 561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578738" h="561315">
                <a:moveTo>
                  <a:pt x="35700" y="243554"/>
                </a:moveTo>
                <a:cubicBezTo>
                  <a:pt x="34181" y="243554"/>
                  <a:pt x="30383" y="248104"/>
                  <a:pt x="30383" y="254930"/>
                </a:cubicBezTo>
                <a:lnTo>
                  <a:pt x="30383" y="519604"/>
                </a:lnTo>
                <a:cubicBezTo>
                  <a:pt x="30383" y="526430"/>
                  <a:pt x="34181" y="530980"/>
                  <a:pt x="35700" y="530980"/>
                </a:cubicBezTo>
                <a:lnTo>
                  <a:pt x="132926" y="530980"/>
                </a:lnTo>
                <a:cubicBezTo>
                  <a:pt x="134445" y="530980"/>
                  <a:pt x="138243" y="526430"/>
                  <a:pt x="138243" y="519604"/>
                </a:cubicBezTo>
                <a:lnTo>
                  <a:pt x="138243" y="254930"/>
                </a:lnTo>
                <a:cubicBezTo>
                  <a:pt x="138243" y="248104"/>
                  <a:pt x="134445" y="243554"/>
                  <a:pt x="132926" y="243554"/>
                </a:cubicBezTo>
                <a:close/>
                <a:moveTo>
                  <a:pt x="35700" y="213219"/>
                </a:moveTo>
                <a:lnTo>
                  <a:pt x="132926" y="213219"/>
                </a:lnTo>
                <a:cubicBezTo>
                  <a:pt x="152675" y="213219"/>
                  <a:pt x="168626" y="231420"/>
                  <a:pt x="168626" y="254930"/>
                </a:cubicBezTo>
                <a:lnTo>
                  <a:pt x="168626" y="519604"/>
                </a:lnTo>
                <a:cubicBezTo>
                  <a:pt x="168626" y="542356"/>
                  <a:pt x="152675" y="561315"/>
                  <a:pt x="132926" y="561315"/>
                </a:cubicBezTo>
                <a:lnTo>
                  <a:pt x="35700" y="561315"/>
                </a:lnTo>
                <a:cubicBezTo>
                  <a:pt x="15951" y="561315"/>
                  <a:pt x="0" y="542356"/>
                  <a:pt x="0" y="519604"/>
                </a:cubicBezTo>
                <a:lnTo>
                  <a:pt x="0" y="254930"/>
                </a:lnTo>
                <a:cubicBezTo>
                  <a:pt x="0" y="231420"/>
                  <a:pt x="15951" y="213219"/>
                  <a:pt x="35700" y="213219"/>
                </a:cubicBezTo>
                <a:close/>
                <a:moveTo>
                  <a:pt x="321281" y="30341"/>
                </a:moveTo>
                <a:cubicBezTo>
                  <a:pt x="307611" y="30341"/>
                  <a:pt x="296219" y="41719"/>
                  <a:pt x="296219" y="55373"/>
                </a:cubicBezTo>
                <a:cubicBezTo>
                  <a:pt x="296219" y="56890"/>
                  <a:pt x="296979" y="59166"/>
                  <a:pt x="296979" y="60683"/>
                </a:cubicBezTo>
                <a:cubicBezTo>
                  <a:pt x="297738" y="62200"/>
                  <a:pt x="297738" y="64475"/>
                  <a:pt x="296979" y="65992"/>
                </a:cubicBezTo>
                <a:cubicBezTo>
                  <a:pt x="306852" y="119090"/>
                  <a:pt x="287106" y="174463"/>
                  <a:pt x="268119" y="212389"/>
                </a:cubicBezTo>
                <a:cubicBezTo>
                  <a:pt x="266600" y="215424"/>
                  <a:pt x="265081" y="218458"/>
                  <a:pt x="263563" y="221492"/>
                </a:cubicBezTo>
                <a:cubicBezTo>
                  <a:pt x="263563" y="221492"/>
                  <a:pt x="262803" y="222250"/>
                  <a:pt x="262044" y="223009"/>
                </a:cubicBezTo>
                <a:cubicBezTo>
                  <a:pt x="255209" y="232870"/>
                  <a:pt x="244576" y="238938"/>
                  <a:pt x="232425" y="240455"/>
                </a:cubicBezTo>
                <a:cubicBezTo>
                  <a:pt x="231665" y="240455"/>
                  <a:pt x="230906" y="240455"/>
                  <a:pt x="230146" y="240455"/>
                </a:cubicBezTo>
                <a:lnTo>
                  <a:pt x="225590" y="240455"/>
                </a:lnTo>
                <a:cubicBezTo>
                  <a:pt x="225590" y="241214"/>
                  <a:pt x="224830" y="241214"/>
                  <a:pt x="224071" y="241214"/>
                </a:cubicBezTo>
                <a:cubicBezTo>
                  <a:pt x="217236" y="241214"/>
                  <a:pt x="211919" y="246524"/>
                  <a:pt x="211919" y="253350"/>
                </a:cubicBezTo>
                <a:lnTo>
                  <a:pt x="211919" y="518079"/>
                </a:lnTo>
                <a:cubicBezTo>
                  <a:pt x="211919" y="524905"/>
                  <a:pt x="217995" y="530974"/>
                  <a:pt x="224830" y="530974"/>
                </a:cubicBezTo>
                <a:lnTo>
                  <a:pt x="521019" y="530974"/>
                </a:lnTo>
                <a:cubicBezTo>
                  <a:pt x="521779" y="530974"/>
                  <a:pt x="521779" y="530215"/>
                  <a:pt x="522538" y="530215"/>
                </a:cubicBezTo>
                <a:cubicBezTo>
                  <a:pt x="536208" y="530215"/>
                  <a:pt x="546081" y="518837"/>
                  <a:pt x="546081" y="505942"/>
                </a:cubicBezTo>
                <a:cubicBezTo>
                  <a:pt x="546081" y="493047"/>
                  <a:pt x="536208" y="481669"/>
                  <a:pt x="522538" y="480910"/>
                </a:cubicBezTo>
                <a:cubicBezTo>
                  <a:pt x="514943" y="480910"/>
                  <a:pt x="508108" y="474084"/>
                  <a:pt x="508108" y="465740"/>
                </a:cubicBezTo>
                <a:cubicBezTo>
                  <a:pt x="508108" y="457396"/>
                  <a:pt x="514943" y="450569"/>
                  <a:pt x="523298" y="450569"/>
                </a:cubicBezTo>
                <a:cubicBezTo>
                  <a:pt x="536968" y="450569"/>
                  <a:pt x="548360" y="439191"/>
                  <a:pt x="548360" y="425537"/>
                </a:cubicBezTo>
                <a:cubicBezTo>
                  <a:pt x="548360" y="411884"/>
                  <a:pt x="536968" y="401264"/>
                  <a:pt x="523298" y="401264"/>
                </a:cubicBezTo>
                <a:cubicBezTo>
                  <a:pt x="514943" y="401264"/>
                  <a:pt x="508108" y="394438"/>
                  <a:pt x="508108" y="386094"/>
                </a:cubicBezTo>
                <a:cubicBezTo>
                  <a:pt x="508108" y="377750"/>
                  <a:pt x="514943" y="370923"/>
                  <a:pt x="523298" y="370923"/>
                </a:cubicBezTo>
                <a:cubicBezTo>
                  <a:pt x="536968" y="370923"/>
                  <a:pt x="548360" y="359545"/>
                  <a:pt x="548360" y="345891"/>
                </a:cubicBezTo>
                <a:cubicBezTo>
                  <a:pt x="548360" y="332238"/>
                  <a:pt x="536968" y="320860"/>
                  <a:pt x="523298" y="320860"/>
                </a:cubicBezTo>
                <a:cubicBezTo>
                  <a:pt x="514943" y="320860"/>
                  <a:pt x="508108" y="314033"/>
                  <a:pt x="508108" y="305689"/>
                </a:cubicBezTo>
                <a:cubicBezTo>
                  <a:pt x="508108" y="297345"/>
                  <a:pt x="514943" y="290518"/>
                  <a:pt x="523298" y="290518"/>
                </a:cubicBezTo>
                <a:cubicBezTo>
                  <a:pt x="536968" y="290518"/>
                  <a:pt x="548360" y="279140"/>
                  <a:pt x="548360" y="265487"/>
                </a:cubicBezTo>
                <a:cubicBezTo>
                  <a:pt x="548360" y="251833"/>
                  <a:pt x="536968" y="240455"/>
                  <a:pt x="523298" y="240455"/>
                </a:cubicBezTo>
                <a:lnTo>
                  <a:pt x="373684" y="240455"/>
                </a:lnTo>
                <a:cubicBezTo>
                  <a:pt x="369127" y="240455"/>
                  <a:pt x="363811" y="238180"/>
                  <a:pt x="361533" y="234387"/>
                </a:cubicBezTo>
                <a:cubicBezTo>
                  <a:pt x="358495" y="229836"/>
                  <a:pt x="357735" y="224526"/>
                  <a:pt x="360014" y="219975"/>
                </a:cubicBezTo>
                <a:cubicBezTo>
                  <a:pt x="401784" y="120607"/>
                  <a:pt x="349381" y="50822"/>
                  <a:pt x="343306" y="42478"/>
                </a:cubicBezTo>
                <a:cubicBezTo>
                  <a:pt x="342546" y="42478"/>
                  <a:pt x="341787" y="41719"/>
                  <a:pt x="341787" y="40961"/>
                </a:cubicBezTo>
                <a:cubicBezTo>
                  <a:pt x="336471" y="34134"/>
                  <a:pt x="329635" y="30341"/>
                  <a:pt x="321281" y="30341"/>
                </a:cubicBezTo>
                <a:close/>
                <a:moveTo>
                  <a:pt x="321281" y="0"/>
                </a:moveTo>
                <a:cubicBezTo>
                  <a:pt x="338749" y="0"/>
                  <a:pt x="354698" y="8344"/>
                  <a:pt x="365330" y="21997"/>
                </a:cubicBezTo>
                <a:cubicBezTo>
                  <a:pt x="368368" y="25032"/>
                  <a:pt x="431403" y="99368"/>
                  <a:pt x="395708" y="210114"/>
                </a:cubicBezTo>
                <a:lnTo>
                  <a:pt x="523298" y="210114"/>
                </a:lnTo>
                <a:cubicBezTo>
                  <a:pt x="538487" y="210114"/>
                  <a:pt x="552157" y="216182"/>
                  <a:pt x="562789" y="226802"/>
                </a:cubicBezTo>
                <a:cubicBezTo>
                  <a:pt x="572662" y="237421"/>
                  <a:pt x="578738" y="251075"/>
                  <a:pt x="578738" y="265487"/>
                </a:cubicBezTo>
                <a:cubicBezTo>
                  <a:pt x="578738" y="281416"/>
                  <a:pt x="571903" y="295828"/>
                  <a:pt x="561270" y="305689"/>
                </a:cubicBezTo>
                <a:cubicBezTo>
                  <a:pt x="571903" y="315550"/>
                  <a:pt x="578738" y="329962"/>
                  <a:pt x="578738" y="345891"/>
                </a:cubicBezTo>
                <a:cubicBezTo>
                  <a:pt x="578738" y="361821"/>
                  <a:pt x="571903" y="375474"/>
                  <a:pt x="561270" y="386094"/>
                </a:cubicBezTo>
                <a:cubicBezTo>
                  <a:pt x="571903" y="395955"/>
                  <a:pt x="578738" y="410367"/>
                  <a:pt x="578738" y="425537"/>
                </a:cubicBezTo>
                <a:cubicBezTo>
                  <a:pt x="578738" y="442225"/>
                  <a:pt x="571903" y="456637"/>
                  <a:pt x="560511" y="466498"/>
                </a:cubicBezTo>
                <a:cubicBezTo>
                  <a:pt x="570384" y="477118"/>
                  <a:pt x="576460" y="490771"/>
                  <a:pt x="576460" y="505942"/>
                </a:cubicBezTo>
                <a:cubicBezTo>
                  <a:pt x="576460" y="534008"/>
                  <a:pt x="555195" y="557522"/>
                  <a:pt x="527095" y="560556"/>
                </a:cubicBezTo>
                <a:cubicBezTo>
                  <a:pt x="525576" y="560556"/>
                  <a:pt x="524816" y="561315"/>
                  <a:pt x="523298" y="561315"/>
                </a:cubicBezTo>
                <a:lnTo>
                  <a:pt x="224830" y="561315"/>
                </a:lnTo>
                <a:cubicBezTo>
                  <a:pt x="201287" y="561315"/>
                  <a:pt x="181541" y="541593"/>
                  <a:pt x="181541" y="518079"/>
                </a:cubicBezTo>
                <a:lnTo>
                  <a:pt x="181541" y="253350"/>
                </a:lnTo>
                <a:cubicBezTo>
                  <a:pt x="181541" y="230594"/>
                  <a:pt x="199768" y="211631"/>
                  <a:pt x="222552" y="210872"/>
                </a:cubicBezTo>
                <a:cubicBezTo>
                  <a:pt x="223311" y="210872"/>
                  <a:pt x="224071" y="210114"/>
                  <a:pt x="224830" y="210114"/>
                </a:cubicBezTo>
                <a:lnTo>
                  <a:pt x="229387" y="210114"/>
                </a:lnTo>
                <a:cubicBezTo>
                  <a:pt x="232425" y="210114"/>
                  <a:pt x="235463" y="208597"/>
                  <a:pt x="237741" y="205563"/>
                </a:cubicBezTo>
                <a:cubicBezTo>
                  <a:pt x="238500" y="203287"/>
                  <a:pt x="240019" y="201011"/>
                  <a:pt x="240779" y="198736"/>
                </a:cubicBezTo>
                <a:cubicBezTo>
                  <a:pt x="255209" y="170670"/>
                  <a:pt x="277233" y="115297"/>
                  <a:pt x="266600" y="66751"/>
                </a:cubicBezTo>
                <a:cubicBezTo>
                  <a:pt x="265841" y="65234"/>
                  <a:pt x="265841" y="62958"/>
                  <a:pt x="266600" y="60683"/>
                </a:cubicBezTo>
                <a:cubicBezTo>
                  <a:pt x="265841" y="59166"/>
                  <a:pt x="265841" y="56890"/>
                  <a:pt x="265841" y="55373"/>
                </a:cubicBezTo>
                <a:cubicBezTo>
                  <a:pt x="265841" y="25032"/>
                  <a:pt x="290903" y="0"/>
                  <a:pt x="3212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186805" y="2699385"/>
            <a:ext cx="5243830" cy="26149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Одной из особенностей современного патриотического воспитания является увеличение значения связи человека с местом, где он родился, с его малой Родиной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53" b="71991"/>
          <a:stretch>
            <a:fillRect/>
          </a:stretch>
        </p:blipFill>
        <p:spPr>
          <a:xfrm>
            <a:off x="0" y="1"/>
            <a:ext cx="12192000" cy="1609344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463065" y="-1401096"/>
            <a:ext cx="999916" cy="1224116"/>
          </a:xfrm>
          <a:prstGeom prst="rect">
            <a:avLst/>
          </a:prstGeom>
          <a:solidFill>
            <a:srgbClr val="D34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462981" y="-1401096"/>
            <a:ext cx="999916" cy="1224116"/>
          </a:xfrm>
          <a:prstGeom prst="rect">
            <a:avLst/>
          </a:prstGeom>
          <a:solidFill>
            <a:srgbClr val="CB34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608897" y="139843"/>
            <a:ext cx="3424555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altLang="en-US" sz="5400" b="1" dirty="0">
                <a:solidFill>
                  <a:srgbClr val="FFFFFF"/>
                </a:solidFill>
                <a:latin typeface="Arial" panose="020B0604020202020204" pitchFamily="34" charset="0"/>
                <a:ea typeface="张海山锐线体2.0" panose="02000000000000000000" pitchFamily="2" charset="-122"/>
                <a:cs typeface="Arial" panose="020B0604020202020204" pitchFamily="34" charset="0"/>
              </a:rPr>
              <a:t>Юнармия</a:t>
            </a:r>
            <a:endParaRPr lang="ru-RU" altLang="en-US" sz="5400" b="1" dirty="0">
              <a:solidFill>
                <a:srgbClr val="FFFFFF"/>
              </a:solidFill>
              <a:latin typeface="Arial" panose="020B0604020202020204" pitchFamily="34" charset="0"/>
              <a:ea typeface="张海山锐线体2.0" panose="02000000000000000000" pitchFamily="2" charset="-122"/>
              <a:cs typeface="Arial" panose="020B0604020202020204" pitchFamily="34" charset="0"/>
            </a:endParaRPr>
          </a:p>
        </p:txBody>
      </p:sp>
      <p:grpSp>
        <p:nvGrpSpPr>
          <p:cNvPr id="7" name="组合 31"/>
          <p:cNvGrpSpPr>
            <a:grpSpLocks noChangeAspect="1"/>
          </p:cNvGrpSpPr>
          <p:nvPr/>
        </p:nvGrpSpPr>
        <p:grpSpPr>
          <a:xfrm rot="5400000">
            <a:off x="9150004" y="3474435"/>
            <a:ext cx="312997" cy="208064"/>
            <a:chOff x="2881121" y="2516898"/>
            <a:chExt cx="376100" cy="250202"/>
          </a:xfrm>
          <a:solidFill>
            <a:schemeClr val="accent1"/>
          </a:solidFill>
        </p:grpSpPr>
        <p:sp>
          <p:nvSpPr>
            <p:cNvPr id="8" name="矩形 14"/>
            <p:cNvSpPr/>
            <p:nvPr/>
          </p:nvSpPr>
          <p:spPr>
            <a:xfrm rot="13500000" flipH="1">
              <a:off x="3024316" y="2525546"/>
              <a:ext cx="232905" cy="232905"/>
            </a:xfrm>
            <a:custGeom>
              <a:avLst/>
              <a:gdLst/>
              <a:ahLst/>
              <a:cxnLst/>
              <a:rect l="l" t="t" r="r" b="b"/>
              <a:pathLst>
                <a:path w="535418" h="535418">
                  <a:moveTo>
                    <a:pt x="144016" y="535418"/>
                  </a:moveTo>
                  <a:lnTo>
                    <a:pt x="0" y="391402"/>
                  </a:lnTo>
                  <a:lnTo>
                    <a:pt x="391402" y="391402"/>
                  </a:lnTo>
                  <a:lnTo>
                    <a:pt x="391402" y="0"/>
                  </a:lnTo>
                  <a:lnTo>
                    <a:pt x="535418" y="144016"/>
                  </a:lnTo>
                  <a:lnTo>
                    <a:pt x="535418" y="391402"/>
                  </a:lnTo>
                  <a:lnTo>
                    <a:pt x="535418" y="535418"/>
                  </a:lnTo>
                  <a:lnTo>
                    <a:pt x="391402" y="53541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9" name="矩形 14"/>
            <p:cNvSpPr/>
            <p:nvPr/>
          </p:nvSpPr>
          <p:spPr>
            <a:xfrm rot="13500000" flipH="1">
              <a:off x="2881122" y="2516897"/>
              <a:ext cx="250202" cy="250203"/>
            </a:xfrm>
            <a:custGeom>
              <a:avLst/>
              <a:gdLst/>
              <a:ahLst/>
              <a:cxnLst/>
              <a:rect l="l" t="t" r="r" b="b"/>
              <a:pathLst>
                <a:path w="575182" h="575183">
                  <a:moveTo>
                    <a:pt x="183779" y="575183"/>
                  </a:moveTo>
                  <a:lnTo>
                    <a:pt x="0" y="391403"/>
                  </a:lnTo>
                  <a:lnTo>
                    <a:pt x="391402" y="391403"/>
                  </a:lnTo>
                  <a:lnTo>
                    <a:pt x="391402" y="0"/>
                  </a:lnTo>
                  <a:lnTo>
                    <a:pt x="575182" y="183780"/>
                  </a:lnTo>
                  <a:lnTo>
                    <a:pt x="575182" y="391403"/>
                  </a:lnTo>
                  <a:lnTo>
                    <a:pt x="575182" y="575183"/>
                  </a:lnTo>
                  <a:lnTo>
                    <a:pt x="391402" y="57518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10" name="矩形 9"/>
          <p:cNvSpPr/>
          <p:nvPr/>
        </p:nvSpPr>
        <p:spPr>
          <a:xfrm>
            <a:off x="8080621" y="2365094"/>
            <a:ext cx="2346269" cy="1041058"/>
          </a:xfrm>
          <a:prstGeom prst="rect">
            <a:avLst/>
          </a:prstGeom>
          <a:solidFill>
            <a:srgbClr val="D34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grpSp>
        <p:nvGrpSpPr>
          <p:cNvPr id="11" name="组合 39"/>
          <p:cNvGrpSpPr>
            <a:grpSpLocks noChangeAspect="1"/>
          </p:cNvGrpSpPr>
          <p:nvPr/>
        </p:nvGrpSpPr>
        <p:grpSpPr>
          <a:xfrm rot="5400000">
            <a:off x="9150004" y="4957063"/>
            <a:ext cx="312997" cy="208064"/>
            <a:chOff x="2881121" y="2516898"/>
            <a:chExt cx="376100" cy="250202"/>
          </a:xfrm>
          <a:solidFill>
            <a:schemeClr val="bg1">
              <a:lumMod val="75000"/>
            </a:schemeClr>
          </a:solidFill>
        </p:grpSpPr>
        <p:sp>
          <p:nvSpPr>
            <p:cNvPr id="12" name="矩形 14"/>
            <p:cNvSpPr/>
            <p:nvPr/>
          </p:nvSpPr>
          <p:spPr>
            <a:xfrm rot="13500000" flipH="1">
              <a:off x="3024316" y="2525546"/>
              <a:ext cx="232905" cy="232905"/>
            </a:xfrm>
            <a:custGeom>
              <a:avLst/>
              <a:gdLst/>
              <a:ahLst/>
              <a:cxnLst/>
              <a:rect l="l" t="t" r="r" b="b"/>
              <a:pathLst>
                <a:path w="535418" h="535418">
                  <a:moveTo>
                    <a:pt x="144016" y="535418"/>
                  </a:moveTo>
                  <a:lnTo>
                    <a:pt x="0" y="391402"/>
                  </a:lnTo>
                  <a:lnTo>
                    <a:pt x="391402" y="391402"/>
                  </a:lnTo>
                  <a:lnTo>
                    <a:pt x="391402" y="0"/>
                  </a:lnTo>
                  <a:lnTo>
                    <a:pt x="535418" y="144016"/>
                  </a:lnTo>
                  <a:lnTo>
                    <a:pt x="535418" y="391402"/>
                  </a:lnTo>
                  <a:lnTo>
                    <a:pt x="535418" y="535418"/>
                  </a:lnTo>
                  <a:lnTo>
                    <a:pt x="391402" y="53541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3" name="矩形 14"/>
            <p:cNvSpPr/>
            <p:nvPr/>
          </p:nvSpPr>
          <p:spPr>
            <a:xfrm rot="13500000" flipH="1">
              <a:off x="2881122" y="2516897"/>
              <a:ext cx="250202" cy="250203"/>
            </a:xfrm>
            <a:custGeom>
              <a:avLst/>
              <a:gdLst/>
              <a:ahLst/>
              <a:cxnLst/>
              <a:rect l="l" t="t" r="r" b="b"/>
              <a:pathLst>
                <a:path w="575182" h="575183">
                  <a:moveTo>
                    <a:pt x="183779" y="575183"/>
                  </a:moveTo>
                  <a:lnTo>
                    <a:pt x="0" y="391403"/>
                  </a:lnTo>
                  <a:lnTo>
                    <a:pt x="391402" y="391403"/>
                  </a:lnTo>
                  <a:lnTo>
                    <a:pt x="391402" y="0"/>
                  </a:lnTo>
                  <a:lnTo>
                    <a:pt x="575182" y="183780"/>
                  </a:lnTo>
                  <a:lnTo>
                    <a:pt x="575182" y="391403"/>
                  </a:lnTo>
                  <a:lnTo>
                    <a:pt x="575182" y="575183"/>
                  </a:lnTo>
                  <a:lnTo>
                    <a:pt x="391402" y="57518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14" name="矩形 13"/>
          <p:cNvSpPr/>
          <p:nvPr/>
        </p:nvSpPr>
        <p:spPr>
          <a:xfrm>
            <a:off x="8080621" y="3833382"/>
            <a:ext cx="2346269" cy="1041058"/>
          </a:xfrm>
          <a:prstGeom prst="rect">
            <a:avLst/>
          </a:prstGeom>
          <a:solidFill>
            <a:srgbClr val="CB34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15" name="矩形 14"/>
          <p:cNvSpPr/>
          <p:nvPr/>
        </p:nvSpPr>
        <p:spPr>
          <a:xfrm>
            <a:off x="8080620" y="5366933"/>
            <a:ext cx="2346269" cy="1041058"/>
          </a:xfrm>
          <a:prstGeom prst="rect">
            <a:avLst/>
          </a:prstGeom>
          <a:solidFill>
            <a:srgbClr val="D34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zh-CN" sz="2400" b="1">
                <a:latin typeface="Times New Roman" panose="02020603050405020304" charset="0"/>
                <a:cs typeface="Times New Roman" panose="02020603050405020304" charset="0"/>
              </a:rPr>
              <a:t>Численность - 576700 человек</a:t>
            </a:r>
            <a:endParaRPr lang="ru-RU" altLang="zh-CN" sz="24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132626" y="2465517"/>
            <a:ext cx="2398875" cy="8299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ru-RU" altLang="en-US" sz="2400" b="1" dirty="0" smtClean="0">
                <a:solidFill>
                  <a:srgbClr val="FFFFFF"/>
                </a:solidFill>
                <a:latin typeface="Times New Roman" panose="02020603050405020304" charset="0"/>
                <a:cs typeface="Times New Roman" panose="02020603050405020304" charset="0"/>
              </a:rPr>
              <a:t>2015 г. - год создания</a:t>
            </a:r>
            <a:endParaRPr lang="ru-RU" altLang="en-US" sz="2400" b="1" dirty="0" smtClean="0">
              <a:solidFill>
                <a:srgbClr val="FFFFFF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132625" y="3908768"/>
            <a:ext cx="2398875" cy="70675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ru-RU" altLang="en-US" sz="2000" b="1" dirty="0" smtClean="0">
                <a:solidFill>
                  <a:srgbClr val="FFFFFF"/>
                </a:solidFill>
                <a:latin typeface="Times New Roman" panose="02020603050405020304" charset="0"/>
                <a:cs typeface="Times New Roman" panose="02020603050405020304" charset="0"/>
              </a:rPr>
              <a:t>Основана перезидентом РФ</a:t>
            </a:r>
            <a:endParaRPr lang="ru-RU" altLang="en-US" sz="2000" b="1" dirty="0" smtClean="0">
              <a:solidFill>
                <a:srgbClr val="FFFFFF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2" name="Изображение 1" descr="DSC_06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8635" y="1472565"/>
            <a:ext cx="5715000" cy="3810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8912"/>
            <a:ext cx="10341735" cy="686691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06" t="16616" b="29854"/>
          <a:stretch>
            <a:fillRect/>
          </a:stretch>
        </p:blipFill>
        <p:spPr>
          <a:xfrm flipH="1">
            <a:off x="10341734" y="1122235"/>
            <a:ext cx="1943672" cy="3675906"/>
          </a:xfrm>
          <a:custGeom>
            <a:avLst/>
            <a:gdLst>
              <a:gd name="connsiteX0" fmla="*/ 0 w 6032231"/>
              <a:gd name="connsiteY0" fmla="*/ 0 h 3675906"/>
              <a:gd name="connsiteX1" fmla="*/ 6032231 w 6032231"/>
              <a:gd name="connsiteY1" fmla="*/ 0 h 3675906"/>
              <a:gd name="connsiteX2" fmla="*/ 6032231 w 6032231"/>
              <a:gd name="connsiteY2" fmla="*/ 3675906 h 3675906"/>
              <a:gd name="connsiteX3" fmla="*/ 0 w 6032231"/>
              <a:gd name="connsiteY3" fmla="*/ 3675906 h 3675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32231" h="3675906">
                <a:moveTo>
                  <a:pt x="0" y="0"/>
                </a:moveTo>
                <a:lnTo>
                  <a:pt x="6032231" y="0"/>
                </a:lnTo>
                <a:lnTo>
                  <a:pt x="6032231" y="3675906"/>
                </a:lnTo>
                <a:lnTo>
                  <a:pt x="0" y="3675906"/>
                </a:lnTo>
                <a:close/>
              </a:path>
            </a:pathLst>
          </a:custGeom>
        </p:spPr>
      </p:pic>
      <p:sp>
        <p:nvSpPr>
          <p:cNvPr id="7" name="矩形 6"/>
          <p:cNvSpPr/>
          <p:nvPr/>
        </p:nvSpPr>
        <p:spPr>
          <a:xfrm flipH="1">
            <a:off x="10341734" y="1864571"/>
            <a:ext cx="1943671" cy="252061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491" b="84478"/>
          <a:stretch>
            <a:fillRect/>
          </a:stretch>
        </p:blipFill>
        <p:spPr>
          <a:xfrm flipH="1">
            <a:off x="10341732" y="-4417"/>
            <a:ext cx="1914177" cy="1126652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761" t="70075"/>
          <a:stretch>
            <a:fillRect/>
          </a:stretch>
        </p:blipFill>
        <p:spPr>
          <a:xfrm>
            <a:off x="10341731" y="4798141"/>
            <a:ext cx="1914177" cy="2054942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 flipH="1">
            <a:off x="4309500" y="1864571"/>
            <a:ext cx="6032231" cy="252061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 descr="e7d195523061f1c0deeec63e560781cfd59afb0ea006f2a87ABB68BF51EA6619813959095094C18C62A12F549504892A4AAA8C1554C6663626E05CA27F281A14E6983772AFC3FB97135759321DEA3D7004FB075A8443E283A7673BBBDBFD88DFA513D62253E27B7E9FFF4379D8121322A85C7E16198ADF129F152EEF5340DE1ED504E252F53EAD1F847BC471C6326134"/>
          <p:cNvSpPr txBox="1"/>
          <p:nvPr/>
        </p:nvSpPr>
        <p:spPr>
          <a:xfrm flipH="1">
            <a:off x="4452915" y="2248887"/>
            <a:ext cx="7629901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sz="5400" b="1" dirty="0">
                <a:blipFill>
                  <a:blip r:embed="rId2"/>
                  <a:stretch>
                    <a:fillRect/>
                  </a:stretch>
                </a:blipFill>
                <a:latin typeface="Arial" panose="020B0604020202020204" pitchFamily="34" charset="0"/>
                <a:ea typeface="张海山锐线体2.0" panose="02000000000000000000" pitchFamily="2" charset="-122"/>
                <a:cs typeface="Arial" panose="020B0604020202020204" pitchFamily="34" charset="0"/>
              </a:rPr>
              <a:t>Спасибо за внимание!</a:t>
            </a:r>
            <a:endParaRPr lang="ru-RU" altLang="en-US" sz="5400" b="1" dirty="0">
              <a:blipFill>
                <a:blip r:embed="rId2"/>
                <a:stretch>
                  <a:fillRect/>
                </a:stretch>
              </a:blipFill>
              <a:latin typeface="Arial" panose="020B0604020202020204" pitchFamily="34" charset="0"/>
              <a:ea typeface="张海山锐线体2.0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463065" y="-1401096"/>
            <a:ext cx="999916" cy="1224116"/>
          </a:xfrm>
          <a:prstGeom prst="rect">
            <a:avLst/>
          </a:prstGeom>
          <a:solidFill>
            <a:srgbClr val="D34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2462981" y="-1401096"/>
            <a:ext cx="999916" cy="1224116"/>
          </a:xfrm>
          <a:prstGeom prst="rect">
            <a:avLst/>
          </a:prstGeom>
          <a:solidFill>
            <a:srgbClr val="CB34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1289</Words>
  <Application>WPS Presentation</Application>
  <PresentationFormat>宽屏</PresentationFormat>
  <Paragraphs>66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9" baseType="lpstr">
      <vt:lpstr>Arial</vt:lpstr>
      <vt:lpstr>SimSun</vt:lpstr>
      <vt:lpstr>Wingdings</vt:lpstr>
      <vt:lpstr>张海山锐线体2.0</vt:lpstr>
      <vt:lpstr>Times New Roman</vt:lpstr>
      <vt:lpstr>Microsoft YaHei</vt:lpstr>
      <vt:lpstr>等线</vt:lpstr>
      <vt:lpstr>Arial Unicode MS</vt:lpstr>
      <vt:lpstr>等线 Light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PC</dc:creator>
  <cp:lastModifiedBy>Elena Arapova</cp:lastModifiedBy>
  <cp:revision>47</cp:revision>
  <dcterms:created xsi:type="dcterms:W3CDTF">2018-02-25T07:54:00Z</dcterms:created>
  <dcterms:modified xsi:type="dcterms:W3CDTF">2023-02-09T06:29:05Z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1049-11.2.0.11440</vt:lpwstr>
  </property>
  <property fmtid="{D5CDD505-2E9C-101B-9397-08002B2CF9AE}" pid="3" name="ICV">
    <vt:lpwstr>C448C00F0EE4496580E122344BDCE756</vt:lpwstr>
  </property>
</Properties>
</file>