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9" r:id="rId4"/>
    <p:sldId id="267" r:id="rId5"/>
    <p:sldId id="260" r:id="rId6"/>
    <p:sldId id="268" r:id="rId7"/>
    <p:sldId id="269" r:id="rId8"/>
    <p:sldId id="262" r:id="rId9"/>
    <p:sldId id="270" r:id="rId10"/>
    <p:sldId id="275" r:id="rId11"/>
    <p:sldId id="287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58" r:id="rId24"/>
  </p:sldIdLst>
  <p:sldSz cx="9144000" cy="6858000" type="screen4x3"/>
  <p:notesSz cx="6858000" cy="9144000"/>
  <p:embeddedFontLst>
    <p:embeddedFont>
      <p:font typeface="Calibri" pitchFamily="34" charset="0"/>
      <p:regular r:id="rId26"/>
      <p:bold r:id="rId27"/>
      <p:italic r:id="rId28"/>
      <p:boldItalic r:id="rId29"/>
    </p:embeddedFont>
  </p:embeddedFont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3439"/>
    <a:srgbClr val="33CC33"/>
    <a:srgbClr val="008000"/>
    <a:srgbClr val="0066FF"/>
    <a:srgbClr val="31515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5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2DD47FD-8B38-45E2-8120-1B7D87C2D715}" type="datetimeFigureOut">
              <a:rPr lang="ru-RU"/>
              <a:pPr>
                <a:defRPr/>
              </a:pPr>
              <a:t>19.02.2024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94180D7-7539-42FD-BFC2-D1FE6A621A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A366A-A3B2-4181-94E3-3DE1A301642E}" type="datetimeFigureOut">
              <a:rPr lang="ru-RU"/>
              <a:pPr>
                <a:defRPr/>
              </a:pPr>
              <a:t>19.02.2024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5021D6-65A4-49B5-968B-175FB5F09C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0EECD-B7E9-4FE8-959F-C3759DF0A29A}" type="datetimeFigureOut">
              <a:rPr lang="ru-RU"/>
              <a:pPr>
                <a:defRPr/>
              </a:pPr>
              <a:t>19.02.2024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D15A4-2A30-47AB-9210-920198070BD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AC0B6-4DFF-4AB5-91E8-C7C4E88931E9}" type="datetimeFigureOut">
              <a:rPr lang="ru-RU"/>
              <a:pPr>
                <a:defRPr/>
              </a:pPr>
              <a:t>19.02.2024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2F9FD-C159-4832-9134-DD3A0642EC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901D00-F99B-4F57-AB44-CA3D02B8EFB9}" type="datetimeFigureOut">
              <a:rPr lang="ru-RU"/>
              <a:pPr>
                <a:defRPr/>
              </a:pPr>
              <a:t>19.02.2024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350E2-33C7-460A-B7E1-C72DE1AAB1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DB962-6C55-4D44-A3A0-D1BE7A8B668F}" type="datetimeFigureOut">
              <a:rPr lang="ru-RU"/>
              <a:pPr>
                <a:defRPr/>
              </a:pPr>
              <a:t>19.02.2024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ED1837-C43B-4407-9489-F5E8163932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86A34-255D-453B-8FD3-8FE237B6D4AD}" type="datetimeFigureOut">
              <a:rPr lang="ru-RU"/>
              <a:pPr>
                <a:defRPr/>
              </a:pPr>
              <a:t>19.02.2024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E0371-1FB3-4CB1-8365-6B7E695F4B6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0C3D8-E205-4478-B4A1-5F4174467A68}" type="datetimeFigureOut">
              <a:rPr lang="ru-RU"/>
              <a:pPr>
                <a:defRPr/>
              </a:pPr>
              <a:t>19.02.2024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3640E-B04E-4E52-99B8-2999027A25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81882-BC11-46F2-B92E-A670AA9813C1}" type="datetimeFigureOut">
              <a:rPr lang="ru-RU"/>
              <a:pPr>
                <a:defRPr/>
              </a:pPr>
              <a:t>19.02.2024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26EB6-6EDB-48FA-8D60-98E08918F7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1D41A-803B-4D0F-8953-C4AAA2C54B04}" type="datetimeFigureOut">
              <a:rPr lang="ru-RU"/>
              <a:pPr>
                <a:defRPr/>
              </a:pPr>
              <a:t>19.02.2024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3DB25-D1CE-4851-A4C6-AAE09F11B2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E906C-2939-41F1-9A23-CE2E93E3E052}" type="datetimeFigureOut">
              <a:rPr lang="ru-RU"/>
              <a:pPr>
                <a:defRPr/>
              </a:pPr>
              <a:t>19.02.2024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1C684-AA91-4946-BEB9-07E955CEA5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5F6C05-E117-44E5-9F06-192908F527AE}" type="datetimeFigureOut">
              <a:rPr lang="ru-RU"/>
              <a:pPr>
                <a:defRPr/>
              </a:pPr>
              <a:t>19.02.2024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1973A7-AB14-4B80-9473-4CA8D0782B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0E452F0-5694-48C3-AA74-F31E5901ED91}" type="datetimeFigureOut">
              <a:rPr lang="ru-RU"/>
              <a:pPr>
                <a:defRPr/>
              </a:pPr>
              <a:t>19.02.2024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04935D7-1027-4346-AF23-FF3D2E4FE9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fade thruBlk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https://sun9-44.userapi.com/impg/LbnV8ZEFjyinchkG6AEZt_FxKFSZOms5xOVNaQ/zCBc1iAuNwU.jpg?size=607x1080&amp;quality=95&amp;sign=ae9c9731138e84a8f90fbf21f215f224&amp;type=album" TargetMode="External"/><Relationship Id="rId5" Type="http://schemas.openxmlformats.org/officeDocument/2006/relationships/image" Target="../media/image23.jpeg"/><Relationship Id="rId4" Type="http://schemas.openxmlformats.org/officeDocument/2006/relationships/image" Target="https://sun9-2.userapi.com/impg/TFKiSpzCWD-r21dC4u4_7ebDFgZCnRWgWnhTgg/_GAK4IHt-BM.jpg?size=725x1080&amp;quality=95&amp;sign=f4a35655e4932ee346155541b2eec04e&amp;type=album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D:\Globex\Шаблоны для PowerPoint\#0033\Components\Screen_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TextBox 5"/>
          <p:cNvSpPr txBox="1">
            <a:spLocks noChangeArrowheads="1"/>
          </p:cNvSpPr>
          <p:nvPr/>
        </p:nvSpPr>
        <p:spPr bwMode="auto">
          <a:xfrm>
            <a:off x="755650" y="477838"/>
            <a:ext cx="8137525" cy="252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200" b="1"/>
              <a:t>Презентация деятельности методического объединения педагогов ДОО по теме </a:t>
            </a:r>
            <a:endParaRPr lang="ru-RU" sz="3200" b="1" i="1"/>
          </a:p>
          <a:p>
            <a:pPr algn="ctr"/>
            <a:r>
              <a:rPr lang="ru-RU" sz="3200" b="1" i="1">
                <a:solidFill>
                  <a:srgbClr val="0066FF"/>
                </a:solidFill>
              </a:rPr>
              <a:t>«Духовно-нравственное воспитание </a:t>
            </a:r>
          </a:p>
          <a:p>
            <a:pPr algn="ctr"/>
            <a:r>
              <a:rPr lang="ru-RU" sz="3200" b="1" i="1">
                <a:solidFill>
                  <a:srgbClr val="0066FF"/>
                </a:solidFill>
              </a:rPr>
              <a:t>в современном ДОО»</a:t>
            </a:r>
          </a:p>
        </p:txBody>
      </p:sp>
      <p:sp>
        <p:nvSpPr>
          <p:cNvPr id="14339" name="Прямоугольник 3"/>
          <p:cNvSpPr>
            <a:spLocks noChangeArrowheads="1"/>
          </p:cNvSpPr>
          <p:nvPr/>
        </p:nvSpPr>
        <p:spPr bwMode="auto">
          <a:xfrm>
            <a:off x="5795963" y="5516563"/>
            <a:ext cx="3671887" cy="2163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/>
              <a:t> Черных Т. В., </a:t>
            </a:r>
          </a:p>
          <a:p>
            <a:r>
              <a:rPr lang="ru-RU" sz="2400" b="1"/>
              <a:t> </a:t>
            </a:r>
            <a:r>
              <a:rPr lang="ru-RU" b="1"/>
              <a:t>заведующий</a:t>
            </a:r>
          </a:p>
          <a:p>
            <a:r>
              <a:rPr lang="ru-RU" b="1"/>
              <a:t> МАДОУ № 115 «Акварель»</a:t>
            </a:r>
            <a:r>
              <a:rPr lang="ru-RU" b="1">
                <a:solidFill>
                  <a:schemeClr val="folHlink"/>
                </a:solidFill>
              </a:rPr>
              <a:t> </a:t>
            </a:r>
          </a:p>
          <a:p>
            <a:pPr>
              <a:buFont typeface="Arial" charset="0"/>
              <a:buNone/>
            </a:pPr>
            <a:endParaRPr lang="ru-RU" sz="2400" b="1">
              <a:solidFill>
                <a:schemeClr val="folHlink"/>
              </a:solidFill>
            </a:endParaRPr>
          </a:p>
          <a:p>
            <a:pPr>
              <a:buFont typeface="Arial" charset="0"/>
              <a:buNone/>
            </a:pPr>
            <a:endParaRPr lang="ru-RU" sz="2800" b="1">
              <a:solidFill>
                <a:schemeClr val="folHlink"/>
              </a:solidFill>
            </a:endParaRPr>
          </a:p>
          <a:p>
            <a:pPr>
              <a:buFont typeface="Arial" charset="0"/>
              <a:buNone/>
            </a:pPr>
            <a:endParaRPr lang="ru-RU" b="1">
              <a:solidFill>
                <a:srgbClr val="0066FF"/>
              </a:solidFill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 descr="D:\Globex\Шаблоны для PowerPoint\#0033\Components\Screen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TextBox 5"/>
          <p:cNvSpPr txBox="1">
            <a:spLocks noChangeArrowheads="1"/>
          </p:cNvSpPr>
          <p:nvPr/>
        </p:nvSpPr>
        <p:spPr bwMode="auto">
          <a:xfrm>
            <a:off x="1042988" y="1125538"/>
            <a:ext cx="6592887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>
                <a:solidFill>
                  <a:srgbClr val="0066FF"/>
                </a:solidFill>
              </a:rPr>
              <a:t>Годовая задача </a:t>
            </a:r>
          </a:p>
          <a:p>
            <a:pPr algn="ctr"/>
            <a:endParaRPr lang="ru-RU" sz="3600" b="1">
              <a:solidFill>
                <a:srgbClr val="0066FF"/>
              </a:solidFill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88" y="2500313"/>
            <a:ext cx="8429625" cy="22463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dirty="0"/>
              <a:t>Повышать уровень профессиональной компетенции педагогов по духовно-нравственному воспитанию дошкольников с опорой на </a:t>
            </a:r>
            <a:r>
              <a:rPr lang="ru-RU" sz="2800" dirty="0" err="1"/>
              <a:t>социокультурные</a:t>
            </a:r>
            <a:r>
              <a:rPr lang="ru-RU" sz="2800" dirty="0"/>
              <a:t> ценности</a:t>
            </a:r>
            <a:endParaRPr lang="ru-RU" sz="28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3" descr="D:\Globex\Шаблоны для PowerPoint\#0033\Components\Screen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TextBox 5"/>
          <p:cNvSpPr txBox="1">
            <a:spLocks noChangeArrowheads="1"/>
          </p:cNvSpPr>
          <p:nvPr/>
        </p:nvSpPr>
        <p:spPr bwMode="auto">
          <a:xfrm>
            <a:off x="214313" y="357188"/>
            <a:ext cx="8072437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b="1">
                <a:solidFill>
                  <a:srgbClr val="17375E"/>
                </a:solidFill>
              </a:rPr>
              <a:t>Организация работы методического объединения педагогов ДОУ по теме </a:t>
            </a:r>
          </a:p>
          <a:p>
            <a:r>
              <a:rPr lang="ru-RU" sz="3600" b="1">
                <a:solidFill>
                  <a:srgbClr val="0066FF"/>
                </a:solidFill>
              </a:rPr>
              <a:t>«Духовно-</a:t>
            </a:r>
          </a:p>
          <a:p>
            <a:r>
              <a:rPr lang="ru-RU" sz="3600" b="1">
                <a:solidFill>
                  <a:srgbClr val="0066FF"/>
                </a:solidFill>
              </a:rPr>
              <a:t>нравственное</a:t>
            </a:r>
          </a:p>
          <a:p>
            <a:r>
              <a:rPr lang="ru-RU" sz="3600" b="1">
                <a:solidFill>
                  <a:srgbClr val="0066FF"/>
                </a:solidFill>
              </a:rPr>
              <a:t> воспитание в</a:t>
            </a:r>
          </a:p>
          <a:p>
            <a:r>
              <a:rPr lang="ru-RU" sz="3600" b="1">
                <a:solidFill>
                  <a:srgbClr val="0066FF"/>
                </a:solidFill>
              </a:rPr>
              <a:t> современном </a:t>
            </a:r>
          </a:p>
          <a:p>
            <a:r>
              <a:rPr lang="ru-RU" sz="3600" b="1">
                <a:solidFill>
                  <a:srgbClr val="0066FF"/>
                </a:solidFill>
              </a:rPr>
              <a:t>         ДОО» </a:t>
            </a:r>
            <a:endParaRPr lang="ru-RU" sz="3600" b="1">
              <a:solidFill>
                <a:srgbClr val="0066FF"/>
              </a:solidFill>
              <a:latin typeface="Calibri" pitchFamily="34" charset="0"/>
            </a:endParaRPr>
          </a:p>
        </p:txBody>
      </p:sp>
      <p:pic>
        <p:nvPicPr>
          <p:cNvPr id="16387" name="Picture 2" descr="C:\Users\Admin\Desktop\фото для нр\DSCN69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90938" y="2286000"/>
            <a:ext cx="5453062" cy="408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3" descr="D:\Globex\Шаблоны для PowerPoint\#0033\Components\Screen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Рисунок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6375" y="1412875"/>
            <a:ext cx="6400800" cy="494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1915714" y="1651143"/>
            <a:ext cx="5594675" cy="52471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проект «Дорогою добра»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3" descr="D:\Globex\Шаблоны для PowerPoint\#0033\Components\Screen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TextBox 5"/>
          <p:cNvSpPr txBox="1">
            <a:spLocks noChangeArrowheads="1"/>
          </p:cNvSpPr>
          <p:nvPr/>
        </p:nvSpPr>
        <p:spPr bwMode="auto">
          <a:xfrm>
            <a:off x="571500" y="428625"/>
            <a:ext cx="792956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>
                <a:solidFill>
                  <a:schemeClr val="folHlink"/>
                </a:solidFill>
              </a:rPr>
              <a:t>Проблема проекта</a:t>
            </a:r>
            <a:br>
              <a:rPr lang="ru-RU" sz="3600" b="1">
                <a:solidFill>
                  <a:schemeClr val="folHlink"/>
                </a:solidFill>
              </a:rPr>
            </a:br>
            <a:endParaRPr lang="ru-RU" sz="3600" b="1">
              <a:solidFill>
                <a:schemeClr val="folHlink"/>
              </a:solidFill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88" y="2500313"/>
            <a:ext cx="84296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8436" name="Прямоугольник 4"/>
          <p:cNvSpPr>
            <a:spLocks noChangeArrowheads="1"/>
          </p:cNvSpPr>
          <p:nvPr/>
        </p:nvSpPr>
        <p:spPr bwMode="auto">
          <a:xfrm>
            <a:off x="500063" y="1920875"/>
            <a:ext cx="8286750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/>
              <a:t>Проблема духовно-нравственного воспитания детей на сегодня является очень актуальной. Мы часто слышим  от родителей и от педагогов, если ребенок плохо, неадекватно себя ведет, значит он обращает на себя внимание. </a:t>
            </a:r>
          </a:p>
          <a:p>
            <a:pPr algn="ctr"/>
            <a:endParaRPr lang="ru-RU" sz="2800" b="1"/>
          </a:p>
          <a:p>
            <a:pPr algn="ctr"/>
            <a:r>
              <a:rPr lang="ru-RU" sz="2800" b="1"/>
              <a:t>А как еще можно обратить</a:t>
            </a:r>
          </a:p>
          <a:p>
            <a:pPr algn="ctr"/>
            <a:r>
              <a:rPr lang="ru-RU" sz="2800" b="1"/>
              <a:t> на себя внимание?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3" descr="D:\Globex\Шаблоны для PowerPoint\#0033\Components\Screen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TextBox 5"/>
          <p:cNvSpPr txBox="1">
            <a:spLocks noChangeArrowheads="1"/>
          </p:cNvSpPr>
          <p:nvPr/>
        </p:nvSpPr>
        <p:spPr bwMode="auto">
          <a:xfrm>
            <a:off x="571500" y="428625"/>
            <a:ext cx="792956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>
                <a:solidFill>
                  <a:srgbClr val="17375E"/>
                </a:solidFill>
              </a:rPr>
              <a:t>Основной продукт проекта:</a:t>
            </a:r>
          </a:p>
          <a:p>
            <a:pPr algn="ctr"/>
            <a:r>
              <a:rPr lang="ru-RU" sz="3600" b="1">
                <a:solidFill>
                  <a:schemeClr val="folHlink"/>
                </a:solidFill>
              </a:rPr>
              <a:t>«Книга добра»</a:t>
            </a:r>
            <a:endParaRPr lang="ru-RU" sz="3600" b="1">
              <a:solidFill>
                <a:schemeClr val="folHlink"/>
              </a:solidFill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88" y="2500313"/>
            <a:ext cx="84296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9460" name="Прямоугольник 4"/>
          <p:cNvSpPr>
            <a:spLocks noChangeArrowheads="1"/>
          </p:cNvSpPr>
          <p:nvPr/>
        </p:nvSpPr>
        <p:spPr bwMode="auto">
          <a:xfrm>
            <a:off x="500063" y="1920875"/>
            <a:ext cx="8286750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ru-RU" sz="2400" b="1"/>
              <a:t>Цель:</a:t>
            </a:r>
            <a:r>
              <a:rPr lang="ru-RU" sz="2400"/>
              <a:t> формирование у детей представлений о доброте, как важном социально-значимом качестве человека.</a:t>
            </a:r>
          </a:p>
          <a:p>
            <a:pPr marL="342900" indent="-342900"/>
            <a:endParaRPr lang="ru-RU" sz="2400" b="1"/>
          </a:p>
          <a:p>
            <a:pPr marL="342900" indent="-342900"/>
            <a:r>
              <a:rPr lang="ru-RU" sz="2400" b="1"/>
              <a:t>Задачи: </a:t>
            </a:r>
            <a:endParaRPr lang="ru-RU" sz="2400"/>
          </a:p>
          <a:p>
            <a:pPr marL="342900" indent="-342900">
              <a:buFontTx/>
              <a:buAutoNum type="arabicPeriod"/>
            </a:pPr>
            <a:r>
              <a:rPr lang="ru-RU" sz="2400"/>
              <a:t>Объединить усилия ДОО и семьи для воспитания у детей  чувств сострадания, милосердия, желания помогать нуждающимся.</a:t>
            </a:r>
          </a:p>
          <a:p>
            <a:pPr marL="342900" indent="-342900">
              <a:buFontTx/>
              <a:buAutoNum type="arabicPeriod"/>
            </a:pPr>
            <a:r>
              <a:rPr lang="ru-RU" sz="2400"/>
              <a:t>Поощрять стремление детей совершать добрые поступки</a:t>
            </a:r>
          </a:p>
          <a:p>
            <a:pPr marL="342900" indent="-342900">
              <a:buFontTx/>
              <a:buAutoNum type="arabicPeriod"/>
            </a:pPr>
            <a:r>
              <a:rPr lang="ru-RU" sz="2400"/>
              <a:t>Помочь каждому ребенку поверить в себя, открыть себя, реализовать свои таланты и способности во имя добра.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3" descr="D:\Globex\Шаблоны для PowerPoint\#0033\Components\Screen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TextBox 5"/>
          <p:cNvSpPr txBox="1">
            <a:spLocks noChangeArrowheads="1"/>
          </p:cNvSpPr>
          <p:nvPr/>
        </p:nvSpPr>
        <p:spPr bwMode="auto">
          <a:xfrm>
            <a:off x="571500" y="428625"/>
            <a:ext cx="792956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 b="1">
                <a:solidFill>
                  <a:schemeClr val="folHlink"/>
                </a:solidFill>
                <a:latin typeface="Calibri" pitchFamily="34" charset="0"/>
              </a:rPr>
              <a:t>Цель и задачи </a:t>
            </a:r>
          </a:p>
          <a:p>
            <a:pPr algn="ctr"/>
            <a:r>
              <a:rPr lang="ru-RU" sz="3600" b="1">
                <a:solidFill>
                  <a:schemeClr val="folHlink"/>
                </a:solidFill>
                <a:latin typeface="Calibri" pitchFamily="34" charset="0"/>
              </a:rPr>
              <a:t>участников проекта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7188" y="2500313"/>
            <a:ext cx="84296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0484" name="Прямоугольник 4"/>
          <p:cNvSpPr>
            <a:spLocks noChangeArrowheads="1"/>
          </p:cNvSpPr>
          <p:nvPr/>
        </p:nvSpPr>
        <p:spPr bwMode="auto">
          <a:xfrm>
            <a:off x="500063" y="1920875"/>
            <a:ext cx="8286750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latin typeface="Times New Roman" pitchFamily="18" charset="0"/>
              </a:rPr>
              <a:t>Цель:</a:t>
            </a:r>
            <a:r>
              <a:rPr lang="ru-RU" sz="2000">
                <a:latin typeface="Times New Roman" pitchFamily="18" charset="0"/>
              </a:rPr>
              <a:t> разработка и проведение мероприятий духовно-нравственного направления  в рамках проекта «Дорогою добра»</a:t>
            </a:r>
          </a:p>
          <a:p>
            <a:endParaRPr lang="ru-RU" sz="2000">
              <a:latin typeface="Times New Roman" pitchFamily="18" charset="0"/>
            </a:endParaRPr>
          </a:p>
          <a:p>
            <a:r>
              <a:rPr lang="ru-RU" sz="2000" b="1">
                <a:latin typeface="Times New Roman" pitchFamily="18" charset="0"/>
              </a:rPr>
              <a:t>Задачи:</a:t>
            </a:r>
          </a:p>
          <a:p>
            <a:r>
              <a:rPr lang="ru-RU" sz="2000">
                <a:latin typeface="Times New Roman" pitchFamily="18" charset="0"/>
              </a:rPr>
              <a:t>1. Подобрать, прочитать и проанализировать  литературные произведения на духовно-нравственную тему </a:t>
            </a:r>
          </a:p>
          <a:p>
            <a:r>
              <a:rPr lang="ru-RU" sz="2000">
                <a:latin typeface="Times New Roman" pitchFamily="18" charset="0"/>
              </a:rPr>
              <a:t>2. Разработать картотеки на тему "Доброе слово лечит…" </a:t>
            </a:r>
          </a:p>
          <a:p>
            <a:r>
              <a:rPr lang="ru-RU" sz="2000">
                <a:latin typeface="Times New Roman" pitchFamily="18" charset="0"/>
              </a:rPr>
              <a:t>3. Разработать викторину "Что такое хорошо и что такое плохо?" </a:t>
            </a:r>
          </a:p>
          <a:p>
            <a:r>
              <a:rPr lang="ru-RU" sz="2000">
                <a:latin typeface="Times New Roman" pitchFamily="18" charset="0"/>
              </a:rPr>
              <a:t>4. Оформить выставку рисунков "Наши добрые дела" </a:t>
            </a:r>
          </a:p>
          <a:p>
            <a:r>
              <a:rPr lang="ru-RU" sz="2000">
                <a:latin typeface="Times New Roman" pitchFamily="18" charset="0"/>
              </a:rPr>
              <a:t>5. Поставить спектакль для детей «Если добрый ты…» </a:t>
            </a:r>
          </a:p>
          <a:p>
            <a:r>
              <a:rPr lang="ru-RU" sz="2000">
                <a:latin typeface="Times New Roman" pitchFamily="18" charset="0"/>
              </a:rPr>
              <a:t>6. Организовать праздничный концерт "Добрые песн </a:t>
            </a:r>
          </a:p>
          <a:p>
            <a:r>
              <a:rPr lang="ru-RU" sz="2000">
                <a:latin typeface="Times New Roman" pitchFamily="18" charset="0"/>
              </a:rPr>
              <a:t>7. Создать "Книгу добра"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3" descr="D:\Globex\Шаблоны для PowerPoint\#0033\Components\Screen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TextBox 5"/>
          <p:cNvSpPr txBox="1">
            <a:spLocks noChangeArrowheads="1"/>
          </p:cNvSpPr>
          <p:nvPr/>
        </p:nvSpPr>
        <p:spPr bwMode="auto">
          <a:xfrm>
            <a:off x="571500" y="428625"/>
            <a:ext cx="7929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chemeClr val="folHlink"/>
                </a:solidFill>
              </a:rPr>
              <a:t>1 этап проекта</a:t>
            </a:r>
            <a:endParaRPr lang="ru-RU" sz="3600" b="1">
              <a:solidFill>
                <a:schemeClr val="folHlink"/>
              </a:solidFill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88" y="2500313"/>
            <a:ext cx="84296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1508" name="Прямоугольник 4"/>
          <p:cNvSpPr>
            <a:spLocks noChangeArrowheads="1"/>
          </p:cNvSpPr>
          <p:nvPr/>
        </p:nvSpPr>
        <p:spPr bwMode="auto">
          <a:xfrm>
            <a:off x="500063" y="1700213"/>
            <a:ext cx="8286750" cy="337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Times New Roman" pitchFamily="18" charset="0"/>
              </a:rPr>
              <a:t>-анкетирование педагогов, родителей; </a:t>
            </a:r>
          </a:p>
          <a:p>
            <a:r>
              <a:rPr lang="ru-RU" sz="2400">
                <a:latin typeface="Times New Roman" pitchFamily="18" charset="0"/>
              </a:rPr>
              <a:t>-опрос детей на тему «Добрые поступки»; </a:t>
            </a:r>
          </a:p>
          <a:p>
            <a:r>
              <a:rPr lang="ru-RU" sz="2400">
                <a:latin typeface="Times New Roman" pitchFamily="18" charset="0"/>
              </a:rPr>
              <a:t>-подбор методической и детской художественной литературы на тему духовно-нравственного развития дошкольников; </a:t>
            </a:r>
          </a:p>
          <a:p>
            <a:pPr>
              <a:buFontTx/>
              <a:buChar char="-"/>
            </a:pPr>
            <a:r>
              <a:rPr lang="ru-RU" sz="2400">
                <a:latin typeface="Times New Roman" pitchFamily="18" charset="0"/>
              </a:rPr>
              <a:t>поиск и разработка игр, пособий, картотек, конспектов, сценариев; </a:t>
            </a:r>
          </a:p>
          <a:p>
            <a:pPr>
              <a:buFontTx/>
              <a:buChar char="-"/>
            </a:pPr>
            <a:r>
              <a:rPr lang="ru-RU" sz="2400">
                <a:latin typeface="Times New Roman" pitchFamily="18" charset="0"/>
              </a:rPr>
              <a:t>разработка  и оформление «Книги добра».</a:t>
            </a:r>
          </a:p>
          <a:p>
            <a:endParaRPr lang="ru-RU" sz="2400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3" descr="D:\Globex\Шаблоны для PowerPoint\#0033\Components\Screen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TextBox 5"/>
          <p:cNvSpPr txBox="1">
            <a:spLocks noChangeArrowheads="1"/>
          </p:cNvSpPr>
          <p:nvPr/>
        </p:nvSpPr>
        <p:spPr bwMode="auto">
          <a:xfrm>
            <a:off x="571500" y="428625"/>
            <a:ext cx="7929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chemeClr val="folHlink"/>
                </a:solidFill>
              </a:rPr>
              <a:t>2 этап проекта</a:t>
            </a:r>
            <a:endParaRPr lang="ru-RU" sz="3600" b="1">
              <a:solidFill>
                <a:schemeClr val="folHlink"/>
              </a:solidFill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88" y="2500313"/>
            <a:ext cx="84296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2532" name="Прямоугольник 4"/>
          <p:cNvSpPr>
            <a:spLocks noChangeArrowheads="1"/>
          </p:cNvSpPr>
          <p:nvPr/>
        </p:nvSpPr>
        <p:spPr bwMode="auto">
          <a:xfrm>
            <a:off x="468313" y="1052513"/>
            <a:ext cx="8286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sz="2400">
                <a:latin typeface="Times New Roman" pitchFamily="18" charset="0"/>
              </a:rPr>
              <a:t>                           Методические мероприятия</a:t>
            </a:r>
          </a:p>
        </p:txBody>
      </p:sp>
      <p:pic>
        <p:nvPicPr>
          <p:cNvPr id="22533" name="Picture 9" descr="DSCN842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437063"/>
            <a:ext cx="2879725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3800" y="4221163"/>
            <a:ext cx="3629025" cy="238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8" descr="DSCN572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79613" y="2060575"/>
            <a:ext cx="381635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7" descr="DSCN552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08625" y="1628775"/>
            <a:ext cx="3240088" cy="242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1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692150"/>
            <a:ext cx="2720975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3" descr="D:\Globex\Шаблоны для PowerPoint\#0033\Components\Screen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4" name="TextBox 5"/>
          <p:cNvSpPr txBox="1">
            <a:spLocks noChangeArrowheads="1"/>
          </p:cNvSpPr>
          <p:nvPr/>
        </p:nvSpPr>
        <p:spPr bwMode="auto">
          <a:xfrm>
            <a:off x="571500" y="428625"/>
            <a:ext cx="7929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chemeClr val="folHlink"/>
                </a:solidFill>
              </a:rPr>
              <a:t>2 этап проекта</a:t>
            </a:r>
            <a:endParaRPr lang="ru-RU" sz="3600" b="1">
              <a:solidFill>
                <a:schemeClr val="folHlink"/>
              </a:solidFill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88" y="2500313"/>
            <a:ext cx="84296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3556" name="Прямоугольник 4"/>
          <p:cNvSpPr>
            <a:spLocks noChangeArrowheads="1"/>
          </p:cNvSpPr>
          <p:nvPr/>
        </p:nvSpPr>
        <p:spPr bwMode="auto">
          <a:xfrm>
            <a:off x="539750" y="1341438"/>
            <a:ext cx="8286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sz="2400">
                <a:latin typeface="Times New Roman" pitchFamily="18" charset="0"/>
              </a:rPr>
              <a:t>Открытые занятия</a:t>
            </a:r>
          </a:p>
        </p:txBody>
      </p:sp>
      <p:pic>
        <p:nvPicPr>
          <p:cNvPr id="23557" name="Picture 6" descr="DSCN499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" y="3789363"/>
            <a:ext cx="3492500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8" descr="DSCN068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125538"/>
            <a:ext cx="3244850" cy="243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7" descr="DSCN688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71775" y="2205038"/>
            <a:ext cx="3316288" cy="248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0" name="Picture 9" descr="DSCN108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67400" y="1700213"/>
            <a:ext cx="3173413" cy="237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1" name="Picture 10" descr="DSCN222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00563" y="4076700"/>
            <a:ext cx="3460750" cy="259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3" descr="D:\Globex\Шаблоны для PowerPoint\#0033\Components\Screen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TextBox 5"/>
          <p:cNvSpPr txBox="1">
            <a:spLocks noChangeArrowheads="1"/>
          </p:cNvSpPr>
          <p:nvPr/>
        </p:nvSpPr>
        <p:spPr bwMode="auto">
          <a:xfrm>
            <a:off x="571500" y="428625"/>
            <a:ext cx="7929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chemeClr val="folHlink"/>
                </a:solidFill>
              </a:rPr>
              <a:t>2 этап проекта</a:t>
            </a:r>
            <a:endParaRPr lang="ru-RU" sz="3600" b="1">
              <a:solidFill>
                <a:schemeClr val="folHlink"/>
              </a:solidFill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88" y="2500313"/>
            <a:ext cx="84296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4580" name="Прямоугольник 4"/>
          <p:cNvSpPr>
            <a:spLocks noChangeArrowheads="1"/>
          </p:cNvSpPr>
          <p:nvPr/>
        </p:nvSpPr>
        <p:spPr bwMode="auto">
          <a:xfrm>
            <a:off x="539750" y="1071563"/>
            <a:ext cx="82867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sz="2400">
                <a:latin typeface="Times New Roman" pitchFamily="18" charset="0"/>
              </a:rPr>
              <a:t>Концерт « Добрые песенки»</a:t>
            </a:r>
          </a:p>
        </p:txBody>
      </p:sp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88" y="1785938"/>
            <a:ext cx="3689350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3" y="3929063"/>
            <a:ext cx="3076575" cy="292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8" descr="IMG_276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785938"/>
            <a:ext cx="4495800" cy="2509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14750" y="3929063"/>
            <a:ext cx="5092700" cy="266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3" descr="D:\Globex\Шаблоны для PowerPoint\#0033\Components\Screen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TextBox 5"/>
          <p:cNvSpPr txBox="1">
            <a:spLocks noChangeArrowheads="1"/>
          </p:cNvSpPr>
          <p:nvPr/>
        </p:nvSpPr>
        <p:spPr bwMode="auto">
          <a:xfrm>
            <a:off x="571500" y="428625"/>
            <a:ext cx="7929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chemeClr val="folHlink"/>
                </a:solidFill>
              </a:rPr>
              <a:t>2 этап проекта</a:t>
            </a:r>
            <a:endParaRPr lang="ru-RU" sz="3600" b="1">
              <a:solidFill>
                <a:schemeClr val="folHlink"/>
              </a:solidFill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88" y="2500313"/>
            <a:ext cx="84296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5604" name="Прямоугольник 4"/>
          <p:cNvSpPr>
            <a:spLocks noChangeArrowheads="1"/>
          </p:cNvSpPr>
          <p:nvPr/>
        </p:nvSpPr>
        <p:spPr bwMode="auto">
          <a:xfrm>
            <a:off x="611188" y="1268413"/>
            <a:ext cx="8286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sz="2400">
                <a:latin typeface="Times New Roman" pitchFamily="18" charset="0"/>
              </a:rPr>
              <a:t>Квест-игра </a:t>
            </a:r>
          </a:p>
          <a:p>
            <a:pPr marL="342900" indent="-342900"/>
            <a:r>
              <a:rPr lang="ru-RU" sz="2400">
                <a:latin typeface="Times New Roman" pitchFamily="18" charset="0"/>
              </a:rPr>
              <a:t>«Тропинка добрых дел» для детей старшего возраста</a:t>
            </a:r>
          </a:p>
        </p:txBody>
      </p:sp>
      <p:pic>
        <p:nvPicPr>
          <p:cNvPr id="25605" name="Picture 6" descr="DSCN54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060575"/>
            <a:ext cx="3821113" cy="286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7" descr="DSCN223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2492375"/>
            <a:ext cx="3605213" cy="270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87450" y="4292600"/>
            <a:ext cx="3671888" cy="234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3" descr="D:\Globex\Шаблоны для PowerPoint\#0033\Components\Screen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TextBox 5"/>
          <p:cNvSpPr txBox="1">
            <a:spLocks noChangeArrowheads="1"/>
          </p:cNvSpPr>
          <p:nvPr/>
        </p:nvSpPr>
        <p:spPr bwMode="auto">
          <a:xfrm>
            <a:off x="571500" y="428625"/>
            <a:ext cx="7929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rgbClr val="002060"/>
                </a:solidFill>
              </a:rPr>
              <a:t> 2 этап проекта</a:t>
            </a:r>
            <a:endParaRPr lang="ru-RU" sz="3600" b="1">
              <a:solidFill>
                <a:srgbClr val="002060"/>
              </a:solidFill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88" y="2500313"/>
            <a:ext cx="84296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6628" name="Прямоугольник 4"/>
          <p:cNvSpPr>
            <a:spLocks noChangeArrowheads="1"/>
          </p:cNvSpPr>
          <p:nvPr/>
        </p:nvSpPr>
        <p:spPr bwMode="auto">
          <a:xfrm>
            <a:off x="468313" y="1268413"/>
            <a:ext cx="8286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sz="2400">
                <a:latin typeface="Times New Roman" pitchFamily="18" charset="0"/>
              </a:rPr>
              <a:t>Экскурсия в библиотеку. </a:t>
            </a:r>
          </a:p>
          <a:p>
            <a:pPr marL="342900" indent="-342900" algn="ctr"/>
            <a:r>
              <a:rPr lang="ru-RU" sz="2400">
                <a:latin typeface="Times New Roman" pitchFamily="18" charset="0"/>
              </a:rPr>
              <a:t>Интерактивное занятие "В школе добрых книжек"</a:t>
            </a:r>
          </a:p>
        </p:txBody>
      </p:sp>
      <p:pic>
        <p:nvPicPr>
          <p:cNvPr id="26629" name="Picture 6" descr="https://sun9-2.userapi.com/impg/TFKiSpzCWD-r21dC4u4_7ebDFgZCnRWgWnhTgg/_GAK4IHt-BM.jpg?size=725x1080&amp;quality=95&amp;sign=f4a35655e4932ee346155541b2eec04e&amp;type=album"/>
          <p:cNvPicPr>
            <a:picLocks noChangeAspect="1" noChangeArrowheads="1"/>
          </p:cNvPicPr>
          <p:nvPr/>
        </p:nvPicPr>
        <p:blipFill>
          <a:blip r:embed="rId3" r:link="rId4"/>
          <a:srcRect/>
          <a:stretch>
            <a:fillRect/>
          </a:stretch>
        </p:blipFill>
        <p:spPr bwMode="auto">
          <a:xfrm>
            <a:off x="882650" y="2420938"/>
            <a:ext cx="285115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7" descr="https://sun9-44.userapi.com/impg/LbnV8ZEFjyinchkG6AEZt_FxKFSZOms5xOVNaQ/zCBc1iAuNwU.jpg?size=607x1080&amp;quality=95&amp;sign=ae9c9731138e84a8f90fbf21f215f224&amp;type=album"/>
          <p:cNvPicPr>
            <a:picLocks noChangeAspect="1" noChangeArrowheads="1"/>
          </p:cNvPicPr>
          <p:nvPr/>
        </p:nvPicPr>
        <p:blipFill>
          <a:blip r:embed="rId5" r:link="rId6"/>
          <a:srcRect/>
          <a:stretch>
            <a:fillRect/>
          </a:stretch>
        </p:blipFill>
        <p:spPr bwMode="auto">
          <a:xfrm>
            <a:off x="4932363" y="2060575"/>
            <a:ext cx="2579687" cy="458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3" descr="D:\Globex\Шаблоны для PowerPoint\#0033\Components\Screen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TextBox 5"/>
          <p:cNvSpPr txBox="1">
            <a:spLocks noChangeArrowheads="1"/>
          </p:cNvSpPr>
          <p:nvPr/>
        </p:nvSpPr>
        <p:spPr bwMode="auto">
          <a:xfrm>
            <a:off x="571500" y="428625"/>
            <a:ext cx="7929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chemeClr val="folHlink"/>
                </a:solidFill>
              </a:rPr>
              <a:t>2 этап проекта</a:t>
            </a:r>
            <a:endParaRPr lang="ru-RU" sz="3600" b="1">
              <a:solidFill>
                <a:schemeClr val="folHlink"/>
              </a:solidFill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88" y="2500313"/>
            <a:ext cx="84296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7652" name="Прямоугольник 4"/>
          <p:cNvSpPr>
            <a:spLocks noChangeArrowheads="1"/>
          </p:cNvSpPr>
          <p:nvPr/>
        </p:nvSpPr>
        <p:spPr bwMode="auto">
          <a:xfrm>
            <a:off x="468313" y="1268413"/>
            <a:ext cx="8286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/>
              <a:t> </a:t>
            </a:r>
            <a:r>
              <a:rPr lang="ru-RU" sz="2400">
                <a:latin typeface="Times New Roman" pitchFamily="18" charset="0"/>
              </a:rPr>
              <a:t>Выставка творчества детей и  родителей</a:t>
            </a:r>
          </a:p>
          <a:p>
            <a:pPr marL="342900" indent="-342900" algn="ctr"/>
            <a:r>
              <a:rPr lang="ru-RU" sz="2400">
                <a:latin typeface="Times New Roman" pitchFamily="18" charset="0"/>
              </a:rPr>
              <a:t> "Наши добрые дела"</a:t>
            </a:r>
          </a:p>
        </p:txBody>
      </p:sp>
      <p:pic>
        <p:nvPicPr>
          <p:cNvPr id="27653" name="Picture 6" descr="DSCN85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997200"/>
            <a:ext cx="3889375" cy="291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7" descr="DSCN850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7900" y="2276475"/>
            <a:ext cx="3960813" cy="297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3" descr="D:\Globex\Шаблоны для PowerPoint\#0033\Components\Screen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TextBox 5"/>
          <p:cNvSpPr txBox="1">
            <a:spLocks noChangeArrowheads="1"/>
          </p:cNvSpPr>
          <p:nvPr/>
        </p:nvSpPr>
        <p:spPr bwMode="auto">
          <a:xfrm>
            <a:off x="571500" y="428625"/>
            <a:ext cx="7929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chemeClr val="folHlink"/>
                </a:solidFill>
              </a:rPr>
              <a:t>2 этап проекта</a:t>
            </a:r>
            <a:endParaRPr lang="ru-RU" sz="3600" b="1">
              <a:solidFill>
                <a:schemeClr val="folHlink"/>
              </a:solidFill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88" y="2500313"/>
            <a:ext cx="84296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8676" name="Прямоугольник 4"/>
          <p:cNvSpPr>
            <a:spLocks noChangeArrowheads="1"/>
          </p:cNvSpPr>
          <p:nvPr/>
        </p:nvSpPr>
        <p:spPr bwMode="auto">
          <a:xfrm>
            <a:off x="611188" y="1196975"/>
            <a:ext cx="8286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ru-RU" sz="2400">
                <a:latin typeface="Times New Roman" pitchFamily="18" charset="0"/>
              </a:rPr>
              <a:t>Мастер-класс для родителей «Воспитание любовью»</a:t>
            </a:r>
          </a:p>
        </p:txBody>
      </p:sp>
      <p:pic>
        <p:nvPicPr>
          <p:cNvPr id="28677" name="Picture 3" descr="C:\Users\Admin\Desktop\MPPOaWT4E6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0" y="1857375"/>
            <a:ext cx="3162300" cy="420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1714500"/>
            <a:ext cx="4357688" cy="290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00250" y="4186238"/>
            <a:ext cx="4000500" cy="267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3" descr="D:\Globex\Шаблоны для PowerPoint\#0033\Components\Screen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TextBox 5"/>
          <p:cNvSpPr txBox="1">
            <a:spLocks noChangeArrowheads="1"/>
          </p:cNvSpPr>
          <p:nvPr/>
        </p:nvSpPr>
        <p:spPr bwMode="auto">
          <a:xfrm>
            <a:off x="571500" y="428625"/>
            <a:ext cx="7929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chemeClr val="folHlink"/>
                </a:solidFill>
              </a:rPr>
              <a:t>3 этап проекта</a:t>
            </a:r>
            <a:endParaRPr lang="ru-RU" sz="3600" b="1">
              <a:solidFill>
                <a:schemeClr val="folHlink"/>
              </a:solidFill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88" y="2500313"/>
            <a:ext cx="84296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9700" name="Прямоугольник 4"/>
          <p:cNvSpPr>
            <a:spLocks noChangeArrowheads="1"/>
          </p:cNvSpPr>
          <p:nvPr/>
        </p:nvSpPr>
        <p:spPr bwMode="auto">
          <a:xfrm>
            <a:off x="539750" y="1125538"/>
            <a:ext cx="8286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sz="2400">
                <a:latin typeface="Times New Roman" pitchFamily="18" charset="0"/>
              </a:rPr>
              <a:t>Презентация «Книги добра»</a:t>
            </a:r>
          </a:p>
        </p:txBody>
      </p:sp>
      <p:pic>
        <p:nvPicPr>
          <p:cNvPr id="2970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3213100"/>
            <a:ext cx="3348038" cy="250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15888"/>
            <a:ext cx="2530475" cy="380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6" descr="DSCN704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995738"/>
            <a:ext cx="3276600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4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27313" y="3929063"/>
            <a:ext cx="4392612" cy="279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5" name="Picture 1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484438" y="1557338"/>
            <a:ext cx="4110037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6" name="Picture 1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32588" y="115888"/>
            <a:ext cx="2170112" cy="287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3" descr="D:\Globex\Шаблоны для PowerPoint\#0033\Components\Screen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TextBox 5"/>
          <p:cNvSpPr txBox="1">
            <a:spLocks noChangeArrowheads="1"/>
          </p:cNvSpPr>
          <p:nvPr/>
        </p:nvSpPr>
        <p:spPr bwMode="auto">
          <a:xfrm>
            <a:off x="571500" y="428625"/>
            <a:ext cx="7929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chemeClr val="folHlink"/>
                </a:solidFill>
              </a:rPr>
              <a:t>3 этап проекта</a:t>
            </a:r>
            <a:endParaRPr lang="ru-RU" sz="3600" b="1">
              <a:solidFill>
                <a:schemeClr val="folHlink"/>
              </a:solidFill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88" y="2500313"/>
            <a:ext cx="84296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30724" name="Прямоугольник 4"/>
          <p:cNvSpPr>
            <a:spLocks noChangeArrowheads="1"/>
          </p:cNvSpPr>
          <p:nvPr/>
        </p:nvSpPr>
        <p:spPr bwMode="auto">
          <a:xfrm>
            <a:off x="500063" y="1700213"/>
            <a:ext cx="8286750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b="1"/>
              <a:t>Тематический контроль </a:t>
            </a:r>
            <a:r>
              <a:rPr lang="ru-RU"/>
              <a:t>«Систематичность и результативность работы педагогов по духовно-нравственному развитию и воспитанию детей дошкольного возраста»</a:t>
            </a:r>
          </a:p>
          <a:p>
            <a:pPr marL="342900" indent="-342900"/>
            <a:endParaRPr lang="ru-RU"/>
          </a:p>
          <a:p>
            <a:pPr marL="342900" indent="-342900"/>
            <a:r>
              <a:rPr lang="ru-RU" b="1"/>
              <a:t>Цель: </a:t>
            </a:r>
            <a:r>
              <a:rPr lang="ru-RU"/>
              <a:t>изучить состояние воспитательно-образовательной работы по духовно-нравственному воспитанию детей дошкольного возраста.</a:t>
            </a:r>
            <a:endParaRPr lang="ru-RU" b="1"/>
          </a:p>
          <a:p>
            <a:pPr marL="342900" indent="-342900"/>
            <a:r>
              <a:rPr lang="ru-RU" b="1"/>
              <a:t>Задачи:          </a:t>
            </a:r>
            <a:endParaRPr lang="ru-RU"/>
          </a:p>
          <a:p>
            <a:pPr marL="342900" indent="-342900">
              <a:buFontTx/>
              <a:buAutoNum type="arabicPeriod"/>
            </a:pPr>
            <a:r>
              <a:rPr lang="ru-RU"/>
              <a:t>Проанализировать условия, созданные для духовно-нравственного развития  дошкольников (развивающая предметно-пространственная  среда, программно-методическое обеспечение). </a:t>
            </a:r>
          </a:p>
          <a:p>
            <a:pPr marL="342900" indent="-342900">
              <a:buFontTx/>
              <a:buAutoNum type="arabicPeriod"/>
            </a:pPr>
            <a:r>
              <a:rPr lang="ru-RU"/>
              <a:t>Оценить эффективность проводимых педагогами мероприятий по воспитанию у детей нравственных качеств. </a:t>
            </a:r>
          </a:p>
          <a:p>
            <a:pPr marL="342900" indent="-342900">
              <a:buFontTx/>
              <a:buAutoNum type="arabicPeriod"/>
            </a:pPr>
            <a:r>
              <a:rPr lang="ru-RU"/>
              <a:t>Оценить уровень развития детей старшего дошкольного возраста по теме «Добрые поступки»</a:t>
            </a:r>
          </a:p>
          <a:p>
            <a:pPr marL="342900" indent="-342900">
              <a:buFontTx/>
              <a:buAutoNum type="arabicPeriod"/>
            </a:pPr>
            <a:r>
              <a:rPr lang="ru-RU"/>
              <a:t>Провести анализ работы с семьёй по организации   духовно-нравственного развития и  воспитания детей.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3" descr="D:\Globex\Шаблоны для PowerPoint\#0033\Components\Screen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TextBox 5"/>
          <p:cNvSpPr txBox="1">
            <a:spLocks noChangeArrowheads="1"/>
          </p:cNvSpPr>
          <p:nvPr/>
        </p:nvSpPr>
        <p:spPr bwMode="auto">
          <a:xfrm>
            <a:off x="571500" y="428625"/>
            <a:ext cx="7929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chemeClr val="folHlink"/>
                </a:solidFill>
              </a:rPr>
              <a:t>3 этап проекта</a:t>
            </a:r>
            <a:endParaRPr lang="ru-RU" sz="3600" b="1">
              <a:solidFill>
                <a:schemeClr val="folHlink"/>
              </a:solidFill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88" y="2500313"/>
            <a:ext cx="84296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31748" name="Прямоугольник 4"/>
          <p:cNvSpPr>
            <a:spLocks noChangeArrowheads="1"/>
          </p:cNvSpPr>
          <p:nvPr/>
        </p:nvSpPr>
        <p:spPr bwMode="auto">
          <a:xfrm>
            <a:off x="611188" y="1125538"/>
            <a:ext cx="82867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sz="2400" b="1">
                <a:latin typeface="Times New Roman" pitchFamily="18" charset="0"/>
              </a:rPr>
              <a:t>Педагогический совет </a:t>
            </a:r>
            <a:r>
              <a:rPr lang="ru-RU" sz="2400">
                <a:latin typeface="Times New Roman" pitchFamily="18" charset="0"/>
              </a:rPr>
              <a:t>«Построение целостного педагогического процесса на основе духовно-нравственных и социокультурных ценностей» </a:t>
            </a:r>
          </a:p>
        </p:txBody>
      </p:sp>
      <p:pic>
        <p:nvPicPr>
          <p:cNvPr id="31749" name="Picture 4" descr="C:\все фото\фото 2019-20\педчасы\педсовет по дух-нравств. развитию\DSCN698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5" y="3249613"/>
            <a:ext cx="4514850" cy="3386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0" name="Picture 3" descr="C:\все фото\фото 2019-20\педчасы\педсовет по дух-нравств. развитию\DSCN699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" y="2357438"/>
            <a:ext cx="4579938" cy="343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3" descr="D:\Globex\Шаблоны для PowerPoint\#0033\Components\Screen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0" name="TextBox 5"/>
          <p:cNvSpPr txBox="1">
            <a:spLocks noChangeArrowheads="1"/>
          </p:cNvSpPr>
          <p:nvPr/>
        </p:nvSpPr>
        <p:spPr bwMode="auto">
          <a:xfrm>
            <a:off x="571500" y="428625"/>
            <a:ext cx="7929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chemeClr val="folHlink"/>
                </a:solidFill>
              </a:rPr>
              <a:t>Подведение итогов</a:t>
            </a:r>
            <a:endParaRPr lang="ru-RU" sz="3600" b="1">
              <a:solidFill>
                <a:schemeClr val="folHlink"/>
              </a:solidFill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88" y="2500313"/>
            <a:ext cx="84296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32772" name="Прямоугольник 4"/>
          <p:cNvSpPr>
            <a:spLocks noChangeArrowheads="1"/>
          </p:cNvSpPr>
          <p:nvPr/>
        </p:nvSpPr>
        <p:spPr bwMode="auto">
          <a:xfrm>
            <a:off x="500063" y="1700213"/>
            <a:ext cx="828675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ru-RU" sz="2400">
                <a:latin typeface="Times New Roman" pitchFamily="18" charset="0"/>
              </a:rPr>
              <a:t>    Таким образом,  выполнена </a:t>
            </a:r>
            <a:r>
              <a:rPr lang="ru-RU" sz="2400" b="1">
                <a:latin typeface="Times New Roman" pitchFamily="18" charset="0"/>
              </a:rPr>
              <a:t>основная цель</a:t>
            </a:r>
            <a:r>
              <a:rPr lang="ru-RU" sz="2400">
                <a:latin typeface="Times New Roman" pitchFamily="18" charset="0"/>
              </a:rPr>
              <a:t> работы методического объединения по теме «Духовно-нравственное воспитание в современном ДОО»: </a:t>
            </a:r>
            <a:r>
              <a:rPr lang="ru-RU" sz="2400" b="1">
                <a:latin typeface="Times New Roman" pitchFamily="18" charset="0"/>
              </a:rPr>
              <a:t>объединение  педагогов, детей, родителей посредством мероприятий, направленных  на формирование  духовно-нравственных ценностей.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3" descr="D:\Globex\Шаблоны для PowerPoint\#0033\Components\Screen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TextBox 5"/>
          <p:cNvSpPr txBox="1">
            <a:spLocks noChangeArrowheads="1"/>
          </p:cNvSpPr>
          <p:nvPr/>
        </p:nvSpPr>
        <p:spPr bwMode="auto">
          <a:xfrm>
            <a:off x="571500" y="428625"/>
            <a:ext cx="7929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chemeClr val="folHlink"/>
                </a:solidFill>
              </a:rPr>
              <a:t>Результаты  работы: </a:t>
            </a:r>
            <a:r>
              <a:rPr lang="ru-RU" sz="3600" b="1" i="1">
                <a:solidFill>
                  <a:schemeClr val="folHlink"/>
                </a:solidFill>
              </a:rPr>
              <a:t>педагоги</a:t>
            </a:r>
            <a:endParaRPr lang="ru-RU" sz="3600" b="1" i="1">
              <a:solidFill>
                <a:schemeClr val="folHlink"/>
              </a:solidFill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88" y="2500313"/>
            <a:ext cx="84296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33796" name="Прямоугольник 4"/>
          <p:cNvSpPr>
            <a:spLocks noChangeArrowheads="1"/>
          </p:cNvSpPr>
          <p:nvPr/>
        </p:nvSpPr>
        <p:spPr bwMode="auto">
          <a:xfrm>
            <a:off x="500063" y="1700213"/>
            <a:ext cx="8286750" cy="301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ru-RU" sz="2400"/>
              <a:t>1. Пополнился педагогический арсенал знаниями о возможностях и условиях применения системного подхода в воспитании и обучении дошкольников  с учетом духовно-нравственных ценностей</a:t>
            </a:r>
          </a:p>
          <a:p>
            <a:pPr marL="342900" indent="-342900"/>
            <a:r>
              <a:rPr lang="ru-RU" sz="2400"/>
              <a:t>2. Дополнилась и обогатилась развивающая предметно-пространственная среда групп</a:t>
            </a:r>
          </a:p>
          <a:p>
            <a:pPr marL="342900" indent="-342900"/>
            <a:r>
              <a:rPr lang="ru-RU" sz="2400"/>
              <a:t>3. Расширился спектр совместной деятельности родителей, детей, педагогов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3" descr="D:\Globex\Шаблоны для PowerPoint\#0033\Components\Screen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8" name="TextBox 5"/>
          <p:cNvSpPr txBox="1">
            <a:spLocks noChangeArrowheads="1"/>
          </p:cNvSpPr>
          <p:nvPr/>
        </p:nvSpPr>
        <p:spPr bwMode="auto">
          <a:xfrm>
            <a:off x="571500" y="428625"/>
            <a:ext cx="7929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3600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rgbClr val="002060"/>
                </a:solidFill>
              </a:rPr>
              <a:t> </a:t>
            </a:r>
            <a:r>
              <a:rPr lang="ru-RU" sz="3600" b="1">
                <a:solidFill>
                  <a:schemeClr val="folHlink"/>
                </a:solidFill>
              </a:rPr>
              <a:t>Результаты  работы: </a:t>
            </a:r>
            <a:r>
              <a:rPr lang="ru-RU" sz="3600" b="1" i="1">
                <a:solidFill>
                  <a:schemeClr val="folHlink"/>
                </a:solidFill>
              </a:rPr>
              <a:t>дети</a:t>
            </a:r>
            <a:endParaRPr lang="ru-RU" sz="3600" b="1" i="1">
              <a:solidFill>
                <a:schemeClr val="folHlink"/>
              </a:solidFill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88" y="2500313"/>
            <a:ext cx="84296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34820" name="Прямоугольник 4"/>
          <p:cNvSpPr>
            <a:spLocks noChangeArrowheads="1"/>
          </p:cNvSpPr>
          <p:nvPr/>
        </p:nvSpPr>
        <p:spPr bwMode="auto">
          <a:xfrm>
            <a:off x="500063" y="1700213"/>
            <a:ext cx="828675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ru-RU" sz="2400">
                <a:latin typeface="Times New Roman" pitchFamily="18" charset="0"/>
              </a:rPr>
              <a:t>1. Сформировались представления о духовно-нравственных качествах: милосердии, доброте, трудолюбии, сострадании;  об уважительном отношении к взрослым, сверстникам, малышам.</a:t>
            </a:r>
          </a:p>
          <a:p>
            <a:pPr marL="342900" indent="-342900"/>
            <a:r>
              <a:rPr lang="ru-RU" sz="2400">
                <a:latin typeface="Times New Roman" pitchFamily="18" charset="0"/>
              </a:rPr>
              <a:t>2. Развились коммуникативные навыки, пополнился и активизировался словарный запас</a:t>
            </a:r>
          </a:p>
          <a:p>
            <a:pPr marL="342900" indent="-342900"/>
            <a:r>
              <a:rPr lang="ru-RU" sz="2400">
                <a:latin typeface="Times New Roman" pitchFamily="18" charset="0"/>
              </a:rPr>
              <a:t>3. Обогатилась эмоциональная сфера.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3" descr="D:\Globex\Шаблоны для PowerPoint\#0033\Components\Screen_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TextBox 5"/>
          <p:cNvSpPr txBox="1">
            <a:spLocks noChangeArrowheads="1"/>
          </p:cNvSpPr>
          <p:nvPr/>
        </p:nvSpPr>
        <p:spPr bwMode="auto">
          <a:xfrm>
            <a:off x="571500" y="428625"/>
            <a:ext cx="79295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>
                <a:solidFill>
                  <a:schemeClr val="folHlink"/>
                </a:solidFill>
              </a:rPr>
              <a:t> </a:t>
            </a:r>
            <a:r>
              <a:rPr lang="ru-RU" sz="3600" b="1">
                <a:solidFill>
                  <a:schemeClr val="folHlink"/>
                </a:solidFill>
              </a:rPr>
              <a:t> Результаты  работы: </a:t>
            </a:r>
            <a:r>
              <a:rPr lang="ru-RU" sz="3600" b="1" i="1">
                <a:solidFill>
                  <a:schemeClr val="folHlink"/>
                </a:solidFill>
              </a:rPr>
              <a:t>родители</a:t>
            </a:r>
            <a:endParaRPr lang="ru-RU" sz="3600" b="1" i="1">
              <a:solidFill>
                <a:schemeClr val="folHlink"/>
              </a:solidFill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88" y="2500313"/>
            <a:ext cx="84296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35844" name="Прямоугольник 4"/>
          <p:cNvSpPr>
            <a:spLocks noChangeArrowheads="1"/>
          </p:cNvSpPr>
          <p:nvPr/>
        </p:nvSpPr>
        <p:spPr bwMode="auto">
          <a:xfrm>
            <a:off x="500063" y="1700213"/>
            <a:ext cx="82867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/>
            <a:r>
              <a:rPr lang="ru-RU" sz="2400">
                <a:latin typeface="Times New Roman" pitchFamily="18" charset="0"/>
              </a:rPr>
              <a:t>1. Создался крепкий родительский коллектив единомышленников и партнеров воспитательно-образовательного процесса ДОО</a:t>
            </a:r>
          </a:p>
          <a:p>
            <a:pPr marL="342900" indent="-342900"/>
            <a:r>
              <a:rPr lang="ru-RU" sz="2400">
                <a:latin typeface="Times New Roman" pitchFamily="18" charset="0"/>
              </a:rPr>
              <a:t>2. Наметился рост посещаемости мероприятий в детском саду и активность  участия в них</a:t>
            </a:r>
          </a:p>
          <a:p>
            <a:pPr marL="342900" indent="-342900"/>
            <a:r>
              <a:rPr lang="ru-RU" sz="2400">
                <a:latin typeface="Times New Roman" pitchFamily="18" charset="0"/>
              </a:rPr>
              <a:t>3. Активизировалось желание открывать и систематизировать собственные познания духовно-нравственного направления</a:t>
            </a:r>
          </a:p>
          <a:p>
            <a:pPr marL="342900" indent="-342900"/>
            <a:r>
              <a:rPr lang="ru-RU" sz="2400">
                <a:latin typeface="Times New Roman" pitchFamily="18" charset="0"/>
              </a:rPr>
              <a:t>4. Положительно изменился характер внутрисемейных отношений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D:\Globex\Шаблоны для PowerPoint\#0033\Components\Screen_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6" name="TextBox 5"/>
          <p:cNvSpPr txBox="1">
            <a:spLocks noChangeArrowheads="1"/>
          </p:cNvSpPr>
          <p:nvPr/>
        </p:nvSpPr>
        <p:spPr bwMode="auto">
          <a:xfrm>
            <a:off x="2857500" y="1517650"/>
            <a:ext cx="55721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endParaRPr lang="en-US" sz="2400">
              <a:solidFill>
                <a:srgbClr val="595959"/>
              </a:solidFill>
              <a:latin typeface="Calibri" pitchFamily="34" charset="0"/>
            </a:endParaRPr>
          </a:p>
          <a:p>
            <a:endParaRPr lang="ru-RU" sz="4000" b="1">
              <a:solidFill>
                <a:srgbClr val="33CC33"/>
              </a:solidFill>
              <a:latin typeface="Calibri" pitchFamily="34" charset="0"/>
            </a:endParaRPr>
          </a:p>
        </p:txBody>
      </p:sp>
      <p:pic>
        <p:nvPicPr>
          <p:cNvPr id="36867" name="Picture 4" descr="Bez-imeni-1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ater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water</Template>
  <TotalTime>471</TotalTime>
  <Words>550</Words>
  <Application>Microsoft Office PowerPoint</Application>
  <PresentationFormat>Экран (4:3)</PresentationFormat>
  <Paragraphs>92</Paragraphs>
  <Slides>23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8" baseType="lpstr">
      <vt:lpstr>Arial</vt:lpstr>
      <vt:lpstr>Calibri</vt:lpstr>
      <vt:lpstr>Times New Roman</vt:lpstr>
      <vt:lpstr>Wingdings</vt:lpstr>
      <vt:lpstr>water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Валентина Николаевна</dc:creator>
  <cp:lastModifiedBy>Админ</cp:lastModifiedBy>
  <cp:revision>40</cp:revision>
  <dcterms:created xsi:type="dcterms:W3CDTF">2019-03-14T13:56:19Z</dcterms:created>
  <dcterms:modified xsi:type="dcterms:W3CDTF">2024-02-19T12:23:06Z</dcterms:modified>
</cp:coreProperties>
</file>