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4" r:id="rId3"/>
    <p:sldId id="275" r:id="rId4"/>
    <p:sldId id="266" r:id="rId5"/>
    <p:sldId id="285" r:id="rId6"/>
    <p:sldId id="272" r:id="rId7"/>
    <p:sldId id="278" r:id="rId8"/>
    <p:sldId id="279" r:id="rId9"/>
    <p:sldId id="280" r:id="rId10"/>
    <p:sldId id="283" r:id="rId11"/>
    <p:sldId id="287" r:id="rId12"/>
    <p:sldId id="273" r:id="rId13"/>
    <p:sldId id="274" r:id="rId14"/>
    <p:sldId id="286" r:id="rId1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6/30/2022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6/30/2022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6/30/2022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6/30/2022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6/30/2022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6/30/2022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6/30/2022</a:t>
            </a:fld>
            <a:endParaRPr lang="en-US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6/30/2022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6/30/2022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6/30/2022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6/30/2022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6/30/2022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ru.wikipedia.org/wiki/%D0%9A%D0%B0%D0%BD%D0%BD%D0%B5%D1%80,_%D0%9B%D0%B5%D0%BE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52800" y="5715000"/>
            <a:ext cx="1828800" cy="609600"/>
          </a:xfrm>
        </p:spPr>
        <p:txBody>
          <a:bodyPr>
            <a:normAutofit/>
          </a:bodyPr>
          <a:lstStyle/>
          <a:p>
            <a:r>
              <a:rPr lang="ru-RU" sz="1400" dirty="0" smtClean="0"/>
              <a:t>              2022</a:t>
            </a:r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10400" y="4114800"/>
            <a:ext cx="1905000" cy="1752600"/>
          </a:xfrm>
        </p:spPr>
        <p:txBody>
          <a:bodyPr>
            <a:normAutofit fontScale="85000" lnSpcReduction="20000"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Подготовили:</a:t>
            </a:r>
          </a:p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Учитель-логопед</a:t>
            </a: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Старкова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Наталья 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иколаевна</a:t>
            </a:r>
          </a:p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Воспитатель</a:t>
            </a: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Боряева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Наталья Александровна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609600"/>
            <a:ext cx="7162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РАННИЙ ДЕТСКИЙ АУТИЗМ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ctr"/>
            <a:r>
              <a:rPr lang="ru-RU" sz="28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Коррекционные технологи и методики обучения детей с РДА.</a:t>
            </a:r>
          </a:p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://alchevskpravoslavniy.ru/wp-content/uploads/2015/03/46c09a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2971800"/>
            <a:ext cx="3276600" cy="2064259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48200" y="1371600"/>
            <a:ext cx="41148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Термин 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аутизм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(от греч. </a:t>
            </a:r>
            <a:r>
              <a:rPr lang="ru-RU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autos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– сам) ввел в 1912 году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Эйген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Блейлер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- обозначения особого вида мышления, которое регулируется эмоциональными потребностями человека и не зависит от реальной действительности.</a:t>
            </a:r>
            <a:endParaRPr lang="ru-RU" dirty="0"/>
          </a:p>
        </p:txBody>
      </p:sp>
      <p:pic>
        <p:nvPicPr>
          <p:cNvPr id="3" name="Picture 2" descr="C:\Users\ноутбук\Downloads\Bleuler03_460x3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914400"/>
            <a:ext cx="3352800" cy="4470400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95800" y="1981201"/>
            <a:ext cx="43434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Синдром 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синдром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  <a:hlinkClick r:id="rId2" tooltip="Каннер, Лео"/>
              </a:rPr>
              <a:t>Лео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  <a:hlinkClick r:id="rId2" tooltip="Каннер, Лео"/>
              </a:rPr>
              <a:t>Каннера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— нарушение в развитии эмоционально-личностной сферы детей и подростков.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2770" name="AutoShape 2" descr="Leo-Kanner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3" name="Picture 5" descr="C:\Users\ноутбук\Pictures\800px-Leo-Kanner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1066800"/>
            <a:ext cx="3200400" cy="4503128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4724400" y="1066800"/>
            <a:ext cx="35052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Ранний детский аутизм - клинический синдром, впервые описанный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Каннером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1943 г.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14800" y="304800"/>
            <a:ext cx="42672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Клинико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– психологическая классификация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О.С.Никольской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(1985 – 1987)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Первая форма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полная отрешенность от происходящего;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Вторая форма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активное отвержение; 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Третья форма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захваченность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аутистическими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интересами;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Четвертая форма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чрезвычайная трудность организации общения и взаимодействия.</a:t>
            </a: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3" name="Picture 4" descr="Картинки по запросу О.С.Никольска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381000"/>
            <a:ext cx="1752600" cy="2457915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</p:pic>
      <p:pic>
        <p:nvPicPr>
          <p:cNvPr id="4" name="Picture 2" descr="Картинки по запросу О.С.Никольска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3124200"/>
            <a:ext cx="2223541" cy="3390900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381000" y="609601"/>
            <a:ext cx="83820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Коррекционные технологи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методики обучения детей с РДА.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1.Эстетопсихотерапия и </a:t>
            </a:r>
            <a:r>
              <a:rPr kumimoji="0" lang="ru-RU" sz="2400" b="0" i="0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арт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терапия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Групповая терапия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3.Метод выбора </a:t>
            </a:r>
            <a:r>
              <a:rPr lang="ru-RU" sz="2400" dirty="0" smtClean="0"/>
              <a:t>A.S </a:t>
            </a:r>
            <a:r>
              <a:rPr lang="ru-RU" sz="2400" dirty="0" err="1" smtClean="0"/>
              <a:t>Kaufman</a:t>
            </a:r>
            <a:r>
              <a:rPr lang="ru-RU" sz="2400" dirty="0" smtClean="0"/>
              <a:t>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4.Метод игрового времени( Ален </a:t>
            </a:r>
            <a:r>
              <a:rPr lang="ru-RU" sz="2400" dirty="0" err="1" smtClean="0"/>
              <a:t>Гринспан</a:t>
            </a:r>
            <a:r>
              <a:rPr lang="ru-RU" sz="2400" dirty="0" smtClean="0"/>
              <a:t>)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5.Методика Н.Г. Нуриевой по развитию речи у </a:t>
            </a:r>
            <a:r>
              <a:rPr lang="ru-RU" sz="2400" dirty="0" err="1" smtClean="0"/>
              <a:t>аутичных</a:t>
            </a:r>
            <a:r>
              <a:rPr lang="ru-RU" sz="2400" dirty="0" smtClean="0"/>
              <a:t> детей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6.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МАКАТОН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C:\Users\ноутбук\Downloads\Autis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0" y="4038600"/>
            <a:ext cx="3580159" cy="2438400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" y="533400"/>
            <a:ext cx="8153400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err="1" smtClean="0"/>
              <a:t>Эстетопсихотерапия</a:t>
            </a:r>
            <a:r>
              <a:rPr lang="ru-RU" sz="2800" dirty="0" smtClean="0"/>
              <a:t> и </a:t>
            </a:r>
            <a:r>
              <a:rPr lang="ru-RU" sz="2800" dirty="0" err="1" smtClean="0"/>
              <a:t>арт-терапия</a:t>
            </a:r>
            <a:r>
              <a:rPr lang="ru-RU" dirty="0" smtClean="0"/>
              <a:t> в широком ее понимании: музыкальная, танцевальная, </a:t>
            </a:r>
            <a:r>
              <a:rPr lang="ru-RU" dirty="0" err="1" smtClean="0"/>
              <a:t>креативная</a:t>
            </a:r>
            <a:r>
              <a:rPr lang="ru-RU" dirty="0" smtClean="0"/>
              <a:t>, театральная терапия. Эта форма помощи дает возможность использовать все виды деятельности в жизни ребенка, стимулирует его инициативу, активность, удовлетворяет эмоциональные потребности.</a:t>
            </a:r>
          </a:p>
          <a:p>
            <a:endParaRPr lang="ru-RU" dirty="0"/>
          </a:p>
        </p:txBody>
      </p:sp>
      <p:pic>
        <p:nvPicPr>
          <p:cNvPr id="4" name="Picture 3" descr="C:\Users\ноутбук\Downloads\Арт-терапия при агресси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9800" y="2667000"/>
            <a:ext cx="4571999" cy="3429000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" y="381000"/>
            <a:ext cx="662940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smtClean="0"/>
              <a:t>Групповая терапия</a:t>
            </a:r>
            <a:r>
              <a:rPr lang="ru-RU" i="1" dirty="0" smtClean="0"/>
              <a:t>.</a:t>
            </a:r>
          </a:p>
          <a:p>
            <a:pPr algn="just"/>
            <a:r>
              <a:rPr lang="ru-RU" dirty="0" smtClean="0"/>
              <a:t> Групповая терапия основана на методике </a:t>
            </a:r>
            <a:r>
              <a:rPr lang="ru-RU" dirty="0" err="1" smtClean="0"/>
              <a:t>Kitahara</a:t>
            </a:r>
            <a:r>
              <a:rPr lang="ru-RU" dirty="0" smtClean="0"/>
              <a:t>, которая применялась ею в частной школе города Токио, а затем в Бостоне (школа </a:t>
            </a:r>
            <a:r>
              <a:rPr lang="ru-RU" dirty="0" err="1" smtClean="0"/>
              <a:t>Higashi</a:t>
            </a:r>
            <a:r>
              <a:rPr lang="ru-RU" dirty="0" smtClean="0"/>
              <a:t>), где </a:t>
            </a:r>
            <a:r>
              <a:rPr lang="ru-RU" dirty="0" err="1" smtClean="0"/>
              <a:t>аутичные</a:t>
            </a:r>
            <a:r>
              <a:rPr lang="ru-RU" dirty="0" smtClean="0"/>
              <a:t> дети обучаются вместе с нормально развитыми детьми (вариант интегрированного обучения). Основная идея – </a:t>
            </a:r>
            <a:r>
              <a:rPr lang="ru-RU" dirty="0" err="1" smtClean="0"/>
              <a:t>соотватствие</a:t>
            </a:r>
            <a:r>
              <a:rPr lang="ru-RU" dirty="0" smtClean="0"/>
              <a:t> групповой норме и имитация выбранной модели поведения.</a:t>
            </a:r>
          </a:p>
          <a:p>
            <a:pPr algn="just"/>
            <a:r>
              <a:rPr lang="ru-RU" b="1" dirty="0" smtClean="0"/>
              <a:t>        </a:t>
            </a:r>
            <a:r>
              <a:rPr lang="ru-RU" dirty="0" smtClean="0"/>
              <a:t>Главный принцип – это формирование у ребенка «ритма жизни» методом слияния с групповыми процессами.</a:t>
            </a:r>
            <a:endParaRPr lang="ru-RU" dirty="0"/>
          </a:p>
        </p:txBody>
      </p:sp>
      <p:sp>
        <p:nvSpPr>
          <p:cNvPr id="5122" name="AutoShape 2" descr="https://www.israclinic.com/upload/medialibrary/868/%D0%90%D1%80%D1%82-%D1%82%D0%B5%D1%80%D0%B0%D0%BF%D0%B8%D1%8F%20%D0%BF%D1%80%D0%B8%20%D0%B0%D0%B3%D1%80%D0%B5%D1%81%D1%81%D0%B8%D0%B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C:\Users\ноутбук\Downloads\644_mediu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143896">
            <a:off x="685800" y="3810000"/>
            <a:ext cx="3394624" cy="2257425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  <p:pic>
        <p:nvPicPr>
          <p:cNvPr id="5125" name="Picture 5" descr="C:\Users\ноутбук\Downloads\image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81902">
            <a:off x="5410200" y="3810000"/>
            <a:ext cx="3048000" cy="1905000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71600" y="381000"/>
            <a:ext cx="731520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/>
              <a:t>Метод выбора A.S. </a:t>
            </a:r>
            <a:r>
              <a:rPr lang="ru-RU" sz="4000" b="1" dirty="0" err="1" smtClean="0"/>
              <a:t>Kaufman</a:t>
            </a:r>
            <a:r>
              <a:rPr lang="ru-RU" sz="4000" dirty="0" smtClean="0"/>
              <a:t>.</a:t>
            </a:r>
          </a:p>
          <a:p>
            <a:pPr algn="just"/>
            <a:r>
              <a:rPr lang="ru-RU" sz="4000" dirty="0" smtClean="0"/>
              <a:t> </a:t>
            </a:r>
            <a:r>
              <a:rPr lang="ru-RU" dirty="0" smtClean="0"/>
              <a:t>Предусматривает работу с </a:t>
            </a:r>
            <a:r>
              <a:rPr lang="ru-RU" dirty="0" err="1" smtClean="0"/>
              <a:t>аутичным</a:t>
            </a:r>
            <a:r>
              <a:rPr lang="ru-RU" dirty="0" smtClean="0"/>
              <a:t> ребенком один на один в течение всего дня. Этот метод не является чем-то принципиально новым, а вытекает из длительного опыта </a:t>
            </a:r>
            <a:r>
              <a:rPr lang="ru-RU" dirty="0" err="1" smtClean="0"/>
              <a:t>Kaufman</a:t>
            </a:r>
            <a:r>
              <a:rPr lang="ru-RU" dirty="0" smtClean="0"/>
              <a:t> (1950) обучения своего собственного </a:t>
            </a:r>
            <a:r>
              <a:rPr lang="ru-RU" dirty="0" err="1" smtClean="0"/>
              <a:t>аутичного</a:t>
            </a:r>
            <a:r>
              <a:rPr lang="ru-RU" dirty="0" smtClean="0"/>
              <a:t> сына с высоким уровнем интеллекта.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343400" y="3124200"/>
            <a:ext cx="39624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Состоит этот метод из двух частей:</a:t>
            </a:r>
          </a:p>
          <a:p>
            <a:pPr algn="just"/>
            <a:r>
              <a:rPr lang="ru-RU" dirty="0" smtClean="0"/>
              <a:t>• первая направлена на изменение точки зрения родителей и учителей на ребенка,</a:t>
            </a:r>
          </a:p>
          <a:p>
            <a:pPr algn="just"/>
            <a:r>
              <a:rPr lang="ru-RU" dirty="0" smtClean="0"/>
              <a:t>• вторая предполагает влияние этого нового отношения к ребенку на поведение родителей и учителей таким образом, что сам ребенок тоже начинает изменяться.</a:t>
            </a:r>
            <a:endParaRPr lang="ru-RU" dirty="0"/>
          </a:p>
        </p:txBody>
      </p:sp>
      <p:pic>
        <p:nvPicPr>
          <p:cNvPr id="4097" name="Picture 1" descr="C:\Users\ноутбук\Downloads\pomoshhy-psihologa-detyam-s-autizm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971800"/>
            <a:ext cx="3657600" cy="2743200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304800"/>
            <a:ext cx="82296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Метод «игрового времени»</a:t>
            </a:r>
          </a:p>
          <a:p>
            <a:r>
              <a:rPr lang="ru-RU" dirty="0" smtClean="0"/>
              <a:t>время проведенное на полу</a:t>
            </a:r>
          </a:p>
          <a:p>
            <a:r>
              <a:rPr lang="ru-RU" dirty="0" err="1" smtClean="0"/>
              <a:t>Гринспаном</a:t>
            </a:r>
            <a:r>
              <a:rPr lang="ru-RU" dirty="0" smtClean="0"/>
              <a:t> выделяется шесть стадий, которые ребенок проходит в своем развитии:</a:t>
            </a:r>
          </a:p>
          <a:p>
            <a:endParaRPr lang="ru-RU" dirty="0" smtClean="0"/>
          </a:p>
          <a:p>
            <a:r>
              <a:rPr lang="ru-RU" dirty="0" smtClean="0"/>
              <a:t>Стадия интереса к миру, которая достигается к 3 месяцам;</a:t>
            </a:r>
          </a:p>
          <a:p>
            <a:r>
              <a:rPr lang="ru-RU" dirty="0" smtClean="0"/>
              <a:t>Стадия привязанности. Достичь ее ребенок должен в норме к 9 месяцам;</a:t>
            </a:r>
          </a:p>
          <a:p>
            <a:r>
              <a:rPr lang="ru-RU" dirty="0" smtClean="0"/>
              <a:t>Стадия двусторонней коммуникации. Дети в норме достигают ее к 9 месяцам;</a:t>
            </a:r>
          </a:p>
          <a:p>
            <a:r>
              <a:rPr lang="ru-RU" dirty="0" smtClean="0"/>
              <a:t>Стадия осознания себя (к 1,5 годам);</a:t>
            </a:r>
          </a:p>
          <a:p>
            <a:r>
              <a:rPr lang="ru-RU" dirty="0" smtClean="0"/>
              <a:t>Стадия эмоциональных идей (к 2,5 годам);</a:t>
            </a:r>
          </a:p>
          <a:p>
            <a:r>
              <a:rPr lang="ru-RU" dirty="0" smtClean="0"/>
              <a:t>Стадия эмоционального мышления (к 4 годам). </a:t>
            </a:r>
            <a:endParaRPr lang="ru-RU" dirty="0"/>
          </a:p>
        </p:txBody>
      </p:sp>
      <p:pic>
        <p:nvPicPr>
          <p:cNvPr id="3073" name="Picture 1" descr="C:\Users\ноутбук\Downloads\21economix-greenspan-blog4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304849">
            <a:off x="6029401" y="4001637"/>
            <a:ext cx="2698230" cy="2057400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  <p:pic>
        <p:nvPicPr>
          <p:cNvPr id="3074" name="Picture 2" descr="C:\Users\ноутбук\Downloads\dsc0108p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37093">
            <a:off x="609600" y="4038600"/>
            <a:ext cx="3372946" cy="2252955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381000"/>
            <a:ext cx="73914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ЕТОДИКА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Н.Г. Н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УРЬЕВОЙ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/>
              <a:t>авторская методика, позволяющая развивать как экспрессивную, так и </a:t>
            </a:r>
            <a:r>
              <a:rPr lang="ru-RU" dirty="0" err="1" smtClean="0"/>
              <a:t>импрессивную</a:t>
            </a:r>
            <a:r>
              <a:rPr lang="ru-RU" dirty="0" smtClean="0"/>
              <a:t> речь у детей с ранним детским аутизмом. </a:t>
            </a:r>
            <a:endParaRPr lang="ru-RU" dirty="0"/>
          </a:p>
        </p:txBody>
      </p:sp>
      <p:pic>
        <p:nvPicPr>
          <p:cNvPr id="26625" name="Picture 1" descr="C:\Users\ноутбук\Downloads\1_39_11Развитие_речи_у_аутичных_детей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2667000"/>
            <a:ext cx="2456467" cy="3520357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  <p:pic>
        <p:nvPicPr>
          <p:cNvPr id="26627" name="Picture 3" descr="C:\Users\ноутбук\Downloads\img079_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2438400"/>
            <a:ext cx="2222227" cy="3598242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8200" y="533400"/>
            <a:ext cx="441960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МАКАТОН </a:t>
            </a:r>
            <a:r>
              <a:rPr lang="ru-RU" dirty="0" smtClean="0"/>
              <a:t>был разработан в Великобритании в 70-х годах ХХ( логопед- дефектолог </a:t>
            </a:r>
            <a:r>
              <a:rPr lang="ru-RU" dirty="0" err="1" smtClean="0"/>
              <a:t>Маргерет</a:t>
            </a:r>
            <a:r>
              <a:rPr lang="ru-RU" dirty="0" smtClean="0"/>
              <a:t> </a:t>
            </a:r>
            <a:r>
              <a:rPr lang="ru-RU" dirty="0" err="1" smtClean="0"/>
              <a:t>Уокер</a:t>
            </a:r>
            <a:r>
              <a:rPr lang="ru-RU" dirty="0" smtClean="0"/>
              <a:t>)</a:t>
            </a:r>
          </a:p>
        </p:txBody>
      </p:sp>
      <p:pic>
        <p:nvPicPr>
          <p:cNvPr id="3" name="Picture 1" descr="C:\Users\ноутбук\Downloads\Pecs-zadani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228600"/>
            <a:ext cx="2362200" cy="3189590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838200" y="1981200"/>
            <a:ext cx="4267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МАКАТОН –  языковая программа</a:t>
            </a:r>
            <a:endParaRPr lang="ru-RU" dirty="0"/>
          </a:p>
        </p:txBody>
      </p:sp>
      <p:pic>
        <p:nvPicPr>
          <p:cNvPr id="5" name="Picture 3" descr="http://www.prompteducation.com/images/lg/Activities-Lg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3505200" cy="297942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219200" y="2438400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использует одновременно жесты, символы и речь.</a:t>
            </a:r>
            <a:endParaRPr lang="ru-RU" dirty="0"/>
          </a:p>
        </p:txBody>
      </p:sp>
      <p:sp>
        <p:nvSpPr>
          <p:cNvPr id="32770" name="AutoShape 2" descr="https://cs9.pikabu.ru/post_img/2017/07/08/0/1499461397155189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1" name="Picture 3" descr="C:\Users\ноутбук\Downloads\1499461397155189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978389">
            <a:off x="4038600" y="3962400"/>
            <a:ext cx="3810000" cy="2159000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685801"/>
            <a:ext cx="60198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err="1" smtClean="0">
                <a:latin typeface="Times New Roman" pitchFamily="18" charset="0"/>
                <a:cs typeface="Times New Roman" pitchFamily="18" charset="0"/>
              </a:rPr>
              <a:t>Аутисты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– знаменитости</a:t>
            </a:r>
          </a:p>
          <a:p>
            <a:pPr algn="just"/>
            <a:endParaRPr lang="ru-RU" sz="4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Самым известным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аутистом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знатоком, благодаря Голливуду, стал «человек дождя» в исполнении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Дастина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Хоффмана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Вуди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Аллен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Блистательный актер и кинорежиссер.</a:t>
            </a: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Почти четверть программистов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Microsoft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люди с симптомами аутизма. 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аутистов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 сохраненными умственными способностями, а таких около трети, интеллект существенно выше среднего, но неумение общаться мешает им проявить себя. 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" name="AutoShape 2" descr="Картинки по запросу дастин хоффма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2" name="Picture 4" descr="Картинки по запросу дастин хоффма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34200" y="1295400"/>
            <a:ext cx="1736724" cy="2064106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</p:pic>
      <p:pic>
        <p:nvPicPr>
          <p:cNvPr id="2054" name="Picture 6" descr="Картинки по запросу Вуди Аллен - Блистательный актер и кинорежиссер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0" y="4038600"/>
            <a:ext cx="1857376" cy="1428751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ноутбук\Downloads\1400928817_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22860">
            <a:off x="6491123" y="2076345"/>
            <a:ext cx="2465070" cy="2667000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</p:pic>
      <p:pic>
        <p:nvPicPr>
          <p:cNvPr id="7170" name="Picture 2" descr="C:\Users\ноутбук\Downloads\mini_c820d7c32788d828f31e117455d1a52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381000"/>
            <a:ext cx="4114800" cy="58228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  <p:pic>
        <p:nvPicPr>
          <p:cNvPr id="7171" name="Picture 3" descr="C:\Users\ноутбук\Downloads\kinopoisk.ru-Mercury-Rising-16905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35341">
            <a:off x="137329" y="2435972"/>
            <a:ext cx="2516544" cy="1673502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533400" y="762000"/>
            <a:ext cx="6400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Литература: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3200" dirty="0" smtClean="0">
              <a:ln w="57150">
                <a:solidFill>
                  <a:srgbClr val="FFFF00"/>
                </a:solidFill>
              </a:ln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1.Л.Г.Нуриева «Развитие речи у </a:t>
            </a:r>
            <a:r>
              <a:rPr kumimoji="0" lang="ru-RU" sz="1600" b="0" i="0" u="none" strike="noStrike" cap="none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аутичных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детей»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2.О.С. </a:t>
            </a:r>
            <a:r>
              <a:rPr lang="ru-RU" sz="1600" baseline="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Никольская.Е.Р.Бенская;М.Л.Либлинг</a:t>
            </a:r>
            <a:r>
              <a:rPr lang="ru-RU" sz="1600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600" baseline="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Аунтичный</a:t>
            </a:r>
            <a:r>
              <a:rPr lang="ru-RU" sz="1600" baseline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ребенок»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 Иванов Е.С., Демьянчук Л.Н., Демьянчук Р.В. Детский аутизм: диагностика и коррекция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http://www.sulamot.ru/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 descr="C:\Users\ноутбук\Downloads\lechenie-autizma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3505200"/>
            <a:ext cx="8229600" cy="18288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378</TotalTime>
  <Words>476</Words>
  <Application>Microsoft Office PowerPoint</Application>
  <PresentationFormat>Экран (4:3)</PresentationFormat>
  <Paragraphs>75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              2022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Саратов ,2016 г.</dc:title>
  <dc:creator>ноутбук</dc:creator>
  <cp:lastModifiedBy>Старкова</cp:lastModifiedBy>
  <cp:revision>35</cp:revision>
  <dcterms:created xsi:type="dcterms:W3CDTF">2016-12-30T05:21:58Z</dcterms:created>
  <dcterms:modified xsi:type="dcterms:W3CDTF">2022-06-30T18:04:07Z</dcterms:modified>
</cp:coreProperties>
</file>