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61" r:id="rId5"/>
    <p:sldId id="263" r:id="rId6"/>
    <p:sldId id="278" r:id="rId7"/>
    <p:sldId id="279" r:id="rId8"/>
    <p:sldId id="266" r:id="rId9"/>
    <p:sldId id="272" r:id="rId10"/>
    <p:sldId id="280" r:id="rId11"/>
    <p:sldId id="281" r:id="rId12"/>
    <p:sldId id="283" r:id="rId13"/>
    <p:sldId id="282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3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2" autoAdjust="0"/>
    <p:restoredTop sz="91120" autoAdjust="0"/>
  </p:normalViewPr>
  <p:slideViewPr>
    <p:cSldViewPr>
      <p:cViewPr varScale="1">
        <p:scale>
          <a:sx n="42" d="100"/>
          <a:sy n="42" d="100"/>
        </p:scale>
        <p:origin x="71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8A4908-AC5C-4A3E-91A9-43A6FFC6C01A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24598-017A-4058-8723-3589A97DC01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819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C24598-017A-4058-8723-3589A97DC01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84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C24598-017A-4058-8723-3589A97DC01A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7353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01.04.2025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988840"/>
            <a:ext cx="8062664" cy="225968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effectLst/>
                <a:cs typeface="Times New Roman" pitchFamily="18" charset="0"/>
              </a:rPr>
              <a:t>Внедрение использования интерактивных компьютерных технологий на уроках </a:t>
            </a:r>
            <a:br>
              <a:rPr lang="ru-RU" sz="3600" b="1" dirty="0" smtClean="0">
                <a:effectLst/>
                <a:cs typeface="Times New Roman" pitchFamily="18" charset="0"/>
              </a:rPr>
            </a:br>
            <a:r>
              <a:rPr lang="ru-RU" sz="3200" dirty="0" smtClean="0">
                <a:effectLst/>
                <a:cs typeface="Times New Roman" pitchFamily="18" charset="0"/>
              </a:rPr>
              <a:t>(рассмотрим пример тетради </a:t>
            </a:r>
            <a:r>
              <a:rPr lang="en-US" sz="3200" dirty="0">
                <a:effectLst/>
                <a:cs typeface="Times New Roman" pitchFamily="18" charset="0"/>
              </a:rPr>
              <a:t>SMART Notebook</a:t>
            </a:r>
            <a:r>
              <a:rPr lang="ru-RU" sz="3200" dirty="0" smtClean="0">
                <a:effectLst/>
                <a:cs typeface="Times New Roman" pitchFamily="18" charset="0"/>
              </a:rPr>
              <a:t> на уроке геометрии по теме: «Понятие вектора»)</a:t>
            </a:r>
            <a:endParaRPr lang="ru-RU" sz="3200" dirty="0">
              <a:effectLst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4725144"/>
            <a:ext cx="8173829" cy="187220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+mj-lt"/>
              </a:rPr>
              <a:t>Учитель Ширяева Д.И</a:t>
            </a:r>
          </a:p>
          <a:p>
            <a:r>
              <a:rPr lang="ru-RU" sz="2000" b="1" dirty="0" smtClean="0">
                <a:latin typeface="+mj-lt"/>
              </a:rPr>
              <a:t>г. Краснодар </a:t>
            </a:r>
          </a:p>
          <a:p>
            <a:endParaRPr lang="ru-RU" sz="20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5367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7498080" cy="1143000"/>
          </a:xfrm>
        </p:spPr>
        <p:txBody>
          <a:bodyPr>
            <a:normAutofit/>
          </a:bodyPr>
          <a:lstStyle/>
          <a:p>
            <a:r>
              <a:rPr lang="ru-RU" sz="3600" b="1" smtClean="0">
                <a:effectLst/>
              </a:rPr>
              <a:t>Цель:</a:t>
            </a:r>
            <a:endParaRPr lang="ru-RU" sz="3600" b="1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687322"/>
            <a:ext cx="7704856" cy="518457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800" dirty="0">
                <a:latin typeface="+mj-lt"/>
              </a:rPr>
              <a:t>разрешить противоречия между возможностью использования интерактивных компьютерных технологий на уроках геометрии обобщающего повторения, в частности при обобщении понятий вектора и метода координат, и отсутствием соответствующего учебно-методического материала</a:t>
            </a:r>
            <a:r>
              <a:rPr lang="ru-RU" sz="2800" dirty="0" smtClean="0">
                <a:latin typeface="+mj-lt"/>
              </a:rPr>
              <a:t>.</a:t>
            </a:r>
            <a:endParaRPr lang="ru-RU" sz="2800" dirty="0">
              <a:latin typeface="+mj-lt"/>
            </a:endParaRPr>
          </a:p>
          <a:p>
            <a:pPr marL="82296" indent="0">
              <a:buNone/>
            </a:pPr>
            <a:endParaRPr lang="ru-RU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8119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922" y="116632"/>
            <a:ext cx="8412243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effectLst/>
              </a:rPr>
              <a:t>«Интерактивные компьютерные технологии»</a:t>
            </a:r>
            <a:endParaRPr lang="ru-RU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83" y="1124744"/>
            <a:ext cx="796712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907704" y="2749488"/>
            <a:ext cx="8100392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2800" b="1" dirty="0" smtClean="0">
                <a:effectLst/>
              </a:rPr>
              <a:t>«</a:t>
            </a:r>
            <a:r>
              <a:rPr lang="ru-RU" sz="2800" b="1" dirty="0">
                <a:effectLst/>
              </a:rPr>
              <a:t>Типы сенсорных технологий, используемые при создании ИД</a:t>
            </a:r>
            <a:r>
              <a:rPr lang="ru-RU" sz="2800" b="1" dirty="0" smtClean="0">
                <a:effectLst/>
              </a:rPr>
              <a:t>»</a:t>
            </a:r>
            <a:endParaRPr lang="ru-RU" sz="28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60" y="4077072"/>
            <a:ext cx="8110168" cy="232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91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80728"/>
            <a:ext cx="8327776" cy="4725144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ru-RU" sz="2800" dirty="0" smtClean="0"/>
              <a:t>	</a:t>
            </a:r>
            <a:r>
              <a:rPr lang="ru-RU" sz="2800" u="sng" dirty="0" smtClean="0">
                <a:latin typeface="+mj-lt"/>
              </a:rPr>
              <a:t>Интерактивная доска </a:t>
            </a:r>
            <a:r>
              <a:rPr lang="ru-RU" sz="2800" dirty="0" smtClean="0">
                <a:latin typeface="+mj-lt"/>
              </a:rPr>
              <a:t>– это всего лишь средство, которое становится помощником для учителя, её эффективность напрямую зависит от используемого материала</a:t>
            </a:r>
          </a:p>
          <a:p>
            <a:pPr marL="82296" indent="0">
              <a:buNone/>
            </a:pPr>
            <a:endParaRPr lang="ru-RU" sz="2800" dirty="0" smtClean="0">
              <a:latin typeface="+mj-lt"/>
            </a:endParaRPr>
          </a:p>
          <a:p>
            <a:pPr marL="82296" indent="0">
              <a:buNone/>
            </a:pPr>
            <a:r>
              <a:rPr lang="ru-RU" sz="2800" dirty="0" smtClean="0">
                <a:latin typeface="+mj-lt"/>
              </a:rPr>
              <a:t>	Поэтому, используем </a:t>
            </a:r>
            <a:r>
              <a:rPr lang="ru-RU" sz="2800" u="sng" dirty="0" smtClean="0">
                <a:latin typeface="+mj-lt"/>
              </a:rPr>
              <a:t>SMART </a:t>
            </a:r>
            <a:r>
              <a:rPr lang="ru-RU" sz="2800" u="sng" dirty="0" err="1" smtClean="0">
                <a:latin typeface="+mj-lt"/>
              </a:rPr>
              <a:t>Notebook</a:t>
            </a:r>
            <a:r>
              <a:rPr lang="ru-RU" sz="2800" u="sng" dirty="0" smtClean="0">
                <a:latin typeface="+mj-lt"/>
              </a:rPr>
              <a:t> - </a:t>
            </a:r>
            <a:r>
              <a:rPr lang="ru-RU" sz="2800" dirty="0" smtClean="0">
                <a:latin typeface="+mj-lt"/>
              </a:rPr>
              <a:t>обладающим </a:t>
            </a:r>
            <a:r>
              <a:rPr lang="ru-RU" sz="2800" dirty="0">
                <a:latin typeface="+mj-lt"/>
              </a:rPr>
              <a:t>достаточно простым интерфейсом, </a:t>
            </a:r>
            <a:r>
              <a:rPr lang="ru-RU" sz="2800" dirty="0" smtClean="0">
                <a:latin typeface="+mj-lt"/>
              </a:rPr>
              <a:t>что позволяет создавать интерактивные презентации, рисовать </a:t>
            </a:r>
            <a:r>
              <a:rPr lang="ru-RU" sz="2800" dirty="0">
                <a:latin typeface="+mj-lt"/>
              </a:rPr>
              <a:t>различные объекты, создавать таблицы, формировать гиперссылки, передвигать </a:t>
            </a:r>
            <a:r>
              <a:rPr lang="ru-RU" sz="2800" dirty="0" smtClean="0">
                <a:latin typeface="+mj-lt"/>
              </a:rPr>
              <a:t>объектами, пользоваться </a:t>
            </a:r>
            <a:r>
              <a:rPr lang="ru-RU" sz="2800" dirty="0">
                <a:latin typeface="+mj-lt"/>
              </a:rPr>
              <a:t>нарисованными объектами множество </a:t>
            </a:r>
            <a:r>
              <a:rPr lang="ru-RU" sz="2800" dirty="0" smtClean="0">
                <a:latin typeface="+mj-lt"/>
              </a:rPr>
              <a:t>раз.</a:t>
            </a:r>
          </a:p>
          <a:p>
            <a:pPr marL="82296" indent="0">
              <a:buNone/>
            </a:pPr>
            <a:endParaRPr lang="ru-RU" sz="2800" dirty="0">
              <a:latin typeface="+mj-lt"/>
            </a:endParaRPr>
          </a:p>
          <a:p>
            <a:pPr marL="82296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9753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42096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/>
              </a:rPr>
              <a:t>Структура </a:t>
            </a:r>
            <a:r>
              <a:rPr lang="ru-RU" sz="3200" b="1" dirty="0" smtClean="0">
                <a:solidFill>
                  <a:srgbClr val="183846"/>
                </a:solidFill>
                <a:effectLst/>
              </a:rPr>
              <a:t>интерактивного</a:t>
            </a:r>
            <a:r>
              <a:rPr lang="ru-RU" sz="3200" b="1" dirty="0" smtClean="0">
                <a:effectLst/>
              </a:rPr>
              <a:t> пособия: </a:t>
            </a:r>
            <a:endParaRPr lang="ru-RU" sz="3200" b="1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12776"/>
            <a:ext cx="7498080" cy="48006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+mj-lt"/>
              </a:rPr>
              <a:t>Оглавление (темы)</a:t>
            </a:r>
          </a:p>
          <a:p>
            <a:pPr marL="82296" indent="0">
              <a:buNone/>
            </a:pPr>
            <a:endParaRPr lang="ru-RU" dirty="0" smtClean="0">
              <a:latin typeface="+mj-lt"/>
            </a:endParaRPr>
          </a:p>
          <a:p>
            <a:pPr lvl="1"/>
            <a:r>
              <a:rPr lang="ru-RU" dirty="0" smtClean="0">
                <a:latin typeface="+mj-lt"/>
              </a:rPr>
              <a:t>Объяснение новой темы</a:t>
            </a:r>
          </a:p>
          <a:p>
            <a:pPr lvl="1"/>
            <a:r>
              <a:rPr lang="ru-RU" dirty="0" smtClean="0">
                <a:latin typeface="+mj-lt"/>
              </a:rPr>
              <a:t>Задания на закрепление знаний</a:t>
            </a:r>
          </a:p>
          <a:p>
            <a:pPr lvl="1"/>
            <a:r>
              <a:rPr lang="ru-RU" dirty="0" smtClean="0">
                <a:latin typeface="+mj-lt"/>
              </a:rPr>
              <a:t>Контрольный тест</a:t>
            </a:r>
          </a:p>
          <a:p>
            <a:pPr lvl="1"/>
            <a:r>
              <a:rPr lang="ru-RU" dirty="0" smtClean="0">
                <a:latin typeface="+mj-lt"/>
              </a:rPr>
              <a:t>Это интересно!</a:t>
            </a:r>
          </a:p>
          <a:p>
            <a:pPr lvl="1"/>
            <a:endParaRPr lang="ru-RU" dirty="0">
              <a:solidFill>
                <a:srgbClr val="183846"/>
              </a:solidFill>
              <a:latin typeface="+mj-lt"/>
            </a:endParaRPr>
          </a:p>
          <a:p>
            <a:pPr marL="402336" lvl="1" indent="0">
              <a:buNone/>
            </a:pPr>
            <a:r>
              <a:rPr lang="ru-RU" b="1" dirty="0" smtClean="0">
                <a:solidFill>
                  <a:srgbClr val="183846"/>
                </a:solidFill>
                <a:latin typeface="+mj-lt"/>
              </a:rPr>
              <a:t>Пример </a:t>
            </a:r>
            <a:r>
              <a:rPr lang="ru-RU" b="1" dirty="0">
                <a:solidFill>
                  <a:srgbClr val="183846"/>
                </a:solidFill>
                <a:latin typeface="+mj-lt"/>
              </a:rPr>
              <a:t>как выглядит работа в рабочей тетради SMART </a:t>
            </a:r>
            <a:r>
              <a:rPr lang="ru-RU" b="1" dirty="0" err="1" smtClean="0">
                <a:solidFill>
                  <a:srgbClr val="183846"/>
                </a:solidFill>
                <a:latin typeface="+mj-lt"/>
              </a:rPr>
              <a:t>Notebook</a:t>
            </a:r>
            <a:r>
              <a:rPr lang="ru-RU" b="1" dirty="0" smtClean="0">
                <a:solidFill>
                  <a:srgbClr val="183846"/>
                </a:solidFill>
                <a:latin typeface="+mj-lt"/>
              </a:rPr>
              <a:t> по теме «Понятие вектора»  </a:t>
            </a:r>
            <a:endParaRPr lang="ru-RU" b="1" dirty="0">
              <a:solidFill>
                <a:srgbClr val="183846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742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2" y="-171400"/>
            <a:ext cx="9144000" cy="7460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054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951"/>
            <a:ext cx="9178607" cy="74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18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" y="-315417"/>
            <a:ext cx="9144518" cy="7460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816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460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89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20" y="-315416"/>
            <a:ext cx="9267576" cy="756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9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" y="-315416"/>
            <a:ext cx="9137575" cy="7463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25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457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1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69980" cy="750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55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-5288"/>
            <a:ext cx="8244408" cy="6741368"/>
          </a:xfrm>
        </p:spPr>
        <p:txBody>
          <a:bodyPr>
            <a:noAutofit/>
          </a:bodyPr>
          <a:lstStyle/>
          <a:p>
            <a:r>
              <a:rPr lang="ru-RU" sz="2600" dirty="0" smtClean="0"/>
              <a:t>	</a:t>
            </a:r>
            <a:r>
              <a:rPr lang="ru-RU" sz="2600" dirty="0" smtClean="0">
                <a:latin typeface="+mj-lt"/>
              </a:rPr>
              <a:t>Созданное интерактивное пособие наглядно показывают, что являются полезным дополнением, в котором кратко и визуально выставлены принципиальные положения, формулы и правила;</a:t>
            </a:r>
          </a:p>
          <a:p>
            <a:endParaRPr lang="ru-RU" sz="2600" dirty="0" smtClean="0">
              <a:latin typeface="+mj-lt"/>
            </a:endParaRPr>
          </a:p>
          <a:p>
            <a:r>
              <a:rPr lang="ru-RU" sz="2600" dirty="0" smtClean="0">
                <a:latin typeface="+mj-lt"/>
              </a:rPr>
              <a:t>	Данные материалы помогут учителю и  ученику, как и в изучении новой темы, так и в обобщение прошедшего материала, что поможет в подготовки к экзаменам и контрольным работам;</a:t>
            </a:r>
          </a:p>
          <a:p>
            <a:endParaRPr lang="ru-RU" sz="2600" dirty="0" smtClean="0">
              <a:latin typeface="+mj-lt"/>
            </a:endParaRPr>
          </a:p>
          <a:p>
            <a:r>
              <a:rPr lang="ru-RU" sz="2600" dirty="0" smtClean="0">
                <a:latin typeface="+mj-lt"/>
              </a:rPr>
              <a:t>	 В упражнениях заложены материалы как для использования в классе на обобщающем уроке, так и для самостоятельной проработки теории с элементами самопроверки.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157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498080" cy="1143000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84711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628</TotalTime>
  <Words>101</Words>
  <Application>Microsoft Office PowerPoint</Application>
  <PresentationFormat>Экран (4:3)</PresentationFormat>
  <Paragraphs>27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Verdana</vt:lpstr>
      <vt:lpstr>Wingdings 2</vt:lpstr>
      <vt:lpstr>Солнцестояние</vt:lpstr>
      <vt:lpstr>Внедрение использования интерактивных компьютерных технологий на уроках  (рассмотрим пример тетради SMART Notebook на уроке геометрии по теме: «Понятие вектора»)</vt:lpstr>
      <vt:lpstr>Цель:</vt:lpstr>
      <vt:lpstr>«Интерактивные компьютерные технологии»</vt:lpstr>
      <vt:lpstr>Презентация PowerPoint</vt:lpstr>
      <vt:lpstr>Структура интерактивного пособия: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интерактивных компьютерных технологий на уроках геометрии обобщающего повторения.</dc:title>
  <dc:creator>Анатолий Михалёв</dc:creator>
  <cp:lastModifiedBy>Учетная запись Майкрософт</cp:lastModifiedBy>
  <cp:revision>44</cp:revision>
  <dcterms:created xsi:type="dcterms:W3CDTF">2020-05-28T10:49:48Z</dcterms:created>
  <dcterms:modified xsi:type="dcterms:W3CDTF">2025-03-31T22:20:52Z</dcterms:modified>
</cp:coreProperties>
</file>