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True Typewriter PolygloTT" charset="1" panose="02060704040205020404"/>
      <p:regular r:id="rId19"/>
    </p:embeddedFont>
    <p:embeddedFont>
      <p:font typeface="True Typewriter" charset="1" panose="02060704040205020404"/>
      <p:regular r:id="rId20"/>
    </p:embeddedFont>
    <p:embeddedFont>
      <p:font typeface="Public Sans Bold" charset="1" panose="00000000000000000000"/>
      <p:regular r:id="rId21"/>
    </p:embeddedFont>
    <p:embeddedFont>
      <p:font typeface="Public Sans" charset="1" panose="000000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703" r="0" b="-14741"/>
            </a:stretch>
          </a:blipFill>
        </p:spPr>
      </p:sp>
      <p:sp>
        <p:nvSpPr>
          <p:cNvPr name="AutoShape 3" id="3"/>
          <p:cNvSpPr/>
          <p:nvPr/>
        </p:nvSpPr>
        <p:spPr>
          <a:xfrm flipV="true">
            <a:off x="1028695" y="2976069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1028695" y="298386"/>
            <a:ext cx="16690536" cy="2390280"/>
            <a:chOff x="0" y="0"/>
            <a:chExt cx="4395861" cy="62953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395862" cy="629539"/>
            </a:xfrm>
            <a:custGeom>
              <a:avLst/>
              <a:gdLst/>
              <a:ahLst/>
              <a:cxnLst/>
              <a:rect r="r" b="b" t="t" l="l"/>
              <a:pathLst>
                <a:path h="629539" w="4395862">
                  <a:moveTo>
                    <a:pt x="23656" y="0"/>
                  </a:moveTo>
                  <a:lnTo>
                    <a:pt x="4372205" y="0"/>
                  </a:lnTo>
                  <a:cubicBezTo>
                    <a:pt x="4378479" y="0"/>
                    <a:pt x="4384496" y="2492"/>
                    <a:pt x="4388933" y="6929"/>
                  </a:cubicBezTo>
                  <a:cubicBezTo>
                    <a:pt x="4393369" y="11365"/>
                    <a:pt x="4395862" y="17382"/>
                    <a:pt x="4395862" y="23656"/>
                  </a:cubicBezTo>
                  <a:lnTo>
                    <a:pt x="4395862" y="605882"/>
                  </a:lnTo>
                  <a:cubicBezTo>
                    <a:pt x="4395862" y="618948"/>
                    <a:pt x="4385270" y="629539"/>
                    <a:pt x="4372205" y="629539"/>
                  </a:cubicBezTo>
                  <a:lnTo>
                    <a:pt x="23656" y="629539"/>
                  </a:lnTo>
                  <a:cubicBezTo>
                    <a:pt x="10591" y="629539"/>
                    <a:pt x="0" y="618948"/>
                    <a:pt x="0" y="605882"/>
                  </a:cubicBezTo>
                  <a:lnTo>
                    <a:pt x="0" y="23656"/>
                  </a:lnTo>
                  <a:cubicBezTo>
                    <a:pt x="0" y="10591"/>
                    <a:pt x="10591" y="0"/>
                    <a:pt x="23656" y="0"/>
                  </a:cubicBezTo>
                  <a:close/>
                </a:path>
              </a:pathLst>
            </a:custGeom>
            <a:solidFill>
              <a:srgbClr val="EFEEE7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4395861" cy="6581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117572" y="2905040"/>
            <a:ext cx="16230600" cy="1828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spc="771">
                <a:solidFill>
                  <a:srgbClr val="2B2C30"/>
                </a:solidFill>
                <a:latin typeface="True Typewriter PolygloTT"/>
                <a:ea typeface="True Typewriter PolygloTT"/>
                <a:cs typeface="True Typewriter PolygloTT"/>
                <a:sym typeface="True Typewriter PolygloTT"/>
              </a:rPr>
              <a:t> МУНИЦИПАЛЬНОЕ БЮДЖЕТНОЕ ДОШКОЛЬНОЕ ОБЩЕОБРАЗОВАТЕЛЬНОЕ УЧРЕЖДЕНИЕ «ДЕТСКИЙ САД №36» «АКВАРЕЛЬКА»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169797" y="384111"/>
            <a:ext cx="16408332" cy="33651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5999" spc="29">
                <a:solidFill>
                  <a:srgbClr val="2B2C30"/>
                </a:solidFill>
                <a:latin typeface="True Typewriter PolygloTT"/>
                <a:ea typeface="True Typewriter PolygloTT"/>
                <a:cs typeface="True Typewriter PolygloTT"/>
                <a:sym typeface="True Typewriter PolygloTT"/>
              </a:rPr>
              <a:t> Знакомство с памятниками и мемориалами родного города Прокопьевска. Памятники героям, защитникам Отечества</a:t>
            </a:r>
          </a:p>
          <a:p>
            <a:pPr algn="ctr">
              <a:lnSpc>
                <a:spcPts val="5459"/>
              </a:lnSpc>
            </a:pPr>
            <a:r>
              <a:rPr lang="en-US" sz="5999" spc="29">
                <a:solidFill>
                  <a:srgbClr val="2B2C30"/>
                </a:solidFill>
                <a:latin typeface="True Typewriter PolygloTT"/>
                <a:ea typeface="True Typewriter PolygloTT"/>
                <a:cs typeface="True Typewriter PolygloTT"/>
                <a:sym typeface="True Typewriter PolygloTT"/>
              </a:rPr>
              <a:t> </a:t>
            </a:r>
          </a:p>
          <a:p>
            <a:pPr algn="l">
              <a:lnSpc>
                <a:spcPts val="4095"/>
              </a:lnSpc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3768107" y="8936682"/>
            <a:ext cx="4519893" cy="1350318"/>
          </a:xfrm>
          <a:custGeom>
            <a:avLst/>
            <a:gdLst/>
            <a:ahLst/>
            <a:cxnLst/>
            <a:rect r="r" b="b" t="t" l="l"/>
            <a:pathLst>
              <a:path h="1350318" w="4519893">
                <a:moveTo>
                  <a:pt x="0" y="0"/>
                </a:moveTo>
                <a:lnTo>
                  <a:pt x="4519893" y="0"/>
                </a:lnTo>
                <a:lnTo>
                  <a:pt x="4519893" y="1350318"/>
                </a:lnTo>
                <a:lnTo>
                  <a:pt x="0" y="13503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16407" y="2244725"/>
            <a:ext cx="16242893" cy="8042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49"/>
              </a:lnSpc>
            </a:pPr>
            <a:r>
              <a:rPr lang="en-US" sz="3499" spc="17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Что такое патриотизм? Патриотизм – это чувство любви к Родине, ощущение себя неотъемлемой частью Отечества. Это  сложное и высокое человеческое чувство, оно так многогранно по своему содержанию, что неопределимо несколькими словами. Это и любовь к родным и близким людям, и к малой Родине, и гордость за свой народ. Поэтому патриотическое воспитание неотъемлемо связано с ознакомлением окружающего нас мира. С ранних лет формируются первые представления об окружающем мире, и происходит это, прежде всего, через ознакомление с традициями «своей» социокультурной среды: местными историко – культурными, национальными, географическими, природными особенностями. Ведь известно, что именно дошкольный возраст – это важнейший период становления личности, когда закладываются предпосылки гражданских качеств, развиваются представления о человеке, обществе, культуре. Очень важно привить детям чувство любви и привязанности к культурным ценностям родного края, так как именно на этой основе воспитывается патриотизм.</a:t>
            </a:r>
          </a:p>
          <a:p>
            <a:pPr algn="ctr">
              <a:lnSpc>
                <a:spcPts val="4549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 PolygloTT"/>
                <a:ea typeface="True Typewriter PolygloTT"/>
                <a:cs typeface="True Typewriter PolygloTT"/>
                <a:sym typeface="True Typewriter PolygloTT"/>
              </a:rPr>
              <a:t>АКТУАЛЬНОСТЬ</a:t>
            </a:r>
          </a:p>
        </p:txBody>
      </p:sp>
      <p:sp>
        <p:nvSpPr>
          <p:cNvPr name="AutoShape 4" id="4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ЗАДАЧИ</a:t>
            </a:r>
          </a:p>
        </p:txBody>
      </p:sp>
      <p:sp>
        <p:nvSpPr>
          <p:cNvPr name="AutoShape 3" id="3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" id="4"/>
          <p:cNvSpPr txBox="true"/>
          <p:nvPr/>
        </p:nvSpPr>
        <p:spPr>
          <a:xfrm rot="0">
            <a:off x="-141346" y="2054906"/>
            <a:ext cx="9285346" cy="49168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9"/>
              </a:lnSpc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Образовательные: </a:t>
            </a:r>
          </a:p>
          <a:p>
            <a:pPr algn="l" marL="647698" indent="-323849" lvl="1">
              <a:lnSpc>
                <a:spcPts val="5609"/>
              </a:lnSpc>
              <a:buFont typeface="Arial"/>
              <a:buChar char="•"/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Расширять знания у детей о событиях Великой Отечественной войны 1941-1945 гг., о героическом прошлом</a:t>
            </a: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народа;</a:t>
            </a:r>
          </a:p>
          <a:p>
            <a:pPr algn="l" marL="647698" indent="-323849" lvl="1">
              <a:lnSpc>
                <a:spcPts val="5609"/>
              </a:lnSpc>
              <a:buFont typeface="Arial"/>
              <a:buChar char="•"/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Дать детям понятие о значимости Дня Победы. </a:t>
            </a:r>
          </a:p>
          <a:p>
            <a:pPr algn="l" marL="647698" indent="-323849" lvl="1">
              <a:lnSpc>
                <a:spcPts val="5609"/>
              </a:lnSpc>
              <a:buFont typeface="Arial"/>
              <a:buChar char="•"/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Расширять знания о памятных местах своего города.</a:t>
            </a:r>
          </a:p>
          <a:p>
            <a:pPr algn="l">
              <a:lnSpc>
                <a:spcPts val="5609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647469" y="6684327"/>
            <a:ext cx="16993062" cy="36026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Развивающи</a:t>
            </a:r>
            <a:r>
              <a:rPr lang="en-US" sz="3000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е: </a:t>
            </a: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Развивать любознательность, кругозор детей, стремление узнать больше нового, полезного, интересного об истории своей страны;</a:t>
            </a: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Развивать у детей способность сопереживать другим людям;</a:t>
            </a: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Развивать память, внимание, мышление, связную речь, умение слушать и анализировать музыкальное произведение;</a:t>
            </a:r>
          </a:p>
          <a:p>
            <a:pPr algn="l">
              <a:lnSpc>
                <a:spcPts val="2904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9144000" y="2237786"/>
            <a:ext cx="9285346" cy="473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Воспитательные: </a:t>
            </a:r>
          </a:p>
          <a:p>
            <a:pPr algn="l" marL="647697" indent="-323848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Воспитывать уваж</a:t>
            </a: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ение к памяти воинов - победителей, к традиции преемственности поколений;</a:t>
            </a:r>
          </a:p>
          <a:p>
            <a:pPr algn="l" marL="647697" indent="-323848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·Воспитывать чувство патриотизма и любви к своей Родине, уважение к ветеранам ВОВ, желание заботиться о них;</a:t>
            </a:r>
          </a:p>
          <a:p>
            <a:pPr algn="l" marL="647697" indent="-323848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·Воспитывать чуткое, доброжелательное отношение к товарищам.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7830" y="1874837"/>
            <a:ext cx="16692341" cy="645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99"/>
              </a:lnSpc>
            </a:pPr>
            <a:r>
              <a:rPr lang="en-US" sz="3999" spc="1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Памятники – это не только архитектурные сооружения со своей композиционной особенностью, но это, прежде всего, история.</a:t>
            </a:r>
          </a:p>
          <a:p>
            <a:pPr algn="ctr">
              <a:lnSpc>
                <a:spcPts val="5199"/>
              </a:lnSpc>
            </a:pPr>
            <a:r>
              <a:rPr lang="en-US" sz="3999" spc="1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В преддверии празднования Дня Победы мы с детьми провели опрос по выявлению знаний и представлений о Великой Отечественной войне, который показал, дети недостаточно знают о Великой Отечественной Войне, о подвигах, о героизме людей в те страшные годы. Какой ценой досталась победа советскому народу над фашистами. Не имеют представлений о причинах возникновения праздника. Поэтому далее наглядно покажем Вам, какие памятники есть в нашем городе.</a:t>
            </a:r>
          </a:p>
          <a:p>
            <a:pPr algn="l">
              <a:lnSpc>
                <a:spcPts val="390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961212" y="2042750"/>
            <a:ext cx="4818277" cy="3669314"/>
            <a:chOff x="0" y="0"/>
            <a:chExt cx="6424370" cy="4892419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6400" t="0" r="6400" b="0"/>
            <a:stretch>
              <a:fillRect/>
            </a:stretch>
          </p:blipFill>
          <p:spPr>
            <a:xfrm flipH="false" flipV="false">
              <a:off x="0" y="0"/>
              <a:ext cx="6424370" cy="4892419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696847" y="3207739"/>
            <a:ext cx="2998533" cy="2688178"/>
            <a:chOff x="0" y="0"/>
            <a:chExt cx="1379207" cy="12364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676855" y="5895917"/>
            <a:ext cx="16890633" cy="4836923"/>
            <a:chOff x="0" y="0"/>
            <a:chExt cx="22520844" cy="6449230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38100"/>
              <a:ext cx="22447489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621834"/>
              <a:ext cx="22520844" cy="13620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Аллея героев Советского Союза с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портретами героев-прокопчан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2104560"/>
              <a:ext cx="22520844" cy="43446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Комплекс основан в 1985 году в честь 40-летия Победы в Великой Отечественной войне на улице Комсомольской. Посередине улицы в два ряда посажены лиственницы, которые образуют пешеходную аллею. В центре аллеи круглая бетонная площадка с цветником. Края площадки обрамляют вертикально поставленные плиты с изображением Звезды Героя Советского Союза и гвардейской ленты. На каждой плите – портрет прокопчанина - Героя Советского Союза и его имя.</a:t>
              </a:r>
            </a:p>
            <a:p>
              <a:pPr algn="l">
                <a:lnSpc>
                  <a:spcPts val="2520"/>
                </a:lnSpc>
              </a:pPr>
              <a:r>
                <a:rPr lang="en-US" sz="1800">
                  <a:solidFill>
                    <a:srgbClr val="2B2C30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</a:t>
              </a:r>
            </a:p>
            <a:p>
              <a:pPr algn="l">
                <a:lnSpc>
                  <a:spcPts val="2520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8996272" y="2925589"/>
            <a:ext cx="4818277" cy="3669314"/>
            <a:chOff x="0" y="0"/>
            <a:chExt cx="6424370" cy="4892419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3"/>
            <a:srcRect l="757" t="0" r="757" b="0"/>
            <a:stretch>
              <a:fillRect/>
            </a:stretch>
          </p:blipFill>
          <p:spPr>
            <a:xfrm flipH="false" flipV="false">
              <a:off x="0" y="0"/>
              <a:ext cx="6424370" cy="4892419"/>
            </a:xfrm>
            <a:prstGeom prst="rect">
              <a:avLst/>
            </a:prstGeom>
          </p:spPr>
        </p:pic>
      </p:grpSp>
      <p:grpSp>
        <p:nvGrpSpPr>
          <p:cNvPr name="Group 14" id="14"/>
          <p:cNvGrpSpPr/>
          <p:nvPr/>
        </p:nvGrpSpPr>
        <p:grpSpPr>
          <a:xfrm rot="0">
            <a:off x="8731907" y="4090578"/>
            <a:ext cx="2998533" cy="2688178"/>
            <a:chOff x="0" y="0"/>
            <a:chExt cx="1379207" cy="123645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0183011" y="2529709"/>
            <a:ext cx="4818277" cy="3669314"/>
            <a:chOff x="0" y="0"/>
            <a:chExt cx="6424370" cy="4892419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0" t="21484" r="0" b="21484"/>
            <a:stretch>
              <a:fillRect/>
            </a:stretch>
          </p:blipFill>
          <p:spPr>
            <a:xfrm flipH="false" flipV="false">
              <a:off x="0" y="0"/>
              <a:ext cx="6424370" cy="4892419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9918646" y="3694699"/>
            <a:ext cx="2998533" cy="2688178"/>
            <a:chOff x="0" y="0"/>
            <a:chExt cx="1379207" cy="12364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06871" y="4753120"/>
            <a:ext cx="17062937" cy="3998723"/>
            <a:chOff x="0" y="0"/>
            <a:chExt cx="22750583" cy="5331630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38100"/>
              <a:ext cx="22676479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621834"/>
              <a:ext cx="22750583" cy="20605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ПАМЯТНИК ГЕРОЯМ-КОМСОМОЛЬЦАМ,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ПОГИБШИМ В ГОДЫ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ВЕЛИКОЙ ОТЕЧЕСТВЕННОЙ ВОЙНЫ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2803060"/>
              <a:ext cx="22750583" cy="25285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Установлен на улице Комсомольской в 1958г. На четырехгранном постаменте установлена фигура воина, сжимающего в руках автомат. Высота фигуры 2 м, высота обелиска 6 м. постамент облицован мраморной плиткой.</a:t>
              </a:r>
            </a:p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0837617" y="2073185"/>
            <a:ext cx="4818277" cy="3669314"/>
            <a:chOff x="0" y="0"/>
            <a:chExt cx="6424370" cy="4892419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2"/>
            <a:srcRect l="0" t="21526" r="0" b="21526"/>
            <a:stretch>
              <a:fillRect/>
            </a:stretch>
          </p:blipFill>
          <p:spPr>
            <a:xfrm flipH="false" flipV="false">
              <a:off x="0" y="0"/>
              <a:ext cx="6424370" cy="4892419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10573253" y="3238174"/>
            <a:ext cx="2998533" cy="2688178"/>
            <a:chOff x="0" y="0"/>
            <a:chExt cx="1379207" cy="12364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028700" y="5143500"/>
            <a:ext cx="17281129" cy="4522598"/>
            <a:chOff x="0" y="0"/>
            <a:chExt cx="23041505" cy="603013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38100"/>
              <a:ext cx="22966454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621834"/>
              <a:ext cx="23041505" cy="6635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ПАМЯТНИК НА «СНЕЖИНКЕ»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1406060"/>
              <a:ext cx="23041505" cy="46240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Воздвигнут накануне 30-летия Победы. Автор архитектурной композиции – преподаватель детской художественной школы № 8, ныне – Заслуженный работник культуры России – Николай Георгиевич Кальпидис.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Три бетонные грани, символизирующие связь поколений, венчает развевающееся знамя – символ Победы. На постаменте установлена мемориальная доска, на которой высечены слова: «Советским воинам, труженикам тыла, ковавшим победу в Великой Отечественной войне, посвящается. Май 1975 г.»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Композиция выполнена из бетона и металла. Высота с подножием 16 м.</a:t>
              </a:r>
            </a:p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0024086" y="2134055"/>
            <a:ext cx="5297024" cy="4033899"/>
            <a:chOff x="0" y="0"/>
            <a:chExt cx="7062698" cy="5378532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0" t="22570" r="0" b="22570"/>
            <a:stretch>
              <a:fillRect/>
            </a:stretch>
          </p:blipFill>
          <p:spPr>
            <a:xfrm flipH="false" flipV="false">
              <a:off x="0" y="0"/>
              <a:ext cx="7062698" cy="5378532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9733454" y="3414798"/>
            <a:ext cx="3296468" cy="2955276"/>
            <a:chOff x="0" y="0"/>
            <a:chExt cx="1379207" cy="12364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503436" y="4839150"/>
            <a:ext cx="17281129" cy="5046473"/>
            <a:chOff x="0" y="0"/>
            <a:chExt cx="23041505" cy="672863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38100"/>
              <a:ext cx="22966454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621834"/>
              <a:ext cx="23041505" cy="13620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СТЕЛА «ЗЕМЛЯКАМ, ПАВШИМ ЗА РОДИНУ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В 1941–1945 гг.»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2104560"/>
              <a:ext cx="23041505" cy="46240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Стела установлена 8 мая 1970 года на улице им. Артема. На десятиметровой бетонной плите – изображение фигур юного солдата и женщины. Под ними, на мраморной плите слова: «Землякам, павшим в боях за Родину 1941-1945 гг.»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Воин сжимает в одной руке автомат, в другой – каску. В руках у женщины лавровая и дубовая ветви и шахтерская лампа. 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Авторы: Казанцев Г.Т., Ксенофонтов И.А., Стаценко Г.В.</a:t>
              </a:r>
            </a:p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0837617" y="2073185"/>
            <a:ext cx="4818277" cy="3669314"/>
            <a:chOff x="0" y="0"/>
            <a:chExt cx="6424370" cy="4892419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0" t="21396" r="0" b="21396"/>
            <a:stretch>
              <a:fillRect/>
            </a:stretch>
          </p:blipFill>
          <p:spPr>
            <a:xfrm flipH="false" flipV="false">
              <a:off x="0" y="0"/>
              <a:ext cx="6424370" cy="4892419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10573253" y="3238174"/>
            <a:ext cx="2998533" cy="2688178"/>
            <a:chOff x="0" y="0"/>
            <a:chExt cx="1379207" cy="12364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290391" y="4139146"/>
            <a:ext cx="17281129" cy="5570348"/>
            <a:chOff x="0" y="0"/>
            <a:chExt cx="23041505" cy="742713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38100"/>
              <a:ext cx="22966454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621834"/>
              <a:ext cx="23041505" cy="20605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СТЕЛА В ПАМЯТЬ О ПОГИБШИХ НА ФРОНТАХ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ВЕЛИКОЙ ОТЕЧЕСТВЕННОЙ ВОЙНЫ ШАХТЕРОВ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ШАХТЫ «ЦЕНТРАЛЬНАЯ»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2803060"/>
              <a:ext cx="23041505" cy="46240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Расположена у бывшего АБК шахты «Центральная». Представляет собой вертикальную трехступенчатую плиту. В правом верхнем углу плиты прикреплен штык-нож. На центральной верхней части – пятиконечная звезда. В центре плиты – надпись: «Вечная слава погибшим воинам 1941 – 1945 гг.» в нижней части плиты – барельеф, изображающий женщину-мать, держащую на руках умирающего воина.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На приспущенном флаге в верхнем углу – изображение серпа и молота. На стеле располагаются 4 мраморных доски с именами горняков, погибших в годы Великой Отечественной войны.</a:t>
              </a:r>
            </a:p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8787109" y="1981880"/>
            <a:ext cx="6016606" cy="4581890"/>
            <a:chOff x="0" y="0"/>
            <a:chExt cx="8022141" cy="6109186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798" t="0" r="798" b="0"/>
            <a:stretch>
              <a:fillRect/>
            </a:stretch>
          </p:blipFill>
          <p:spPr>
            <a:xfrm flipH="false" flipV="false">
              <a:off x="0" y="0"/>
              <a:ext cx="8022141" cy="6109186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8456996" y="3436607"/>
            <a:ext cx="3744282" cy="3356740"/>
            <a:chOff x="0" y="0"/>
            <a:chExt cx="1379207" cy="12364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481607" y="4582263"/>
            <a:ext cx="17281129" cy="5046473"/>
            <a:chOff x="0" y="0"/>
            <a:chExt cx="23041505" cy="672863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38100"/>
              <a:ext cx="22966454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621834"/>
              <a:ext cx="23041505" cy="20605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СТЕЛА ПОЧЕТНЫХ ГРАЖДАН, ГЕРОЕВ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СОВЕТСКОГО СОЮЗА, ГЕРОЕВ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СОЦИАЛИСТИЧЕСКОГО ТРУДА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2803060"/>
              <a:ext cx="23041505" cy="39255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Стела расположена на площади Победы, рядом с Драматическим театром. Открыта 23 августа 2006 г.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Стела изготовлена в виде прямоугольника, покрыта мраморной плиткой. На одной стороне стелы – изображение Звезды Героев Советского Союза и имена Героев Советского Союза. Рядом на этой же стороне – изображение звезды Героев Социалистического труда и имена Героев Социалистического труда. На оборотной стороне высечен Орден Трудового Красного Знамени (награда города) и имена Почетных граждан города.</a:t>
              </a:r>
            </a:p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0555025" y="2042750"/>
            <a:ext cx="5679134" cy="4324892"/>
            <a:chOff x="0" y="0"/>
            <a:chExt cx="7572179" cy="5766522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3972" t="0" r="3972" b="0"/>
            <a:stretch>
              <a:fillRect/>
            </a:stretch>
          </p:blipFill>
          <p:spPr>
            <a:xfrm flipH="false" flipV="false">
              <a:off x="0" y="0"/>
              <a:ext cx="7572179" cy="5766522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10243428" y="3415882"/>
            <a:ext cx="3534265" cy="3168461"/>
            <a:chOff x="0" y="0"/>
            <a:chExt cx="1379207" cy="12364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481607" y="4582263"/>
            <a:ext cx="17281129" cy="5570348"/>
            <a:chOff x="0" y="0"/>
            <a:chExt cx="23041505" cy="742713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38100"/>
              <a:ext cx="22966454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621834"/>
              <a:ext cx="23041505" cy="20605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МЕМОРИАЛ В ЧЕСТЬ ГОРНЯКОВ ШАХТЫ ИМЕНИ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ВОРОШИЛОВА, ПОГИБШИХ НА ФРОНТАХ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ВЕЛИКОЙ ОТЕЧЕСТВЕННОЙ ВОЙНЫ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2803060"/>
              <a:ext cx="23041505" cy="46240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Расположен у АБК шахты им. Ворошилова. Установлен в 1975 г. в честь 30-летия Победы на фашистской Германией.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Стела в форме горизонтального параллелепипеда с именами погибших воинов-шахтеров установлена на бетонном постаменте. Облицована мраморной плиткой. В правом переднем углу постамента – три бетонных штыка высотой около 5 м.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Мемориал реконструирован в 2005 году.</a:t>
              </a:r>
            </a:p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9462011" y="2073185"/>
            <a:ext cx="6193883" cy="4716894"/>
            <a:chOff x="0" y="0"/>
            <a:chExt cx="8258511" cy="6289192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798" t="0" r="798" b="0"/>
            <a:stretch>
              <a:fillRect/>
            </a:stretch>
          </p:blipFill>
          <p:spPr>
            <a:xfrm flipH="false" flipV="false">
              <a:off x="0" y="0"/>
              <a:ext cx="8258511" cy="6289192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9122171" y="3570775"/>
            <a:ext cx="3854606" cy="3455646"/>
            <a:chOff x="0" y="0"/>
            <a:chExt cx="1379207" cy="123645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9207" cy="1236456"/>
            </a:xfrm>
            <a:custGeom>
              <a:avLst/>
              <a:gdLst/>
              <a:ahLst/>
              <a:cxnLst/>
              <a:rect r="r" b="b" t="t" l="l"/>
              <a:pathLst>
                <a:path h="1236456" w="1379207">
                  <a:moveTo>
                    <a:pt x="0" y="0"/>
                  </a:moveTo>
                  <a:lnTo>
                    <a:pt x="1379207" y="0"/>
                  </a:lnTo>
                  <a:lnTo>
                    <a:pt x="1379207" y="1236456"/>
                  </a:lnTo>
                  <a:lnTo>
                    <a:pt x="0" y="1236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2B2C3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379207" cy="1265031"/>
            </a:xfrm>
            <a:prstGeom prst="rect">
              <a:avLst/>
            </a:prstGeom>
          </p:spPr>
          <p:txBody>
            <a:bodyPr anchor="ctr" rtlCol="false" tIns="68580" lIns="68580" bIns="68580" rIns="68580"/>
            <a:lstStyle/>
            <a:p>
              <a:pPr algn="ctr">
                <a:lnSpc>
                  <a:spcPts val="188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ПАМЯТНИКИ И МЕМОРИАЛЫ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755522" y="5742499"/>
            <a:ext cx="17281129" cy="3707257"/>
            <a:chOff x="0" y="0"/>
            <a:chExt cx="23041505" cy="494301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38100"/>
              <a:ext cx="22966454" cy="5488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8"/>
                </a:lnSpc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621834"/>
              <a:ext cx="23041505" cy="13620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Комплекс портретов</a:t>
              </a:r>
            </a:p>
            <a:p>
              <a:pPr algn="l">
                <a:lnSpc>
                  <a:spcPts val="4199"/>
                </a:lnSpc>
              </a:pPr>
              <a:r>
                <a:rPr lang="en-US" sz="2999" b="true">
                  <a:solidFill>
                    <a:srgbClr val="2B2C30"/>
                  </a:solidFill>
                  <a:latin typeface="Public Sans Bold"/>
                  <a:ea typeface="Public Sans Bold"/>
                  <a:cs typeface="Public Sans Bold"/>
                  <a:sym typeface="Public Sans Bold"/>
                </a:rPr>
                <a:t> "Их именами названы улицы города"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2095035"/>
              <a:ext cx="23041505" cy="28479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2B2C30"/>
                  </a:solidFill>
                  <a:latin typeface="True Typewriter"/>
                  <a:ea typeface="True Typewriter"/>
                  <a:cs typeface="True Typewriter"/>
                  <a:sym typeface="True Typewriter"/>
                </a:rPr>
                <a:t> Галерея портретов находится на улице Захаренко в районе поселка Зенковский. Комплекс выполнен в форме бетонной стены с портретами людей, чьи имена носят некоторые улицы Прокопьевска. Часть стены состоит из бетонных плит с надписями «1941 – 1945» и изображением воина с пистолетом в руках. Верх стены венчает надпись: «Их именами названы улицы города».</a:t>
              </a: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E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06871" y="857250"/>
            <a:ext cx="16230600" cy="930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spc="1135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ЗАКЛЮЧЕНИЕ</a:t>
            </a:r>
          </a:p>
        </p:txBody>
      </p:sp>
      <p:sp>
        <p:nvSpPr>
          <p:cNvPr name="AutoShape 3" id="3"/>
          <p:cNvSpPr/>
          <p:nvPr/>
        </p:nvSpPr>
        <p:spPr>
          <a:xfrm flipV="true">
            <a:off x="1028695" y="1760761"/>
            <a:ext cx="16230594" cy="38509"/>
          </a:xfrm>
          <a:prstGeom prst="line">
            <a:avLst/>
          </a:prstGeom>
          <a:ln cap="flat" w="9525">
            <a:solidFill>
              <a:srgbClr val="2B2C3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" id="4"/>
          <p:cNvSpPr txBox="true"/>
          <p:nvPr/>
        </p:nvSpPr>
        <p:spPr>
          <a:xfrm rot="0">
            <a:off x="1295017" y="2103240"/>
            <a:ext cx="15942454" cy="7185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99"/>
              </a:lnSpc>
            </a:pPr>
            <a:r>
              <a:rPr lang="en-US" sz="4999">
                <a:solidFill>
                  <a:srgbClr val="2B2C30"/>
                </a:solidFill>
                <a:latin typeface="True Typewriter"/>
                <a:ea typeface="True Typewriter"/>
                <a:cs typeface="True Typewriter"/>
                <a:sym typeface="True Typewriter"/>
              </a:rPr>
              <a:t> С каждым годом остается все меньше ветеранов, прошедших войну.. Но памятники, посвященные людям, погибшим в той войне, напоминают ныне живущим о той цене, что заплатила наша страна за мир на земле. Нынешнее поколение должно быть достойно памяти павших. Очень хотелось бы, чтобы слова " Никто не забыт, ничто не забыто" притворялись в жизнь. </a:t>
            </a:r>
          </a:p>
          <a:p>
            <a:pPr algn="l">
              <a:lnSpc>
                <a:spcPts val="419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2394239" y="0"/>
            <a:ext cx="5893761" cy="1760761"/>
          </a:xfrm>
          <a:custGeom>
            <a:avLst/>
            <a:gdLst/>
            <a:ahLst/>
            <a:cxnLst/>
            <a:rect r="r" b="b" t="t" l="l"/>
            <a:pathLst>
              <a:path h="1760761" w="5893761">
                <a:moveTo>
                  <a:pt x="0" y="0"/>
                </a:moveTo>
                <a:lnTo>
                  <a:pt x="5893761" y="0"/>
                </a:lnTo>
                <a:lnTo>
                  <a:pt x="5893761" y="1760761"/>
                </a:lnTo>
                <a:lnTo>
                  <a:pt x="0" y="17607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DAGiJXnjEK4</dc:identifier>
  <dcterms:modified xsi:type="dcterms:W3CDTF">2011-08-01T06:04:30Z</dcterms:modified>
  <cp:revision>1</cp:revision>
  <dc:title>Муниципальное бюджетное дошкольное общеобразовательное учреждение «Детский сад №36» «Акварелька»</dc:title>
</cp:coreProperties>
</file>