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257" r:id="rId6"/>
    <p:sldId id="258" r:id="rId7"/>
    <p:sldId id="262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0707"/>
    <a:srgbClr val="F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57" autoAdjust="0"/>
  </p:normalViewPr>
  <p:slideViewPr>
    <p:cSldViewPr snapToGrid="0">
      <p:cViewPr varScale="1">
        <p:scale>
          <a:sx n="115" d="100"/>
          <a:sy n="115" d="100"/>
        </p:scale>
        <p:origin x="37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9" d="100"/>
          <a:sy n="89" d="100"/>
        </p:scale>
        <p:origin x="30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60CCD18-55E0-41B3-9DC7-739DEE0AD340}" type="datetime1">
              <a:rPr lang="ru-RU" smtClean="0"/>
              <a:t>12.01.2022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2E95664-4811-4F2E-9C58-5236E9ABD6FD}" type="datetime1">
              <a:rPr lang="ru-RU" noProof="0" smtClean="0"/>
              <a:t>12.01.2022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ru-RU" noProof="0" smtClean="0"/>
              <a:t>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56126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ru-RU" noProof="0" smtClean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39729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ru-RU" noProof="0" smtClean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78132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ru-RU" noProof="0" smtClean="0"/>
              <a:t>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68249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89575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афический объект 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Полилиния: Фигура 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6" name="Полилиния: Фигура 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1" name="Полилиния: Фигура 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rtlCol="0"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ЩЕЛКНИТЕ, ЧТОБЫ ИЗМЕНИТЬ ОБРАЗЕЦ</a:t>
            </a:r>
          </a:p>
        </p:txBody>
      </p:sp>
      <p:sp>
        <p:nvSpPr>
          <p:cNvPr id="42" name="Рисунок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Название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45" name="Текст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МЕСЯЦ</a:t>
            </a:r>
            <a:br>
              <a:rPr lang="ru-RU" noProof="0"/>
            </a:br>
            <a:r>
              <a:rPr lang="ru-RU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 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4" name="Полилиния: Фигура 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Слайд-разделитель</a:t>
            </a: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афический объект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Полилиния: Фигура 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9" name="Полилиния: Фигура 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Графический объект 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1" name="Графический объект 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Разметка текста 1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grpSp>
        <p:nvGrpSpPr>
          <p:cNvPr id="19" name="Графический объект 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Полилиния: Фигура 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1" name="Полилиния: Фигура 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2" name="Полилиния: фигура 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4" name="Рисунок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афический объект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Полилиния: Фигура 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5" name="Дата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Графический объект 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2" name="Графический объект 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Разметка текста 2</a:t>
            </a:r>
          </a:p>
        </p:txBody>
      </p:sp>
      <p:sp>
        <p:nvSpPr>
          <p:cNvPr id="17" name="Текст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Текст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Текст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grpSp>
        <p:nvGrpSpPr>
          <p:cNvPr id="22" name="Графический объект 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Полилиния: Фигура 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4" name="Полилиния: Фигура 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5" name="Полилиния: Фигура 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7" name="Рисунок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афический объект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Полилиния: Фигура 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0" name="Полилиния: Фигура 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Графический объект 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1" name="Графический объект 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Сравнение</a:t>
            </a:r>
          </a:p>
        </p:txBody>
      </p:sp>
      <p:sp>
        <p:nvSpPr>
          <p:cNvPr id="15" name="Текст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16" name="Объект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</p:txBody>
      </p:sp>
      <p:sp>
        <p:nvSpPr>
          <p:cNvPr id="17" name="Текст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2" name="Полилиния: фигура 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3" name="Полилиния: Фигура 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диаграммы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3" name="Диаграмма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диаграмму</a:t>
            </a:r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таблицы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Таблица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таблицу</a:t>
            </a:r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афический объект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Полилиния: Фигура 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8" name="Полилиния: Фигура 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9" name="Графический объект 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16" name="Текст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ru-RU" noProof="0"/>
              <a:t>ОБРАЗЕЦ ТЕКСТА</a:t>
            </a:r>
          </a:p>
        </p:txBody>
      </p:sp>
      <p:sp>
        <p:nvSpPr>
          <p:cNvPr id="20" name="Рисунок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5" name="Заголовок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Большое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идео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афический объект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rtlCol="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Замещающее медиа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 hasCustomPrompt="1"/>
          </p:nvPr>
        </p:nvSpPr>
        <p:spPr>
          <a:xfrm>
            <a:off x="1743456" y="1113044"/>
            <a:ext cx="8705088" cy="405079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медиа</a:t>
            </a:r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r>
              <a:rPr lang="ru-RU" noProof="0"/>
              <a:t> </a:t>
            </a:r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афический объект 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Полилиния: Фигура 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14" name="Полилиния: Фигура 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0" name="Полилиния: Фигура 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9" name="Полилиния: Фигура 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Спасибо за внимание!</a:t>
            </a:r>
          </a:p>
        </p:txBody>
      </p:sp>
      <p:grpSp>
        <p:nvGrpSpPr>
          <p:cNvPr id="23" name="Графический объект 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Полилиния: Фигура 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5" name="Полилиния: Фигура 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30" name="Рисунок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афический объект 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Полилиния: Фигура 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6" name="Полилиния: Фигура 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1" name="Полилиния: Фигура 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Название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Подзаголовок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 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14" name="Полилиния: Фигура 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</p:grpSp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US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US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" noProof="0"/>
              <a:t>Слайд-разделитель</a:t>
            </a: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US" noProof="0"/>
            </a:p>
          </p:txBody>
        </p:sp>
      </p:grpSp>
      <p:sp>
        <p:nvSpPr>
          <p:cNvPr id="21" name="Текст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8" name="Объект 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Текст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8" name="Объект 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Объект 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5183188" y="1347788"/>
            <a:ext cx="6172200" cy="4330539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18" name="Текст 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" name="Дата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ручну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рафический объект 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3" name="Текст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26" name="Текст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3" name="Текст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34" name="Текст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7" name="Текст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3</a:t>
            </a:r>
          </a:p>
        </p:txBody>
      </p:sp>
      <p:sp>
        <p:nvSpPr>
          <p:cNvPr id="38" name="Текст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0" name="Текст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3" name="Текст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5" name="Текст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6" name="Текст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8" name="Текст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9" name="Текст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0" name="Текст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5" name="Рисунок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891723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6" name="Рисунок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2590348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7" name="Рисунок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794793" y="3816446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8" name="Рисунок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876955" y="386457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Как использовать этот шаблон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fld id="{98C0CDE5-970C-4CC4-BF43-0DA127E73E8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68" r:id="rId19"/>
    <p:sldLayoutId id="2147483660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algn="ctr" rtl="0"/>
            <a:r>
              <a:rPr lang="ru-RU" sz="4400" dirty="0" smtClean="0"/>
              <a:t>История создания книги</a:t>
            </a: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ru-RU" sz="1600" dirty="0" smtClean="0">
                <a:latin typeface="Comic Sans MS" panose="030F0702030302020204" pitchFamily="66" charset="0"/>
              </a:rPr>
              <a:t>Сафонкина Юлия Петровна</a:t>
            </a:r>
          </a:p>
          <a:p>
            <a:pPr algn="ctr" rtl="0"/>
            <a:r>
              <a:rPr lang="ru-RU" sz="1600" dirty="0" smtClean="0">
                <a:latin typeface="Comic Sans MS" panose="030F0702030302020204" pitchFamily="66" charset="0"/>
              </a:rPr>
              <a:t>воспитатель первой квалификационной категории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8" r="1702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03491" y="790649"/>
            <a:ext cx="4065084" cy="112252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dirty="0" smtClean="0"/>
              <a:t>Сказка про книжку</a:t>
            </a:r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2" r="8872"/>
          <a:stretch>
            <a:fillRect/>
          </a:stretch>
        </p:blipFill>
        <p:spPr/>
      </p:pic>
      <p:sp>
        <p:nvSpPr>
          <p:cNvPr id="5" name="TextBox 4"/>
          <p:cNvSpPr txBox="1"/>
          <p:nvPr/>
        </p:nvSpPr>
        <p:spPr>
          <a:xfrm>
            <a:off x="118533" y="2413000"/>
            <a:ext cx="3403600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+mj-lt"/>
              </a:rPr>
              <a:t>Давным</a:t>
            </a:r>
            <a:r>
              <a:rPr lang="ru-RU" dirty="0" smtClean="0">
                <a:latin typeface="+mj-lt"/>
              </a:rPr>
              <a:t> – давно, в такие стародавние времена,</a:t>
            </a:r>
          </a:p>
          <a:p>
            <a:r>
              <a:rPr lang="ru-RU" dirty="0" smtClean="0">
                <a:latin typeface="+mj-lt"/>
              </a:rPr>
              <a:t>Что теперь и не вспомнишь, люди не умели </a:t>
            </a:r>
          </a:p>
          <a:p>
            <a:r>
              <a:rPr lang="ru-RU" dirty="0" smtClean="0">
                <a:latin typeface="+mj-lt"/>
              </a:rPr>
              <a:t>ни читать ни писать. Но даже тогда они умели складывать сказки. Человеческая память не совершенна, а людям хотелось, чтобы их произведения и знания дошли до потомков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46111" y="699866"/>
            <a:ext cx="3933620" cy="1284446"/>
          </a:xfrm>
        </p:spPr>
        <p:txBody>
          <a:bodyPr rtlCol="0">
            <a:norm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Сказка про книгу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smtClean="0"/>
              <a:pPr rtl="0"/>
              <a:t>3</a:t>
            </a:fld>
            <a:endParaRPr lang="ru-RU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r="26118"/>
          <a:stretch>
            <a:fillRect/>
          </a:stretch>
        </p:blipFill>
        <p:spPr/>
      </p:pic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671830" y="3238247"/>
            <a:ext cx="3913632" cy="13930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Они придумывали буквы, но они были похожи больше на рисунки, но это не важно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ru-RU" smtClean="0"/>
              <a:pPr rtl="0"/>
              <a:t>4</a:t>
            </a:fld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56322" y="2978276"/>
            <a:ext cx="3055579" cy="2450974"/>
          </a:xfrm>
        </p:spPr>
        <p:txBody>
          <a:bodyPr rtlCol="0">
            <a:normAutofit/>
          </a:bodyPr>
          <a:lstStyle/>
          <a:p>
            <a:pPr rtl="0"/>
            <a:r>
              <a:rPr lang="ru-RU" dirty="0" smtClean="0">
                <a:latin typeface="+mj-lt"/>
              </a:rPr>
              <a:t>Если первые буквы были так необычны. То как же выглядела первая книга? Она была каменной</a:t>
            </a:r>
            <a:endParaRPr lang="ru-RU" dirty="0">
              <a:latin typeface="+mj-lt"/>
            </a:endParaRP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1166" y="919125"/>
            <a:ext cx="3890555" cy="1091949"/>
          </a:xfrm>
        </p:spPr>
        <p:txBody>
          <a:bodyPr rtlCol="0">
            <a:noAutofit/>
          </a:bodyPr>
          <a:lstStyle/>
          <a:p>
            <a:pPr algn="ctr"/>
            <a:r>
              <a:rPr lang="ru-RU" sz="3400" dirty="0" smtClean="0"/>
              <a:t>Каменная книга</a:t>
            </a:r>
            <a:endParaRPr lang="ru-RU" sz="3400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9" t="8835" r="1009" b="39593"/>
          <a:stretch/>
        </p:blipFill>
        <p:spPr>
          <a:xfrm>
            <a:off x="3875803" y="-400049"/>
            <a:ext cx="8495014" cy="5685664"/>
          </a:xfrm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840000">
            <a:off x="7332694" y="2006987"/>
            <a:ext cx="4821219" cy="1325563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 smtClean="0"/>
              <a:t>Древняя </a:t>
            </a:r>
            <a:r>
              <a:rPr lang="ru-RU" dirty="0" err="1" smtClean="0"/>
              <a:t>Мессопотамия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054636" y="4210967"/>
            <a:ext cx="4091848" cy="2454639"/>
          </a:xfrm>
          <a:solidFill>
            <a:schemeClr val="tx2"/>
          </a:solidFill>
        </p:spPr>
        <p:txBody>
          <a:bodyPr rtlCol="0"/>
          <a:lstStyle/>
          <a:p>
            <a:pPr rtl="0"/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+mj-lt"/>
              </a:rPr>
              <a:t>Наш с вами путь пролегает именно через эту удивительную страну, именно здесь появилась первая глиняная книга</a:t>
            </a:r>
            <a:endParaRPr lang="ru-RU" dirty="0">
              <a:solidFill>
                <a:schemeClr val="tx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2" r="173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58" b="5058"/>
          <a:stretch>
            <a:fillRect/>
          </a:stretch>
        </p:blipFill>
        <p:spPr/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34942" y="2543175"/>
            <a:ext cx="2693298" cy="3905249"/>
          </a:xfrm>
          <a:solidFill>
            <a:schemeClr val="bg1"/>
          </a:solidFill>
        </p:spPr>
        <p:txBody>
          <a:bodyPr/>
          <a:lstStyle/>
          <a:p>
            <a:pPr rtl="0"/>
            <a:r>
              <a:rPr lang="ru-RU" noProof="0" dirty="0" smtClean="0"/>
              <a:t>Она была похожа на кирпич, один кирпичик одна страница. На мягкой глине, люди выдавливали буквы заостренной палочкой.</a:t>
            </a:r>
          </a:p>
          <a:p>
            <a:pPr rtl="0"/>
            <a:r>
              <a:rPr lang="ru-RU" dirty="0" smtClean="0"/>
              <a:t>Кирпичик страничка застывал и хранился долго долго. Некоторые </a:t>
            </a:r>
            <a:r>
              <a:rPr lang="ru-RU" dirty="0" err="1" smtClean="0"/>
              <a:t>транички</a:t>
            </a:r>
            <a:r>
              <a:rPr lang="ru-RU" dirty="0" smtClean="0"/>
              <a:t> дошли и до наших дней.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6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Глиняная книга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6317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542276" y="3071029"/>
            <a:ext cx="3913632" cy="1824821"/>
          </a:xfrm>
        </p:spPr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Страна пирамид. Здесь появились первые книги из папируса.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7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Древний Египет</a:t>
            </a:r>
            <a:endParaRPr lang="ru-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8" r="261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30074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8</a:t>
            </a:fld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>
                <a:latin typeface="+mj-lt"/>
              </a:rPr>
              <a:t>Папирус – речной тростник , с высоким до 5 метров, толстым стволом. Это ствол разрезали и высушивали</a:t>
            </a:r>
            <a:endParaRPr lang="ru-RU" dirty="0">
              <a:latin typeface="+mj-lt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Книги из папируса</a:t>
            </a:r>
            <a:endParaRPr lang="ru-RU" dirty="0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3" b="5373"/>
          <a:stretch>
            <a:fillRect/>
          </a:stretch>
        </p:blipFill>
        <p:spPr>
          <a:xfrm>
            <a:off x="3697288" y="-133350"/>
            <a:ext cx="8494712" cy="5686425"/>
          </a:xfrm>
        </p:spPr>
      </p:pic>
    </p:spTree>
    <p:extLst>
      <p:ext uri="{BB962C8B-B14F-4D97-AF65-F5344CB8AC3E}">
        <p14:creationId xmlns:p14="http://schemas.microsoft.com/office/powerpoint/2010/main" val="1657666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Книги из папируса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7" r="11617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 rot="833649">
            <a:off x="8054447" y="3728127"/>
            <a:ext cx="4097679" cy="2533056"/>
          </a:xfrm>
          <a:solidFill>
            <a:srgbClr val="C00000"/>
          </a:solidFill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На листах папируса писали палочками. Листы склеивали и получалась длинная книга в виде свитка. После чтения свиток сворачивали и хранили в особом футляре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610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" r="1252"/>
          <a:stretch>
            <a:fillRect/>
          </a:stretch>
        </p:blipFill>
        <p:spPr/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96710" y="2516824"/>
            <a:ext cx="2639323" cy="2950526"/>
          </a:xfrm>
          <a:solidFill>
            <a:schemeClr val="bg1"/>
          </a:solidFill>
        </p:spPr>
        <p:txBody>
          <a:bodyPr/>
          <a:lstStyle/>
          <a:p>
            <a:pPr rtl="0"/>
            <a:r>
              <a:rPr lang="ru-RU" sz="1800" noProof="0" dirty="0" smtClean="0"/>
              <a:t>Теперь мы с вами находимся в Д.Г. Здесь появилась первая книга из пергамента, которая очень похожа на нашу современную книгу</a:t>
            </a:r>
            <a:endParaRPr lang="ru-RU" sz="1800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10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Древняя </a:t>
            </a:r>
            <a:r>
              <a:rPr lang="ru-RU" dirty="0" err="1" smtClean="0"/>
              <a:t>греция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34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690880" y="2690029"/>
            <a:ext cx="3913632" cy="307259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+mj-lt"/>
              </a:rPr>
              <a:t>В древнем городе ПЕРГАМ, откуда и пошло название материала, пергамент выделывали из шкур животных. На одну такую книгу уходило целое стадо баранов. Писали ее от руки несколько лет.  Были они очень дорогие</a:t>
            </a:r>
            <a:endParaRPr lang="ru-RU" dirty="0">
              <a:latin typeface="+mj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11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 rot="-360000">
            <a:off x="798773" y="1108231"/>
            <a:ext cx="3933620" cy="73441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Книга из пергамента</a:t>
            </a:r>
            <a:endParaRPr lang="ru-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7" r="181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86571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12</a:t>
            </a:fld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>
                <a:latin typeface="+mj-lt"/>
              </a:rPr>
              <a:t>Наш путь пролегает через удивительную страну – Д.К, подарившую миру множество </a:t>
            </a:r>
            <a:r>
              <a:rPr lang="ru-RU" dirty="0" err="1" smtClean="0">
                <a:latin typeface="+mj-lt"/>
              </a:rPr>
              <a:t>изобретей</a:t>
            </a:r>
            <a:r>
              <a:rPr lang="ru-RU" dirty="0" smtClean="0">
                <a:latin typeface="+mj-lt"/>
              </a:rPr>
              <a:t> в том числе и бумагу.</a:t>
            </a:r>
            <a:endParaRPr lang="ru-RU" dirty="0">
              <a:latin typeface="+mj-lt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"/>
          <a:stretch>
            <a:fillRect/>
          </a:stretch>
        </p:blipFill>
        <p:spPr>
          <a:xfrm>
            <a:off x="3770653" y="-247649"/>
            <a:ext cx="8495014" cy="5685664"/>
          </a:xfr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Древний </a:t>
            </a:r>
            <a:r>
              <a:rPr lang="ru-RU" dirty="0" err="1" smtClean="0"/>
              <a:t>китай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370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Изготовление бумаги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 rot="833985">
            <a:off x="6810584" y="3695201"/>
            <a:ext cx="5203390" cy="3284365"/>
          </a:xfrm>
          <a:solidFill>
            <a:schemeClr val="tx1"/>
          </a:solidFill>
        </p:spPr>
        <p:txBody>
          <a:bodyPr/>
          <a:lstStyle/>
          <a:p>
            <a:r>
              <a:rPr lang="ru-RU" dirty="0" err="1" smtClean="0">
                <a:latin typeface="+mj-lt"/>
              </a:rPr>
              <a:t>Цай</a:t>
            </a:r>
            <a:r>
              <a:rPr lang="ru-RU" dirty="0" smtClean="0">
                <a:latin typeface="+mj-lt"/>
              </a:rPr>
              <a:t> Лунь – изобретатель бумаги. Он сделал клейкую массу из бамбука и воды, раскатал эту массу в пласт и оставил сушиться на солнце . Секрет этого рецепта хранился много лет </a:t>
            </a:r>
            <a:endParaRPr lang="ru-RU" dirty="0">
              <a:latin typeface="+mj-lt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r="6840"/>
          <a:stretch>
            <a:fillRect/>
          </a:stretch>
        </p:blipFill>
        <p:spPr>
          <a:xfrm>
            <a:off x="0" y="1115346"/>
            <a:ext cx="6052552" cy="5259842"/>
          </a:xfrm>
        </p:spPr>
      </p:pic>
    </p:spTree>
    <p:extLst>
      <p:ext uri="{BB962C8B-B14F-4D97-AF65-F5344CB8AC3E}">
        <p14:creationId xmlns:p14="http://schemas.microsoft.com/office/powerpoint/2010/main" val="902606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" r="1235"/>
          <a:stretch>
            <a:fillRect/>
          </a:stretch>
        </p:blipFill>
        <p:spPr/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96710" y="2229344"/>
            <a:ext cx="2639323" cy="3192528"/>
          </a:xfrm>
        </p:spPr>
        <p:txBody>
          <a:bodyPr/>
          <a:lstStyle/>
          <a:p>
            <a:pPr rtl="0"/>
            <a:r>
              <a:rPr lang="ru-RU" noProof="0" dirty="0" smtClean="0"/>
              <a:t>Отправляемся  в Германию, ведь именно здесь был изобретен первый печатный станок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14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Германия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745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15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Изобретение первого печатного станка</a:t>
            </a:r>
            <a:endParaRPr lang="ru-RU" sz="2800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r="10333"/>
          <a:stretch>
            <a:fillRect/>
          </a:stretch>
        </p:blipFill>
        <p:spPr>
          <a:xfrm rot="720000">
            <a:off x="6379689" y="230412"/>
            <a:ext cx="4671809" cy="5472101"/>
          </a:xfr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501" y="2503042"/>
            <a:ext cx="3913971" cy="36253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941" y="2667000"/>
            <a:ext cx="2559960" cy="231457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-1207168" y="5048524"/>
            <a:ext cx="79653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800" b="1" cap="none" spc="0" dirty="0" smtClean="0">
                <a:ln/>
                <a:solidFill>
                  <a:schemeClr val="bg1"/>
                </a:solidFill>
                <a:effectLst/>
                <a:latin typeface="+mj-lt"/>
              </a:rPr>
              <a:t>Гуттенберг Иоганн</a:t>
            </a:r>
            <a:endParaRPr lang="ru-RU" sz="2800" b="1" cap="none" spc="0" dirty="0">
              <a:ln/>
              <a:solidFill>
                <a:schemeClr val="bg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76592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16</a:t>
            </a:fld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6321" y="3056430"/>
            <a:ext cx="3055579" cy="1784224"/>
          </a:xfrm>
        </p:spPr>
        <p:txBody>
          <a:bodyPr/>
          <a:lstStyle/>
          <a:p>
            <a:r>
              <a:rPr lang="ru-RU" dirty="0" smtClean="0">
                <a:latin typeface="+mj-lt"/>
              </a:rPr>
              <a:t>Наше с вами  </a:t>
            </a:r>
            <a:r>
              <a:rPr lang="ru-RU" dirty="0" err="1" smtClean="0">
                <a:latin typeface="+mj-lt"/>
              </a:rPr>
              <a:t>утешествие</a:t>
            </a:r>
            <a:r>
              <a:rPr lang="ru-RU" dirty="0" smtClean="0">
                <a:latin typeface="+mj-lt"/>
              </a:rPr>
              <a:t> подходит к родным берегам</a:t>
            </a:r>
            <a:endParaRPr lang="ru-RU" dirty="0">
              <a:latin typeface="+mj-lt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5" r="7985"/>
          <a:stretch>
            <a:fillRect/>
          </a:stretch>
        </p:blipFill>
        <p:spPr>
          <a:xfrm>
            <a:off x="3696986" y="-190499"/>
            <a:ext cx="8495014" cy="5685664"/>
          </a:xfr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 rot="-360000">
            <a:off x="-239983" y="947700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Киевская Русь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959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Берестяная книга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3" r="8423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 rot="827929">
            <a:off x="7864727" y="3771215"/>
            <a:ext cx="4277954" cy="2804025"/>
          </a:xfrm>
          <a:solidFill>
            <a:schemeClr val="tx1"/>
          </a:solidFill>
        </p:spPr>
        <p:txBody>
          <a:bodyPr/>
          <a:lstStyle/>
          <a:p>
            <a:r>
              <a:rPr lang="ru-RU" dirty="0" smtClean="0">
                <a:latin typeface="+mj-lt"/>
              </a:rPr>
              <a:t>В Древней Руси писали на березовой коре – бересте. Буквы на бересте выцарапывались острым стержнем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242020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9" r="11939"/>
          <a:stretch>
            <a:fillRect/>
          </a:stretch>
        </p:blipFill>
        <p:spPr/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68135" y="3453098"/>
            <a:ext cx="2784615" cy="1864676"/>
          </a:xfrm>
          <a:solidFill>
            <a:srgbClr val="770707"/>
          </a:solidFill>
        </p:spPr>
        <p:txBody>
          <a:bodyPr/>
          <a:lstStyle/>
          <a:p>
            <a:pPr rtl="0"/>
            <a:r>
              <a:rPr lang="ru-RU" noProof="0" dirty="0" smtClean="0"/>
              <a:t>Позднее создавали книги из бумаги. Их писали в ручную, специальные люди – писцы. Их писали месяцами. И такие книги также стоили дорого.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18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Бумажная книга на Руси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21485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395604" y="3337730"/>
            <a:ext cx="4195445" cy="1224745"/>
          </a:xfrm>
        </p:spPr>
        <p:txBody>
          <a:bodyPr/>
          <a:lstStyle/>
          <a:p>
            <a:r>
              <a:rPr lang="ru-RU" dirty="0" smtClean="0">
                <a:latin typeface="+mj-lt"/>
              </a:rPr>
              <a:t>Но это совсем другая история!</a:t>
            </a:r>
            <a:endParaRPr lang="ru-RU" dirty="0">
              <a:latin typeface="+mj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19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 rot="-360000">
            <a:off x="836599" y="1200675"/>
            <a:ext cx="3933620" cy="73441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Современные книги</a:t>
            </a:r>
            <a:endParaRPr lang="ru-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1" r="2180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127668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ru-RU" noProof="0" smtClean="0"/>
              <a:t>20</a:t>
            </a:fld>
            <a:endParaRPr lang="ru-RU" noProof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 rot="21200940">
            <a:off x="496977" y="933317"/>
            <a:ext cx="3933620" cy="734415"/>
          </a:xfrm>
        </p:spPr>
        <p:txBody>
          <a:bodyPr>
            <a:noAutofit/>
          </a:bodyPr>
          <a:lstStyle/>
          <a:p>
            <a:r>
              <a:rPr lang="ru-RU" sz="2800" dirty="0" smtClean="0"/>
              <a:t>Список литературы:</a:t>
            </a:r>
            <a:endParaRPr lang="ru-RU" sz="28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808990" y="2327564"/>
            <a:ext cx="3913188" cy="3314546"/>
          </a:xfrm>
        </p:spPr>
        <p:txBody>
          <a:bodyPr/>
          <a:lstStyle/>
          <a:p>
            <a:r>
              <a:rPr lang="ru-RU" dirty="0"/>
              <a:t>1. А. </a:t>
            </a:r>
            <a:r>
              <a:rPr lang="ru-RU" dirty="0" err="1"/>
              <a:t>Чирва</a:t>
            </a:r>
            <a:r>
              <a:rPr lang="ru-RU" dirty="0"/>
              <a:t> «Книга в твоих руках»</a:t>
            </a:r>
          </a:p>
          <a:p>
            <a:endParaRPr lang="ru-RU" dirty="0"/>
          </a:p>
          <a:p>
            <a:r>
              <a:rPr lang="ru-RU" dirty="0"/>
              <a:t>2. А. Алёшина «Ознакомление дошкольников с окружающим».</a:t>
            </a:r>
          </a:p>
          <a:p>
            <a:endParaRPr lang="ru-RU" dirty="0"/>
          </a:p>
          <a:p>
            <a:r>
              <a:rPr lang="ru-RU" dirty="0"/>
              <a:t>3. И. </a:t>
            </a:r>
            <a:r>
              <a:rPr lang="ru-RU" dirty="0" err="1"/>
              <a:t>Лысцов</a:t>
            </a:r>
            <a:r>
              <a:rPr lang="ru-RU" dirty="0"/>
              <a:t> «Как тетрадка в поле родилась».</a:t>
            </a:r>
          </a:p>
          <a:p>
            <a:endParaRPr lang="ru-RU" dirty="0"/>
          </a:p>
          <a:p>
            <a:r>
              <a:rPr lang="ru-RU" dirty="0" smtClean="0"/>
              <a:t>4</a:t>
            </a:r>
            <a:r>
              <a:rPr lang="ru-RU" dirty="0"/>
              <a:t>. М. Гурович «Ребёнок и книга».</a:t>
            </a: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4" r="234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334774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490_TF66931380" id="{DC75C98B-783C-4255-87B5-0120853E11B3}" vid="{F1DCB6F4-F218-4B29-83D3-19569F209179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3EDE487-EF5C-4E3A-89EA-C4A4C06ADA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E4DFFA-4044-499B-B253-CECDC4E80F8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F2E390-9EA7-455D-AC1E-A444746248A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для начальной школы</Template>
  <TotalTime>0</TotalTime>
  <Words>491</Words>
  <Application>Microsoft Office PowerPoint</Application>
  <PresentationFormat>Широкоэкранный</PresentationFormat>
  <Paragraphs>70</Paragraphs>
  <Slides>20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Comic Sans MS</vt:lpstr>
      <vt:lpstr>Franklin Gothic Book</vt:lpstr>
      <vt:lpstr>Тема Office</vt:lpstr>
      <vt:lpstr>История создания книги</vt:lpstr>
      <vt:lpstr>Сказка про книжку</vt:lpstr>
      <vt:lpstr>Сказка про книгу</vt:lpstr>
      <vt:lpstr>Каменная книга</vt:lpstr>
      <vt:lpstr>Древняя Мессопотамия</vt:lpstr>
      <vt:lpstr>Глиняная книга</vt:lpstr>
      <vt:lpstr>Древний Египет</vt:lpstr>
      <vt:lpstr>Книги из папируса</vt:lpstr>
      <vt:lpstr>Книги из папируса</vt:lpstr>
      <vt:lpstr>Древняя греция</vt:lpstr>
      <vt:lpstr>Книга из пергамента</vt:lpstr>
      <vt:lpstr>Древний китай</vt:lpstr>
      <vt:lpstr>Изготовление бумаги</vt:lpstr>
      <vt:lpstr>Германия </vt:lpstr>
      <vt:lpstr>Изобретение первого печатного станка</vt:lpstr>
      <vt:lpstr>Киевская Русь</vt:lpstr>
      <vt:lpstr>Берестяная книга</vt:lpstr>
      <vt:lpstr>Бумажная книга на Руси</vt:lpstr>
      <vt:lpstr>Современные книги</vt:lpstr>
      <vt:lpstr>Список литературы: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2021-12-03T10:11:24Z</dcterms:created>
  <dcterms:modified xsi:type="dcterms:W3CDTF">2022-01-12T08:12:03Z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