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7" r:id="rId5"/>
    <p:sldId id="265" r:id="rId6"/>
    <p:sldId id="271" r:id="rId7"/>
    <p:sldId id="266" r:id="rId8"/>
    <p:sldId id="258" r:id="rId9"/>
    <p:sldId id="264" r:id="rId10"/>
    <p:sldId id="270" r:id="rId11"/>
    <p:sldId id="269" r:id="rId12"/>
    <p:sldId id="260" r:id="rId13"/>
    <p:sldId id="272" r:id="rId14"/>
    <p:sldId id="263" r:id="rId15"/>
    <p:sldId id="267" r:id="rId16"/>
    <p:sldId id="273" r:id="rId17"/>
    <p:sldId id="274" r:id="rId18"/>
    <p:sldId id="275" r:id="rId19"/>
    <p:sldId id="284" r:id="rId20"/>
    <p:sldId id="283" r:id="rId21"/>
    <p:sldId id="282" r:id="rId22"/>
    <p:sldId id="280" r:id="rId23"/>
    <p:sldId id="278" r:id="rId24"/>
    <p:sldId id="285" r:id="rId25"/>
    <p:sldId id="288" r:id="rId26"/>
    <p:sldId id="291" r:id="rId27"/>
    <p:sldId id="298" r:id="rId28"/>
    <p:sldId id="300" r:id="rId29"/>
    <p:sldId id="301" r:id="rId30"/>
    <p:sldId id="303" r:id="rId31"/>
    <p:sldId id="304" r:id="rId32"/>
    <p:sldId id="305" r:id="rId33"/>
    <p:sldId id="308" r:id="rId34"/>
    <p:sldId id="309" r:id="rId35"/>
    <p:sldId id="310" r:id="rId36"/>
    <p:sldId id="311" r:id="rId37"/>
    <p:sldId id="313" r:id="rId38"/>
    <p:sldId id="314" r:id="rId39"/>
    <p:sldId id="315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82" autoAdjust="0"/>
    <p:restoredTop sz="94660"/>
  </p:normalViewPr>
  <p:slideViewPr>
    <p:cSldViewPr>
      <p:cViewPr>
        <p:scale>
          <a:sx n="76" d="100"/>
          <a:sy n="76" d="100"/>
        </p:scale>
        <p:origin x="-11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D0D96-315F-40D6-AE9F-59CB732F8EC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A6921-D2CE-46E5-8AD2-3FD2B62C4C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7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microsoft.com/office/2007/relationships/hdphoto" Target="../media/hdphoto3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kartoteka-syuzhetnorolevih-igr-v-sredney-gruppe-923429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infourok.ru/kartoteka-didakticheskih-igr-vse-prfessii-nuzhni-vse-professii-vazhni-548627.html" TargetMode="External"/><Relationship Id="rId4" Type="http://schemas.openxmlformats.org/officeDocument/2006/relationships/hyperlink" Target="https://nsportal.ru/detskiy-sad/okruzhayushchiy-mir/2016/01/13/konspekt-obrazovatelnoy-deyatelnosti-po-oznakomleniyu-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132856"/>
            <a:ext cx="8640960" cy="4104456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 по сюжетно ролевым играм </a:t>
            </a:r>
            <a:b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«Мир игры»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Воспитатель: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Грязнова Н.Н.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г.</a:t>
            </a:r>
            <a:r>
              <a:rPr lang="ru-RU" sz="5400" dirty="0"/>
              <a:t/>
            </a:r>
            <a:br>
              <a:rPr lang="ru-RU" sz="5400" dirty="0"/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357166"/>
            <a:ext cx="7344816" cy="1752600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учреждение «Детский сад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общеразвивающего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вида №84 «Тополек»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00100" y="1714488"/>
            <a:ext cx="73581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1268761"/>
            <a:ext cx="59766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latin typeface="Times New Roman"/>
                <a:ea typeface="Calibri"/>
                <a:cs typeface="Times New Roman"/>
              </a:rPr>
              <a:t>Вид проекта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: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познавательно –  игровой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latin typeface="Times New Roman"/>
                <a:ea typeface="Calibri"/>
                <a:cs typeface="Times New Roman"/>
              </a:rPr>
              <a:t>Участники проекта: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Дети, родители и воспитатели средней группы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«Коротышки». МДОУ «Детский сад </a:t>
            </a:r>
            <a:r>
              <a:rPr lang="ru-RU" sz="2400" dirty="0" err="1" smtClean="0">
                <a:latin typeface="Times New Roman"/>
                <a:ea typeface="Calibri"/>
                <a:cs typeface="Times New Roman"/>
              </a:rPr>
              <a:t>общеразвивающего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вида №84 «Тополек».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 smtClean="0">
                <a:latin typeface="Times New Roman"/>
                <a:ea typeface="Calibri"/>
                <a:cs typeface="Times New Roman"/>
              </a:rPr>
              <a:t>Продолжительность: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краткосрочный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(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с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5.09.2019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–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25.12.2019г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).</a:t>
            </a:r>
            <a:endParaRPr lang="ru-RU" sz="24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000924" cy="7429552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важна для каждого ребёнка! В игре дети учатся видеть, понимать, размышлять, фантазировать, даже сами того не замечая подходить творчески в сложившейся ситуации. Дети передают в игре самих же  взрослых, то есть переносят увиденное в свой личный опыт и этим для них сюжет становится интереснее, а мы взрослые можем помочь и наблюдать за дальнейшими действиями.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Ведь детский возраст – это время чудес, и много всего интересного, где дети учатся, познают  и расширяют свой кругозор.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47002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Профессия «продавец»</a:t>
            </a:r>
            <a:r>
              <a:rPr lang="ru-RU" sz="24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ru-RU" sz="24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 магазине возле касс продавец встречает нас.</a:t>
            </a:r>
            <a:br>
              <a:rPr lang="ru-RU" sz="2400" b="1" i="1" dirty="0" smtClean="0">
                <a:latin typeface="Arial" pitchFamily="34" charset="0"/>
                <a:cs typeface="Arial" pitchFamily="34" charset="0"/>
              </a:rPr>
            </a:b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То пакетами шуршит, то бумагой шелестит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dmin\Desktop\инфо с тел 14.11.2014\DCIM\Camera\2014-11-14 09.23.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00108"/>
            <a:ext cx="2452348" cy="32861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099" name="Picture 3" descr="C:\Users\admin\Desktop\инфо с тел 14.11.2014\DCIM\Camera\2014-11-14 09.31.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452770"/>
            <a:ext cx="2553923" cy="34052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101" name="Picture 5" descr="C:\Users\admin\Desktop\инфо с тел 14.11.2014\DCIM\Camera\2014-11-14 09.22.26.jpg"/>
          <p:cNvPicPr>
            <a:picLocks noChangeAspect="1" noChangeArrowheads="1"/>
          </p:cNvPicPr>
          <p:nvPr/>
        </p:nvPicPr>
        <p:blipFill>
          <a:blip r:embed="rId4" cstate="print"/>
          <a:srcRect t="8334" r="2223" b="4999"/>
          <a:stretch>
            <a:fillRect/>
          </a:stretch>
        </p:blipFill>
        <p:spPr bwMode="auto">
          <a:xfrm>
            <a:off x="2000232" y="3571876"/>
            <a:ext cx="2581944" cy="32861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102" name="Picture 6" descr="C:\Users\admin\Desktop\инфо с тел 14.11.2014\DCIM\Camera\2014-11-14 09.31.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000108"/>
            <a:ext cx="2357454" cy="3143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857224" y="3239253"/>
            <a:ext cx="778674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87625" y="1628800"/>
            <a:ext cx="6232972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latin typeface="Times New Roman"/>
                <a:cs typeface="Times New Roman"/>
              </a:rPr>
              <a:t>В. Штерн говорил, что «игра показывает</a:t>
            </a:r>
            <a:r>
              <a:rPr lang="ru-RU" sz="2400" b="1" dirty="0" smtClean="0">
                <a:latin typeface="Times New Roman"/>
                <a:cs typeface="Times New Roman"/>
              </a:rPr>
              <a:t>,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/>
                <a:cs typeface="Times New Roman"/>
              </a:rPr>
              <a:t> </a:t>
            </a:r>
            <a:r>
              <a:rPr lang="ru-RU" sz="2400" b="1" dirty="0">
                <a:latin typeface="Times New Roman"/>
                <a:cs typeface="Times New Roman"/>
              </a:rPr>
              <a:t>к какой цели стремиться человек, к чему он готовится, чего ожидает. В игре угадываются направления его будущей жизни»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graphics.in.ua/cat/PSD.Kindergarten.Poster.Template.02.3508x24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571480"/>
            <a:ext cx="7500990" cy="5715040"/>
          </a:xfrm>
        </p:spPr>
        <p:txBody>
          <a:bodyPr>
            <a:normAutofit/>
          </a:bodyPr>
          <a:lstStyle/>
          <a:p>
            <a:pPr algn="l"/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889844"/>
            <a:ext cx="698477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cs typeface="Times New Roman"/>
              </a:rPr>
              <a:t>Сюжетно – ролевые игры позволяют развивать творческие способности детей, их фантазию и артистизм, учат вживаться в образ того или иного персонажа, играть определенную роль. Они имеют большое значение в социальной адаптации ребенка, реализации его возможностей в будущем. Проигрывая различные жизненные ситуации, дети учатся идти на компромисс, меньше ошибаться в людях, избегать конфликтных ситуациях, поддерживать дружелюбную атмосферу.</a:t>
            </a:r>
            <a:endParaRPr lang="ru-RU" sz="16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1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-144"/>
            <a:ext cx="7128792" cy="5550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50"/>
              </a:spcBef>
              <a:spcAft>
                <a:spcPts val="450"/>
              </a:spcAft>
            </a:pPr>
            <a:endParaRPr lang="ru-RU" b="1" u="sng" dirty="0" smtClean="0">
              <a:latin typeface="Times New Roman"/>
            </a:endParaRPr>
          </a:p>
          <a:p>
            <a:pPr algn="ctr">
              <a:spcBef>
                <a:spcPts val="450"/>
              </a:spcBef>
              <a:spcAft>
                <a:spcPts val="450"/>
              </a:spcAft>
            </a:pPr>
            <a:r>
              <a:rPr lang="ru-RU" sz="2000" b="1" u="sng" dirty="0" smtClean="0">
                <a:latin typeface="Times New Roman"/>
              </a:rPr>
              <a:t>Новизна</a:t>
            </a:r>
            <a:r>
              <a:rPr lang="ru-RU" sz="2000" b="1" u="sng" dirty="0">
                <a:latin typeface="Times New Roman"/>
              </a:rPr>
              <a:t>:</a:t>
            </a:r>
            <a:r>
              <a:rPr lang="ru-RU" sz="2000" dirty="0">
                <a:solidFill>
                  <a:srgbClr val="444444"/>
                </a:solidFill>
                <a:latin typeface="Arial"/>
                <a:ea typeface="Times New Roman"/>
              </a:rPr>
              <a:t>     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lnSpc>
                <a:spcPct val="150000"/>
              </a:lnSpc>
              <a:spcBef>
                <a:spcPts val="450"/>
              </a:spcBef>
              <a:spcAft>
                <a:spcPts val="450"/>
              </a:spcAft>
            </a:pPr>
            <a:r>
              <a:rPr lang="ru-RU" sz="2000" dirty="0">
                <a:latin typeface="Times New Roman"/>
                <a:ea typeface="Times New Roman"/>
              </a:rPr>
              <a:t>Сюжетно-ролевая игра рассматривается, как ведущий вид деятельности на раннем   уровне  психического  развития  ребенка  и  как  одно   из   наиболее действенных   средств  формирования у него представлений об окружающем мире, учит взаимоотношения в нем и помогает формировать положительные отношения ребенка со сверстниками и </a:t>
            </a:r>
            <a:r>
              <a:rPr lang="ru-RU" sz="2000" dirty="0" smtClean="0">
                <a:latin typeface="Times New Roman"/>
                <a:ea typeface="Times New Roman"/>
              </a:rPr>
              <a:t>взрослыми. Введение </a:t>
            </a:r>
            <a:r>
              <a:rPr lang="ru-RU" sz="2000" dirty="0">
                <a:latin typeface="Times New Roman"/>
                <a:ea typeface="Times New Roman"/>
              </a:rPr>
              <a:t>новых ФГОС </a:t>
            </a:r>
            <a:r>
              <a:rPr lang="ru-RU" sz="2000" dirty="0" smtClean="0">
                <a:latin typeface="Times New Roman"/>
                <a:ea typeface="Times New Roman"/>
              </a:rPr>
              <a:t>дошкольном</a:t>
            </a:r>
            <a:r>
              <a:rPr lang="ru-RU" sz="2000" dirty="0">
                <a:latin typeface="Times New Roman"/>
                <a:ea typeface="Times New Roman"/>
              </a:rPr>
              <a:t>  образовании   диктует    обновление содержания и  форм  работы всех   комбинаций образовательных областей, и это несомненно даст хороший  результат в работе.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000100" y="2798483"/>
            <a:ext cx="7215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94" y="285728"/>
            <a:ext cx="50733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76672"/>
            <a:ext cx="784887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endParaRPr lang="ru-RU" sz="2000" b="1" u="sng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b="1" u="sng" dirty="0" smtClean="0">
                <a:latin typeface="Times New Roman"/>
                <a:ea typeface="Calibri"/>
                <a:cs typeface="Times New Roman"/>
              </a:rPr>
              <a:t>Проблема</a:t>
            </a:r>
            <a:r>
              <a:rPr lang="ru-RU" sz="2000" b="1" u="sng" dirty="0">
                <a:latin typeface="Times New Roman"/>
                <a:ea typeface="Calibri"/>
                <a:cs typeface="Times New Roman"/>
              </a:rPr>
              <a:t>: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 В нашем современном мире очень много различных гаджетов, и наши дети погружены в этот компьютерный мир.  Дети меньше играют между собой, находят общий язык со своими сверстниками, </a:t>
            </a:r>
            <a:r>
              <a:rPr lang="ru-RU" sz="2000" dirty="0" err="1">
                <a:latin typeface="Times New Roman"/>
                <a:ea typeface="Calibri"/>
                <a:cs typeface="Times New Roman"/>
              </a:rPr>
              <a:t>скуднеет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 их речевая активность,  а  большинство родителей заняты на работе,  и на ребёнка остаётся мало времени. А ребёнок хочет внимание,  поиграть со своими  родителями: мамой и папой. Ведь в игре формируется все качества личности ребёнка, он узнаёт , познает этот мир через игровую деятельность. 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Заголовок 4"/>
          <p:cNvSpPr txBox="1">
            <a:spLocks/>
          </p:cNvSpPr>
          <p:nvPr/>
        </p:nvSpPr>
        <p:spPr>
          <a:xfrm>
            <a:off x="457200" y="714356"/>
            <a:ext cx="8229600" cy="2786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58847"/>
            <a:ext cx="7488832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</a:pPr>
            <a:endParaRPr lang="ru-RU" sz="20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</a:pP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 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следствии чего  ребёнок не может самостоятельно играть, ему это  просто не интересно.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Если говорить о современных детях, прежде всего нужно сказать, дети в наши дни либо совсем не играют, либо играют слишком мало.  А ведь именно игра позволяет скорректировать возникающие проблемы и сложности в отношениях.</a:t>
            </a: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Поэтому наша задача состоит в том , чтобы научить детей играть в сюжетно ролевые игры и обратить внимание родителей воспитанников  на сложившуюся проблему, объяснить что с ребёнком надо и нужно играть , разговаривать , ведь из увиденного  и услышанного от взрослого дети переносят в свой игровой опыт.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69127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800" b="1" u="sng" dirty="0">
                <a:latin typeface="Times New Roman"/>
                <a:ea typeface="Calibri"/>
                <a:cs typeface="Times New Roman"/>
              </a:rPr>
              <a:t>Интеграция образовательных областей:</a:t>
            </a:r>
            <a:r>
              <a:rPr lang="ru-RU" sz="2800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dirty="0">
                <a:latin typeface="Times New Roman"/>
                <a:ea typeface="Calibri"/>
                <a:cs typeface="Times New Roman"/>
              </a:rPr>
              <a:t>«Познавательное развитие», «Социально-коммуникативное развитие», «Художественно-эстетическое развитие», «Речевое развитие», «Физическое развитие».</a:t>
            </a:r>
            <a:endParaRPr lang="ru-RU" sz="20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03648" y="1196752"/>
            <a:ext cx="64087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b="1" u="sng" dirty="0">
                <a:latin typeface="Times New Roman"/>
                <a:ea typeface="Calibri"/>
                <a:cs typeface="Times New Roman"/>
              </a:rPr>
              <a:t>Цель:</a:t>
            </a:r>
            <a:r>
              <a:rPr lang="ru-RU" sz="2400" b="1" dirty="0">
                <a:latin typeface="Times New Roman"/>
                <a:ea typeface="Calibri"/>
                <a:cs typeface="Times New Roman"/>
              </a:rPr>
              <a:t> 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Познакомить детей с видами профессий (доктор,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продавец,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шофёр, парикмахер и др.) </a:t>
            </a:r>
            <a:endParaRPr lang="ru-RU" sz="2400" dirty="0" smtClean="0">
              <a:latin typeface="Times New Roman"/>
              <a:ea typeface="Calibri"/>
              <a:cs typeface="Times New Roman"/>
            </a:endParaRPr>
          </a:p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и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важностью их труда. </a:t>
            </a:r>
            <a:endParaRPr lang="ru-RU" sz="2400" dirty="0">
              <a:ea typeface="Calibri"/>
              <a:cs typeface="Times New Roman"/>
            </a:endParaRPr>
          </a:p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Обогатить опыт, умения и знания, через сюжетно – ролевые игры.</a:t>
            </a:r>
            <a:endParaRPr lang="ru-RU" sz="24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18188" y="548680"/>
            <a:ext cx="6552728" cy="3730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2000" b="1" u="sng" dirty="0">
                <a:latin typeface="Times New Roman"/>
                <a:ea typeface="Calibri"/>
                <a:cs typeface="Times New Roman"/>
              </a:rPr>
              <a:t>Задачи: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 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solidFill>
                  <a:srgbClr val="111111"/>
                </a:solidFill>
                <a:latin typeface="Times New Roman"/>
                <a:ea typeface="Times New Roman"/>
              </a:rPr>
              <a:t>Способствовать формированию представлений  детей о различных видах профессиях и их особенностях.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solidFill>
                  <a:srgbClr val="111111"/>
                </a:solidFill>
                <a:latin typeface="Times New Roman"/>
                <a:ea typeface="Times New Roman"/>
              </a:rPr>
              <a:t>Формировать интерес к сюжетно – ролевым играм.</a:t>
            </a:r>
            <a:endParaRPr lang="ru-RU" sz="2000" dirty="0">
              <a:latin typeface="Times New Roman"/>
              <a:ea typeface="Times New Roman"/>
            </a:endParaRPr>
          </a:p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solidFill>
                  <a:srgbClr val="111111"/>
                </a:solidFill>
                <a:latin typeface="Times New Roman"/>
                <a:ea typeface="Times New Roman"/>
              </a:rPr>
              <a:t>Развивать в  сюжетно – ролевых играх диалогическую речь, продолжать развивать  активный словарь через сюжетно – ролевые игры; развивать воображение, фантазию, мышление.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8188" y="4278997"/>
            <a:ext cx="6552728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000" dirty="0">
                <a:solidFill>
                  <a:srgbClr val="111111"/>
                </a:solidFill>
                <a:latin typeface="Times New Roman"/>
                <a:ea typeface="Times New Roman"/>
              </a:rPr>
              <a:t>Воспитывать уважение к труду взрослых, воспитывать  правилам и нормам поведения в общественных местах; воспитывать доброжелательное отношение к взрослым и сверстникам.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682094"/>
            <a:ext cx="748883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 smtClean="0">
                <a:latin typeface="Times New Roman"/>
                <a:ea typeface="Calibri"/>
                <a:cs typeface="Times New Roman"/>
              </a:rPr>
              <a:t> Ожидаемые результаты:</a:t>
            </a:r>
            <a:r>
              <a:rPr lang="ru-RU" sz="1400" dirty="0" smtClean="0"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Нам </a:t>
            </a:r>
            <a:r>
              <a:rPr lang="ru-RU" dirty="0">
                <a:latin typeface="Times New Roman"/>
                <a:ea typeface="Times New Roman"/>
              </a:rPr>
              <a:t>удалось привлечь детей и их родителей к проекту. Дети приобретут знания о разных профессиях, о труде людей разных профессий через   сюжетно – ролевые игры. Так же дети приобретают опыт, умения играть вместе, сообща, проявляя доброжелательность, при помощи чего смогут создавать различные игровые сюжеты, благодаря чему у них развивается воображение, фантазия, диалогическая речь.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4" y="55418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3244" y="428179"/>
            <a:ext cx="648072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latin typeface="Times New Roman"/>
                <a:ea typeface="Calibri"/>
                <a:cs typeface="Times New Roman"/>
              </a:rPr>
              <a:t>1 этап – подготовительный.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Постановка цели и задач.</a:t>
            </a:r>
            <a:endParaRPr lang="ru-RU" dirty="0"/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Подбор наглядно-иллюстративного материала.(Приложение № 1)</a:t>
            </a:r>
            <a:endParaRPr lang="ru-RU" dirty="0"/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Подбор материала для продуктивной деятельности.</a:t>
            </a:r>
            <a:endParaRPr lang="ru-RU" dirty="0"/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Подбор стихов и сказок по теме. </a:t>
            </a:r>
            <a:endParaRPr lang="ru-RU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3212976"/>
            <a:ext cx="377991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u="sng" dirty="0">
                <a:latin typeface="Times New Roman"/>
                <a:ea typeface="Calibri"/>
                <a:cs typeface="Times New Roman"/>
              </a:rPr>
              <a:t>2 этап – основной.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Работа с детьми.</a:t>
            </a:r>
            <a:endParaRPr lang="ru-RU" dirty="0"/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/>
              <a:buChar char=""/>
            </a:pPr>
            <a:r>
              <a:rPr lang="ru-RU" dirty="0">
                <a:latin typeface="Times New Roman"/>
              </a:rPr>
              <a:t>Работа с родителями.</a:t>
            </a:r>
            <a:endParaRPr lang="ru-RU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проекта «Мир игры»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3" y="1196752"/>
            <a:ext cx="67732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/>
              </a:rPr>
              <a:t>1.Анкетирование детей группы </a:t>
            </a:r>
            <a:r>
              <a:rPr lang="ru-RU" dirty="0" smtClean="0">
                <a:latin typeface="Times New Roman"/>
              </a:rPr>
              <a:t>«Коротышки» </a:t>
            </a:r>
            <a:r>
              <a:rPr lang="ru-RU" dirty="0">
                <a:latin typeface="Times New Roman"/>
              </a:rPr>
              <a:t>- «Игра»</a:t>
            </a:r>
            <a:endParaRPr lang="ru-RU" dirty="0"/>
          </a:p>
          <a:p>
            <a:pPr algn="just"/>
            <a:r>
              <a:rPr lang="ru-RU" dirty="0">
                <a:latin typeface="Times New Roman"/>
              </a:rPr>
              <a:t>2.Беседы с детьми: «Продавец», «Парикмахер», «Врач», «Воспитатель».</a:t>
            </a:r>
            <a:endParaRPr lang="ru-RU" dirty="0"/>
          </a:p>
          <a:p>
            <a:pPr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3.Конспект интегрированного НОД по речевому  развитию и художественно – эстетическому развитию. Аппликация. «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Ателье»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3" y="2690336"/>
            <a:ext cx="6912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/>
              </a:rPr>
              <a:t>4.Конспект </a:t>
            </a:r>
            <a:r>
              <a:rPr lang="ru-RU" dirty="0">
                <a:latin typeface="Times New Roman"/>
              </a:rPr>
              <a:t>НОД по познавательному развитию «Все профессии важны» </a:t>
            </a:r>
            <a:endParaRPr lang="ru-RU" dirty="0" smtClean="0">
              <a:latin typeface="Times New Roman"/>
            </a:endParaRPr>
          </a:p>
          <a:p>
            <a:pPr algn="just"/>
            <a:r>
              <a:rPr lang="ru-RU" dirty="0" smtClean="0">
                <a:latin typeface="Times New Roman"/>
              </a:rPr>
              <a:t>5.Конспект </a:t>
            </a:r>
            <a:r>
              <a:rPr lang="ru-RU" dirty="0">
                <a:latin typeface="Times New Roman"/>
              </a:rPr>
              <a:t>по художественно эстетическому развитию:  </a:t>
            </a:r>
            <a:r>
              <a:rPr lang="ru-RU" dirty="0" smtClean="0">
                <a:latin typeface="Times New Roman"/>
              </a:rPr>
              <a:t>Аппликация </a:t>
            </a:r>
            <a:r>
              <a:rPr lang="ru-RU" dirty="0">
                <a:latin typeface="Times New Roman"/>
              </a:rPr>
              <a:t>- «Повар», </a:t>
            </a:r>
            <a:endParaRPr lang="ru-RU" dirty="0" smtClean="0">
              <a:latin typeface="Times New Roman"/>
            </a:endParaRPr>
          </a:p>
          <a:p>
            <a:pPr algn="just"/>
            <a:r>
              <a:rPr lang="ru-RU" dirty="0" smtClean="0">
                <a:latin typeface="Times New Roman"/>
              </a:rPr>
              <a:t>6.Хдожественно </a:t>
            </a:r>
            <a:r>
              <a:rPr lang="ru-RU" dirty="0">
                <a:latin typeface="Times New Roman"/>
              </a:rPr>
              <a:t>эстетическое развитие : Аппликация «Доктор</a:t>
            </a:r>
            <a:r>
              <a:rPr lang="ru-RU" dirty="0" smtClean="0">
                <a:latin typeface="Times New Roman"/>
              </a:rPr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52138" y="532883"/>
            <a:ext cx="6696744" cy="314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9.Художественно эстетическое развитие: Раскрашивание раскрасок «Профессии»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10.Чтение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художественной литературы: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Лявсковская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 Н.В «Сказка о стиральной машине», Ирис Ревю «Швейное дело»,  В. Маяковский  «Кем быть»,  «</a:t>
            </a:r>
            <a:r>
              <a:rPr lang="ru-RU" kern="1800" dirty="0">
                <a:latin typeface="Times New Roman"/>
                <a:ea typeface="Times New Roman"/>
                <a:cs typeface="Times New Roman"/>
              </a:rPr>
              <a:t>Лиса-плотник» (Башкирская народная сказка)</a:t>
            </a:r>
            <a:r>
              <a:rPr lang="ru-RU" i="1" dirty="0">
                <a:latin typeface="Times New Roman"/>
                <a:ea typeface="Times New Roman"/>
                <a:cs typeface="Times New Roman"/>
              </a:rPr>
              <a:t>Пересказ А. Платонова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just"/>
            <a:r>
              <a:rPr lang="ru-RU" dirty="0">
                <a:latin typeface="Times New Roman"/>
              </a:rPr>
              <a:t>11.Настольные игры: «Разрезные картинки «Профессии»», </a:t>
            </a:r>
            <a:endParaRPr lang="ru-RU" dirty="0" smtClean="0">
              <a:latin typeface="Times New Roman"/>
            </a:endParaRPr>
          </a:p>
          <a:p>
            <a:pPr algn="just"/>
            <a:r>
              <a:rPr lang="ru-RU" dirty="0" smtClean="0">
                <a:latin typeface="Times New Roman"/>
              </a:rPr>
              <a:t>«</a:t>
            </a:r>
            <a:r>
              <a:rPr lang="ru-RU" dirty="0">
                <a:latin typeface="Times New Roman"/>
              </a:rPr>
              <a:t>Лото – «Профессии»», «Ателье - моды</a:t>
            </a:r>
            <a:r>
              <a:rPr lang="ru-RU" dirty="0" smtClean="0">
                <a:latin typeface="Times New Roman"/>
              </a:rPr>
              <a:t>», Вырезные куклы «» Профессии», </a:t>
            </a:r>
            <a:r>
              <a:rPr lang="ru-RU" dirty="0" err="1">
                <a:latin typeface="Times New Roman"/>
              </a:rPr>
              <a:t>пазлы</a:t>
            </a:r>
            <a:r>
              <a:rPr lang="ru-RU" dirty="0">
                <a:latin typeface="Times New Roman"/>
              </a:rPr>
              <a:t> «Виды профессий», «Все профессии важны, все профессии нужны». </a:t>
            </a:r>
            <a:endParaRPr lang="ru-RU" dirty="0"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52138" y="3269635"/>
            <a:ext cx="65276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dirty="0" smtClean="0">
              <a:latin typeface="Times New Roman"/>
            </a:endParaRPr>
          </a:p>
          <a:p>
            <a:pPr algn="just"/>
            <a:r>
              <a:rPr lang="ru-RU" dirty="0" smtClean="0">
                <a:latin typeface="Times New Roman"/>
              </a:rPr>
              <a:t>12.Рассматривание </a:t>
            </a:r>
            <a:r>
              <a:rPr lang="ru-RU" dirty="0">
                <a:latin typeface="Times New Roman"/>
              </a:rPr>
              <a:t>сюжетных картинок «Профессии</a:t>
            </a:r>
            <a:r>
              <a:rPr lang="ru-RU" dirty="0" smtClean="0">
                <a:latin typeface="Times New Roman"/>
              </a:rPr>
              <a:t>». </a:t>
            </a:r>
            <a:r>
              <a:rPr lang="ru-RU" dirty="0">
                <a:latin typeface="Times New Roman"/>
              </a:rPr>
              <a:t>Рассматривание каталога «Фото автомобилей</a:t>
            </a:r>
            <a:r>
              <a:rPr lang="ru-RU" dirty="0" smtClean="0">
                <a:latin typeface="Times New Roman"/>
              </a:rPr>
              <a:t>»</a:t>
            </a:r>
            <a:endParaRPr lang="ru-RU" dirty="0"/>
          </a:p>
          <a:p>
            <a:pPr algn="just"/>
            <a:r>
              <a:rPr lang="ru-RU" dirty="0" smtClean="0">
                <a:latin typeface="Times New Roman"/>
              </a:rPr>
              <a:t>13.Конспект </a:t>
            </a:r>
            <a:r>
              <a:rPr lang="ru-RU" dirty="0">
                <a:latin typeface="Times New Roman"/>
              </a:rPr>
              <a:t>НОД по сюжетно – ролевой  игре: «Большая стирка</a:t>
            </a:r>
            <a:r>
              <a:rPr lang="ru-RU" dirty="0" smtClean="0">
                <a:latin typeface="Times New Roman"/>
              </a:rPr>
              <a:t>»</a:t>
            </a:r>
            <a:endParaRPr lang="ru-RU" dirty="0"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9567" y="4797152"/>
            <a:ext cx="69997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/>
                <a:ea typeface="Calibri"/>
              </a:rPr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8" y="-2169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1093766"/>
            <a:ext cx="70567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/>
              </a:rPr>
              <a:t>16. Сюжетно – ролевая игра: «Доктор»- игровая ситуация «На приёме у врача»;</a:t>
            </a:r>
            <a:endParaRPr lang="ru-RU" sz="2000" dirty="0"/>
          </a:p>
          <a:p>
            <a:pPr algn="just"/>
            <a:r>
              <a:rPr lang="ru-RU" sz="2000" dirty="0">
                <a:latin typeface="Times New Roman"/>
              </a:rPr>
              <a:t> Сюжетно – ролевая игра: « Ветеринар – добрый Доктор Айболит» </a:t>
            </a:r>
            <a:endParaRPr lang="ru-RU" sz="2000" dirty="0"/>
          </a:p>
          <a:p>
            <a:r>
              <a:rPr lang="ru-RU" sz="2000" dirty="0">
                <a:latin typeface="Times New Roman"/>
                <a:ea typeface="Calibri"/>
              </a:rPr>
              <a:t> Сюжетно – ролевая игра: «Строители»;  Сюжетно – ролевая игра: «</a:t>
            </a:r>
            <a:r>
              <a:rPr lang="ru-RU" sz="2000" dirty="0" smtClean="0">
                <a:latin typeface="Times New Roman"/>
                <a:ea typeface="Calibri"/>
              </a:rPr>
              <a:t>Парикмахерская», «</a:t>
            </a:r>
            <a:r>
              <a:rPr lang="ru-RU" sz="2000" dirty="0">
                <a:latin typeface="Times New Roman"/>
                <a:ea typeface="Calibri"/>
              </a:rPr>
              <a:t>Сюжетно – ролевая игра: </a:t>
            </a:r>
            <a:r>
              <a:rPr lang="ru-RU" sz="2000" dirty="0" smtClean="0">
                <a:latin typeface="Times New Roman"/>
                <a:ea typeface="Calibri"/>
              </a:rPr>
              <a:t>«Автозаправка»; </a:t>
            </a:r>
            <a:r>
              <a:rPr lang="ru-RU" sz="2000" dirty="0">
                <a:latin typeface="Times New Roman"/>
                <a:ea typeface="Calibri"/>
              </a:rPr>
              <a:t>Сюжетно – ролевая игра: «Магазин» игровая ситуация «Продавец отпускает товар»; Сюжетно – ролевая игра: «Чаепитие»; 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71800" y="420633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В </a:t>
            </a: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работе с родителями:</a:t>
            </a:r>
            <a:endParaRPr lang="ru-RU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1181974"/>
            <a:ext cx="6264696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1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Анкетирование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родителей «</a:t>
            </a:r>
            <a:r>
              <a:rPr lang="ru-RU" dirty="0">
                <a:latin typeface="Times New Roman"/>
                <a:ea typeface="Times New Roman"/>
                <a:cs typeface="Times New Roman"/>
              </a:rPr>
              <a:t>Роль игры в жизни ребенка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»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2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Консультации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для родителей «Сюжетно ролевая семья в жизни ребёнка »</a:t>
            </a:r>
            <a:endParaRPr lang="ru-RU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3. Консультация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для родителей «Ролевые игры, школа общения!»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4. Консультация «Если с ребёнком не играть»</a:t>
            </a:r>
            <a:endParaRPr lang="ru-RU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5. Изготовление плаката родителем «Вместе весело играть»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6. Изготовление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 приобретение  атрибутов родителями для сюжетно ролевых игр.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7.Приобретение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костюмов для сюжетно ролевых игр.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-388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691680" y="980728"/>
            <a:ext cx="554461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b="1" u="sng" dirty="0">
                <a:latin typeface="Times New Roman"/>
                <a:ea typeface="Calibri"/>
                <a:cs typeface="Times New Roman"/>
              </a:rPr>
              <a:t>3 этап заключительный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Изготовление педагогами настольных игр 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Изготовление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и оформление ширмы для сюжетно ролевых игр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Оформление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презентации проекта, подведение итогов.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Показ проекта педагогам в ДОУ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49" y="0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51720" y="19888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3200" b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Фотогалерея</a:t>
            </a:r>
          </a:p>
          <a:p>
            <a:pPr lvl="0" algn="ctr"/>
            <a:r>
              <a:rPr lang="ru-RU" sz="3200" b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Проекта </a:t>
            </a:r>
            <a:endParaRPr lang="ru-RU" sz="3200" b="1" cap="all" dirty="0" smtClean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3200" b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«Мир игры»</a:t>
            </a:r>
            <a:endParaRPr lang="ru-RU" sz="3200" b="1" cap="all" dirty="0">
              <a:ln w="9000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49" y="-26074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03648" y="548680"/>
            <a:ext cx="5832648" cy="85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Подбор наглядно-иллюстративного материала.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" name="Рисунок 5" descr="C:\Users\Елена\YandexDisk\IMG_20190125_174140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253" r="11446"/>
          <a:stretch/>
        </p:blipFill>
        <p:spPr bwMode="auto">
          <a:xfrm>
            <a:off x="3203848" y="2924944"/>
            <a:ext cx="2736304" cy="2199559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7" name="Рисунок 6" descr="C:\Users\Елена\YandexDisk\IMG_20190125_174627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181" b="18596"/>
          <a:stretch/>
        </p:blipFill>
        <p:spPr bwMode="auto">
          <a:xfrm>
            <a:off x="6216643" y="1013786"/>
            <a:ext cx="2039306" cy="2667509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8" name="Рисунок 7" descr="C:\Users\Елена\YandexDisk\IMG_20190125_174724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336" b="16338"/>
          <a:stretch/>
        </p:blipFill>
        <p:spPr bwMode="auto">
          <a:xfrm>
            <a:off x="827584" y="1048989"/>
            <a:ext cx="1991413" cy="2597101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47664" y="544324"/>
            <a:ext cx="6336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/>
                <a:ea typeface="Calibri"/>
              </a:rPr>
              <a:t>НОД по речевому  развитию и художественно – эстетическому развитию. Аппликация. «Ателье»</a:t>
            </a:r>
            <a:endParaRPr lang="ru-RU" sz="1600" b="1" dirty="0"/>
          </a:p>
        </p:txBody>
      </p:sp>
      <p:pic>
        <p:nvPicPr>
          <p:cNvPr id="1026" name="Picture 2" descr="C:\Users\Любовь зВитальевна\Desktop\Camera\IMG_20200110_153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25877">
            <a:off x="1501675" y="1320054"/>
            <a:ext cx="2448272" cy="3264362"/>
          </a:xfrm>
          <a:prstGeom prst="rect">
            <a:avLst/>
          </a:prstGeom>
          <a:noFill/>
        </p:spPr>
      </p:pic>
      <p:pic>
        <p:nvPicPr>
          <p:cNvPr id="1027" name="Picture 3" descr="C:\Users\Любовь зВитальевна\Desktop\Camera\IMG_20200110_1555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73300">
            <a:off x="4561263" y="1269462"/>
            <a:ext cx="3711486" cy="2783614"/>
          </a:xfrm>
          <a:prstGeom prst="rect">
            <a:avLst/>
          </a:prstGeom>
          <a:noFill/>
        </p:spPr>
      </p:pic>
      <p:pic>
        <p:nvPicPr>
          <p:cNvPr id="1028" name="Picture 4" descr="C:\Users\Любовь зВитальевна\Desktop\Camera\IMG_20200110_1622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211960" y="4149080"/>
            <a:ext cx="2766453" cy="20748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547298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НОД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r>
              <a:rPr lang="ru-RU" b="1" dirty="0">
                <a:latin typeface="Times New Roman"/>
                <a:ea typeface="Calibri"/>
              </a:rPr>
              <a:t>по художественно эстетическому развитию:  Аппликации - «Повар»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5" name="Рисунок 4" descr="C:\Users\Елена\Desktop\ПРОЕКТ ПО СЮЖ,РОЛЕВОЙ ИГРЕ\ФОТО для проета\EwZWCdh4gB8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520" b="21734"/>
          <a:stretch/>
        </p:blipFill>
        <p:spPr bwMode="auto">
          <a:xfrm>
            <a:off x="2545415" y="1190431"/>
            <a:ext cx="3693130" cy="3672408"/>
          </a:xfrm>
          <a:prstGeom prst="rect">
            <a:avLst/>
          </a:prstGeom>
          <a:noFill/>
          <a:ln w="57150">
            <a:solidFill>
              <a:srgbClr val="FFFF00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3453" y="-15133"/>
            <a:ext cx="9298898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35696" y="548680"/>
            <a:ext cx="5022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Раскрашивание раскрасок по теме «Профессии»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2050" name="Picture 2" descr="C:\Users\Любовь зВитальевна\Desktop\Camera\IMG_20200110_1643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47071">
            <a:off x="827584" y="1484784"/>
            <a:ext cx="3360373" cy="2520280"/>
          </a:xfrm>
          <a:prstGeom prst="rect">
            <a:avLst/>
          </a:prstGeom>
          <a:noFill/>
        </p:spPr>
      </p:pic>
      <p:pic>
        <p:nvPicPr>
          <p:cNvPr id="2051" name="Picture 3" descr="C:\Users\Любовь зВитальевна\Desktop\Camera\IMG_20200110_164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3337">
            <a:off x="5109349" y="1566372"/>
            <a:ext cx="3691064" cy="2768298"/>
          </a:xfrm>
          <a:prstGeom prst="rect">
            <a:avLst/>
          </a:prstGeom>
          <a:noFill/>
        </p:spPr>
      </p:pic>
      <p:pic>
        <p:nvPicPr>
          <p:cNvPr id="2052" name="Picture 4" descr="C:\Users\Любовь зВитальевна\Desktop\Camera\IMG_20200110_1654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986144">
            <a:off x="2106517" y="4374162"/>
            <a:ext cx="3052834" cy="21076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0187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3453" y="16766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03648" y="620688"/>
            <a:ext cx="5832648" cy="1610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Настольная игры: «Разрезные картинки 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3074" name="Picture 2" descr="C:\Users\Любовь зВитальевна\Desktop\Camera\IMG_20200110_163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04263">
            <a:off x="1261165" y="1087057"/>
            <a:ext cx="2625756" cy="3501008"/>
          </a:xfrm>
          <a:prstGeom prst="rect">
            <a:avLst/>
          </a:prstGeom>
          <a:noFill/>
        </p:spPr>
      </p:pic>
      <p:pic>
        <p:nvPicPr>
          <p:cNvPr id="3075" name="Picture 3" descr="C:\Users\Любовь зВитальевна\Desktop\Camera\IMG_20200110_1642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3327">
            <a:off x="4800753" y="1240281"/>
            <a:ext cx="3227851" cy="2420888"/>
          </a:xfrm>
          <a:prstGeom prst="rect">
            <a:avLst/>
          </a:prstGeom>
          <a:noFill/>
        </p:spPr>
      </p:pic>
      <p:pic>
        <p:nvPicPr>
          <p:cNvPr id="3077" name="Picture 5" descr="C:\Users\Любовь зВитальевна\Desktop\Camera\IMG_20200110_1639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5126">
            <a:off x="4067944" y="4077072"/>
            <a:ext cx="3834195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1639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19672" y="476672"/>
            <a:ext cx="5616624" cy="1128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Настольная игра: «Ателье – «Моды»»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4100" name="Picture 4" descr="C:\Users\Любовь зВитальевна\Desktop\Camera\IMG_20200110_1711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052736"/>
            <a:ext cx="5616624" cy="42124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1639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404664"/>
            <a:ext cx="5904656" cy="96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Рассматривание сюжетных картинок по теме: «Профессии»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1026" name="Picture 2" descr="C:\Users\Любовь зВитальевна\Desktop\Camera\IMG_20190606_0951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340768"/>
            <a:ext cx="6476458" cy="44731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1639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99592" y="548680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Сюжетно ролевая игра «Доктор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», добрый «Доктор Айболит»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2050" name="Picture 2" descr="C:\Users\Любовь зВитальевна\Desktop\Camera\IMG_20191113_152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32057">
            <a:off x="467545" y="1196752"/>
            <a:ext cx="3456385" cy="2592288"/>
          </a:xfrm>
          <a:prstGeom prst="rect">
            <a:avLst/>
          </a:prstGeom>
          <a:noFill/>
        </p:spPr>
      </p:pic>
      <p:pic>
        <p:nvPicPr>
          <p:cNvPr id="13314" name="Picture 2" descr="https://sun9-27.userapi.com/c857532/v857532105/151b71/2QylhBDfW4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67929">
            <a:off x="4940414" y="1020334"/>
            <a:ext cx="3024336" cy="4032448"/>
          </a:xfrm>
          <a:prstGeom prst="rect">
            <a:avLst/>
          </a:prstGeom>
          <a:noFill/>
        </p:spPr>
      </p:pic>
      <p:pic>
        <p:nvPicPr>
          <p:cNvPr id="13318" name="Picture 6" descr="https://sun9-51.userapi.com/c855520/v855520105/1cd0b0/mZGcZVrSoY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66324" y="4149080"/>
            <a:ext cx="2688299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6545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6524" y="0"/>
            <a:ext cx="9623718" cy="709755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548680"/>
            <a:ext cx="6264696" cy="1610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Сюжетно ролевая игра «Строители»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3074" name="Picture 2" descr="C:\Users\Любовь зВитальевна\Desktop\Camera\IMG_20200110_1712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556792"/>
            <a:ext cx="3959424" cy="2969568"/>
          </a:xfrm>
          <a:prstGeom prst="rect">
            <a:avLst/>
          </a:prstGeom>
          <a:noFill/>
        </p:spPr>
      </p:pic>
      <p:pic>
        <p:nvPicPr>
          <p:cNvPr id="3075" name="Picture 3" descr="C:\Users\Любовь зВитальевна\Desktop\Camera\IMG_20200110_1655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13773">
            <a:off x="4560018" y="1665822"/>
            <a:ext cx="4113367" cy="3085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6545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4682" y="-2970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476672"/>
            <a:ext cx="5904656" cy="986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Сюжетно 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ролевая игра «Парикмахерская»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4099" name="Picture 3" descr="C:\Users\Любовь зВитальевна\Desktop\Camera\IMG_20200110_165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94628">
            <a:off x="755576" y="1052736"/>
            <a:ext cx="3456384" cy="2808312"/>
          </a:xfrm>
          <a:prstGeom prst="rect">
            <a:avLst/>
          </a:prstGeom>
          <a:noFill/>
        </p:spPr>
      </p:pic>
      <p:pic>
        <p:nvPicPr>
          <p:cNvPr id="4102" name="Picture 6" descr="C:\Users\Любовь зВитальевна\Desktop\Camera\IMG_20200113_1640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33026">
            <a:off x="5805223" y="566978"/>
            <a:ext cx="2821242" cy="3761656"/>
          </a:xfrm>
          <a:prstGeom prst="rect">
            <a:avLst/>
          </a:prstGeom>
          <a:noFill/>
        </p:spPr>
      </p:pic>
      <p:pic>
        <p:nvPicPr>
          <p:cNvPr id="4103" name="Picture 7" descr="C:\Users\Любовь зВитальевна\Desktop\Camera\IMG_20200113_1637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068960"/>
            <a:ext cx="2713230" cy="36176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228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8" y="-16621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75656" y="404664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Сюжетно ролевая игра «Магазин»: игровая ситуация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Продавец отпускает товар»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7170" name="Picture 2" descr="C:\Users\Любовь зВитальевна\Desktop\Camera\IMG_20200113_155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71680">
            <a:off x="1043608" y="1340768"/>
            <a:ext cx="3199284" cy="4265712"/>
          </a:xfrm>
          <a:prstGeom prst="rect">
            <a:avLst/>
          </a:prstGeom>
          <a:noFill/>
        </p:spPr>
      </p:pic>
      <p:pic>
        <p:nvPicPr>
          <p:cNvPr id="7171" name="Picture 3" descr="C:\Users\Любовь зВитальевна\Desktop\Camera\IMG_20200113_1556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0773">
            <a:off x="5004048" y="1340768"/>
            <a:ext cx="2929254" cy="3905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228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7669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1600" y="260648"/>
            <a:ext cx="6912768" cy="1036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Сюжетно </a:t>
            </a:r>
            <a:r>
              <a:rPr lang="ru-RU" sz="2000" b="1" dirty="0">
                <a:latin typeface="Times New Roman"/>
                <a:ea typeface="Calibri"/>
                <a:cs typeface="Times New Roman"/>
              </a:rPr>
              <a:t>ролевая игра «Чаепитие»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6146" name="Picture 2" descr="C:\Users\Любовь зВитальевна\Desktop\Camera\IMG_20200110_170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124744"/>
            <a:ext cx="3936437" cy="3024336"/>
          </a:xfrm>
          <a:prstGeom prst="rect">
            <a:avLst/>
          </a:prstGeom>
          <a:noFill/>
        </p:spPr>
      </p:pic>
      <p:pic>
        <p:nvPicPr>
          <p:cNvPr id="6147" name="Picture 3" descr="C:\Users\Любовь зВитальевна\Desktop\Camera\IMG_20200110_170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132856"/>
            <a:ext cx="4247456" cy="31855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228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03648" y="476672"/>
            <a:ext cx="5832648" cy="1036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Сюжетно ролевая игра </a:t>
            </a:r>
            <a:r>
              <a:rPr lang="ru-RU" sz="2000" b="1" dirty="0" smtClean="0">
                <a:latin typeface="Times New Roman"/>
                <a:ea typeface="Calibri"/>
                <a:cs typeface="Times New Roman"/>
              </a:rPr>
              <a:t>«Автозаправка»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5122" name="Picture 2" descr="C:\Users\Любовь зВитальевна\Desktop\Camera\IMG_20200113_1601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76416">
            <a:off x="251520" y="1772816"/>
            <a:ext cx="2160240" cy="2880320"/>
          </a:xfrm>
          <a:prstGeom prst="rect">
            <a:avLst/>
          </a:prstGeom>
          <a:noFill/>
        </p:spPr>
      </p:pic>
      <p:pic>
        <p:nvPicPr>
          <p:cNvPr id="5123" name="Picture 3" descr="C:\Users\Любовь зВитальевна\Desktop\Camera\IMG_20200113_160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1033">
            <a:off x="6228184" y="1052736"/>
            <a:ext cx="2605218" cy="3473624"/>
          </a:xfrm>
          <a:prstGeom prst="rect">
            <a:avLst/>
          </a:prstGeom>
          <a:noFill/>
        </p:spPr>
      </p:pic>
      <p:pic>
        <p:nvPicPr>
          <p:cNvPr id="5124" name="Picture 4" descr="C:\Users\Любовь зВитальевна\Desktop\Camera\IMG_20200113_1603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59575">
            <a:off x="2627784" y="980728"/>
            <a:ext cx="3415308" cy="4553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228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63688" y="692696"/>
            <a:ext cx="54726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Атрибуты к сюжетно ролевым играм</a:t>
            </a:r>
            <a:endParaRPr lang="ru-RU" sz="2000" dirty="0">
              <a:solidFill>
                <a:prstClr val="black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9218" name="Picture 2" descr="C:\Users\Любовь зВитальевна\Desktop\Camera\IMG_20190829_1055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2299692" cy="3066256"/>
          </a:xfrm>
          <a:prstGeom prst="rect">
            <a:avLst/>
          </a:prstGeom>
          <a:noFill/>
        </p:spPr>
      </p:pic>
      <p:pic>
        <p:nvPicPr>
          <p:cNvPr id="11" name="Picture 3" descr="C:\Users\Любовь зВитальевна\Desktop\Camera\IMG_20190829_1053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1268760"/>
            <a:ext cx="3191339" cy="2393504"/>
          </a:xfrm>
          <a:prstGeom prst="rect">
            <a:avLst/>
          </a:prstGeom>
          <a:noFill/>
        </p:spPr>
      </p:pic>
      <p:pic>
        <p:nvPicPr>
          <p:cNvPr id="12" name="Picture 4" descr="C:\Users\Любовь зВитальевна\Desktop\Camera\IMG_20190829_1056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1340768"/>
            <a:ext cx="2327243" cy="1745432"/>
          </a:xfrm>
          <a:prstGeom prst="rect">
            <a:avLst/>
          </a:prstGeom>
          <a:noFill/>
        </p:spPr>
      </p:pic>
      <p:pic>
        <p:nvPicPr>
          <p:cNvPr id="7170" name="Picture 2" descr="https://sun9-38.userapi.com/c858132/v858132600/115fc3/LOvVAZ0arw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365104"/>
            <a:ext cx="3083157" cy="2312368"/>
          </a:xfrm>
          <a:prstGeom prst="rect">
            <a:avLst/>
          </a:prstGeom>
          <a:noFill/>
        </p:spPr>
      </p:pic>
      <p:pic>
        <p:nvPicPr>
          <p:cNvPr id="7172" name="Picture 4" descr="https://sun9-22.userapi.com/c857424/v857424336/ecbf7/67gpDaPWb9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933056"/>
            <a:ext cx="2398913" cy="1799185"/>
          </a:xfrm>
          <a:prstGeom prst="rect">
            <a:avLst/>
          </a:prstGeom>
          <a:noFill/>
        </p:spPr>
      </p:pic>
      <p:pic>
        <p:nvPicPr>
          <p:cNvPr id="7174" name="Picture 6" descr="https://sun9-55.userapi.com/c856120/v856120651/14befe/fFWBKBYckuk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38578" y="3356992"/>
            <a:ext cx="1512168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12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pic>
        <p:nvPicPr>
          <p:cNvPr id="6146" name="Picture 2" descr="https://sun9-27.userapi.com/c858524/v858524731/2a65/SZiR-GKUrq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42958">
            <a:off x="611560" y="620688"/>
            <a:ext cx="3743062" cy="2807297"/>
          </a:xfrm>
          <a:prstGeom prst="rect">
            <a:avLst/>
          </a:prstGeom>
          <a:noFill/>
        </p:spPr>
      </p:pic>
      <p:pic>
        <p:nvPicPr>
          <p:cNvPr id="6148" name="Picture 4" descr="https://sun9-25.userapi.com/c850420/v850420437/1d14f6/v1lVohEgf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61055">
            <a:off x="4572000" y="692696"/>
            <a:ext cx="4127105" cy="3095329"/>
          </a:xfrm>
          <a:prstGeom prst="rect">
            <a:avLst/>
          </a:prstGeom>
          <a:noFill/>
        </p:spPr>
      </p:pic>
      <p:pic>
        <p:nvPicPr>
          <p:cNvPr id="6150" name="Picture 6" descr="https://sun9-45.userapi.com/c856120/v856120512/fcf35/LOe2tr8Uqj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258681">
            <a:off x="2177084" y="3976741"/>
            <a:ext cx="3611893" cy="27089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12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897" y="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619672" y="404664"/>
            <a:ext cx="5616624" cy="504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Костюмы к сюжетно ролевым играм</a:t>
            </a:r>
            <a:endParaRPr lang="ru-RU" sz="20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1026" name="Picture 2" descr="C:\Users\Любовь зВитальевна\Desktop\Camera\IMG_20200110_1458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11560" y="1268760"/>
            <a:ext cx="2232248" cy="2976331"/>
          </a:xfrm>
          <a:prstGeom prst="rect">
            <a:avLst/>
          </a:prstGeom>
          <a:noFill/>
        </p:spPr>
      </p:pic>
      <p:pic>
        <p:nvPicPr>
          <p:cNvPr id="1027" name="Picture 3" descr="C:\Users\Любовь зВитальевна\Desktop\Camera\IMG_20200110_1458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124404" y="1564230"/>
            <a:ext cx="2939819" cy="2204864"/>
          </a:xfrm>
          <a:prstGeom prst="rect">
            <a:avLst/>
          </a:prstGeom>
          <a:noFill/>
        </p:spPr>
      </p:pic>
      <p:pic>
        <p:nvPicPr>
          <p:cNvPr id="1028" name="Picture 4" descr="C:\Users\Любовь зВитальевна\Desktop\Camera\IMG_20200110_1500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859143" y="1637801"/>
            <a:ext cx="2952328" cy="2214246"/>
          </a:xfrm>
          <a:prstGeom prst="rect">
            <a:avLst/>
          </a:prstGeom>
          <a:noFill/>
        </p:spPr>
      </p:pic>
      <p:pic>
        <p:nvPicPr>
          <p:cNvPr id="1029" name="Picture 5" descr="C:\Users\Любовь зВитальевна\Desktop\Camera\IMG_20200110_15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392625">
            <a:off x="1505715" y="4748987"/>
            <a:ext cx="2643524" cy="1982643"/>
          </a:xfrm>
          <a:prstGeom prst="rect">
            <a:avLst/>
          </a:prstGeom>
          <a:noFill/>
        </p:spPr>
      </p:pic>
      <p:pic>
        <p:nvPicPr>
          <p:cNvPr id="1030" name="Picture 6" descr="C:\Users\Любовь зВитальевна\Desktop\Camera\IMG_20200110_14593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4902959" y="4699027"/>
            <a:ext cx="2016224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12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5711" y="2423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548680"/>
            <a:ext cx="5904656" cy="999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Оформление уголков для сюжетно ролевых игр.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8194" name="Picture 2" descr="C:\Users\Любовь зВитальевна\Desktop\Camera\IMG_20190829_1054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752"/>
            <a:ext cx="2999317" cy="2249488"/>
          </a:xfrm>
          <a:prstGeom prst="rect">
            <a:avLst/>
          </a:prstGeom>
          <a:noFill/>
        </p:spPr>
      </p:pic>
      <p:pic>
        <p:nvPicPr>
          <p:cNvPr id="8198" name="Picture 6" descr="C:\Users\Любовь зВитальевна\Desktop\Camera\IMG_20200116_1819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908720"/>
            <a:ext cx="2443200" cy="3257600"/>
          </a:xfrm>
          <a:prstGeom prst="rect">
            <a:avLst/>
          </a:prstGeom>
          <a:noFill/>
        </p:spPr>
      </p:pic>
      <p:pic>
        <p:nvPicPr>
          <p:cNvPr id="8200" name="Picture 8" descr="C:\Users\Любовь зВитальевна\Desktop\Camera\IMG_20200116_1819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052736"/>
            <a:ext cx="2065158" cy="2753544"/>
          </a:xfrm>
          <a:prstGeom prst="rect">
            <a:avLst/>
          </a:prstGeom>
          <a:noFill/>
        </p:spPr>
      </p:pic>
      <p:pic>
        <p:nvPicPr>
          <p:cNvPr id="8201" name="Picture 9" descr="C:\Users\Любовь зВитальевна\Desktop\Camera\IMG_20200116_1819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824536"/>
            <a:ext cx="2711285" cy="2033464"/>
          </a:xfrm>
          <a:prstGeom prst="rect">
            <a:avLst/>
          </a:prstGeom>
          <a:noFill/>
        </p:spPr>
      </p:pic>
      <p:pic>
        <p:nvPicPr>
          <p:cNvPr id="8202" name="Picture 10" descr="C:\Users\Любовь зВитальевна\Desktop\Camera\IMG_20200116_1819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4149080"/>
            <a:ext cx="2155168" cy="2393504"/>
          </a:xfrm>
          <a:prstGeom prst="rect">
            <a:avLst/>
          </a:prstGeom>
          <a:noFill/>
        </p:spPr>
      </p:pic>
      <p:pic>
        <p:nvPicPr>
          <p:cNvPr id="4098" name="Picture 2" descr="https://sun9-14.userapi.com/c857620/v857620034/862d9/Ai1Kp5mT5SY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4221088"/>
            <a:ext cx="2116132" cy="2821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12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5711" y="2423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548680"/>
            <a:ext cx="5904656" cy="423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2969895" algn="ctr"/>
                <a:tab pos="4990465" algn="l"/>
              </a:tabLst>
            </a:pPr>
            <a:r>
              <a:rPr lang="ru-RU" sz="2000" b="1" dirty="0">
                <a:latin typeface="Times New Roman"/>
                <a:ea typeface="Calibri"/>
                <a:cs typeface="Times New Roman"/>
              </a:rPr>
              <a:t>Изготовление педагогами настольных игр.</a:t>
            </a:r>
            <a:endParaRPr lang="ru-RU" sz="1600" dirty="0">
              <a:ea typeface="Calibri"/>
              <a:cs typeface="Times New Roman"/>
            </a:endParaRPr>
          </a:p>
        </p:txBody>
      </p:sp>
      <p:pic>
        <p:nvPicPr>
          <p:cNvPr id="8" name="Рисунок 7" descr="C:\Users\Елена\Desktop\IMG_20190212_13391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0440" b="10440"/>
          <a:stretch/>
        </p:blipFill>
        <p:spPr bwMode="auto">
          <a:xfrm>
            <a:off x="755577" y="1124744"/>
            <a:ext cx="2160240" cy="2592288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9" name="Рисунок 8" descr="C:\Users\Елена\Desktop\ПРОЕКТ ПО СЮЖ,РОЛЕВОЙ ИГРЕ\ФОТО для проета\Kq_tPePn7RE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000" b="7200"/>
          <a:stretch/>
        </p:blipFill>
        <p:spPr bwMode="auto">
          <a:xfrm>
            <a:off x="3337539" y="1208250"/>
            <a:ext cx="2272397" cy="252665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" name="Рисунок 9" descr="C:\Users\Елена\Desktop\IMG_20190212_13432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914" b="15038"/>
          <a:stretch/>
        </p:blipFill>
        <p:spPr bwMode="auto">
          <a:xfrm>
            <a:off x="6012160" y="1322535"/>
            <a:ext cx="1937385" cy="2412365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1" name="Рисунок 10" descr="C:\Users\Елена\YandexDisk\IMG_20190125_174431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7" r="3888"/>
          <a:stretch/>
        </p:blipFill>
        <p:spPr bwMode="auto">
          <a:xfrm>
            <a:off x="2915817" y="4005064"/>
            <a:ext cx="3385185" cy="2041525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7098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5711" y="-27740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548680"/>
            <a:ext cx="5904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u="sng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ЗАКЛЮЧЕНИЕ.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599" y="1046769"/>
            <a:ext cx="712879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ходе реализации проекта дети стали более увереннее играть друг с другом,  в сюжетно ролевые игры, находить общий язык, договариваться между собой - кто кем будет. У детей обогатился словарный запас,  диалогическая речь стала лучше. В игровых ситуациях у детей появился опыт , что способствовало в дальнейшем к развитию сюжетов. Они аккуратнее и  бережнее относятся к игровым атрибутам.  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Calibri"/>
                <a:cs typeface="Times New Roman"/>
              </a:rPr>
              <a:t>Так же дети узнали много разных профессиях и где могут работать эти  люди. Узнали,  что труд взрослых может быть трудным и тяжёлым, и что его надо ценить и уважать.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98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666" y="16559"/>
            <a:ext cx="929889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548680"/>
            <a:ext cx="5904656" cy="1070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u="sng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Литератра</a:t>
            </a:r>
            <a:endParaRPr lang="ru-RU" sz="2400" u="sng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1166843"/>
            <a:ext cx="59766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ru-RU" sz="2000" u="sng" dirty="0">
                <a:latin typeface="Times New Roman"/>
                <a:ea typeface="Times New Roman"/>
                <a:hlinkClick r:id="rId3"/>
              </a:rPr>
              <a:t>https://infourok.ru/kartoteka-syuzhetnorolevih-igr-v-sredney-gruppe-923429.html</a:t>
            </a:r>
            <a:endParaRPr lang="ru-RU" sz="2000" u="sng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ru-RU" sz="2000" u="sng" dirty="0">
                <a:latin typeface="Times New Roman"/>
                <a:ea typeface="Times New Roman"/>
                <a:hlinkClick r:id="rId4"/>
              </a:rPr>
              <a:t>https://nsportal.ru/detskiy-sad/okruzhayushchiy-mir/2016/01/13/konspekt-obrazovatelnoy-deyatelnosti-po-oznakomleniyu-s</a:t>
            </a:r>
            <a:endParaRPr lang="ru-RU" sz="2000" u="sng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ru-RU" sz="2000" u="sng" dirty="0">
                <a:latin typeface="Times New Roman"/>
                <a:ea typeface="Times New Roman"/>
                <a:hlinkClick r:id="rId5"/>
              </a:rPr>
              <a:t>https://infourok.ru/kartoteka-didakticheskih-igr-vse-prfessii-nuzhni-vse-professii-vazhni-548627.html</a:t>
            </a:r>
            <a:endParaRPr lang="ru-RU" sz="2000" u="sng" dirty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ru-RU" sz="2000" dirty="0">
                <a:latin typeface="Times New Roman"/>
                <a:ea typeface="Times New Roman"/>
              </a:rPr>
              <a:t>Михайленко Н.Я. Теория сюжетно - ролевых игр. - М.: ЮНИТИ. 2010. -365с.</a:t>
            </a:r>
          </a:p>
          <a:p>
            <a:pPr marL="342900" lvl="0" indent="-342900">
              <a:spcAft>
                <a:spcPts val="0"/>
              </a:spcAft>
              <a:buSzPts val="1400"/>
              <a:buFont typeface="+mj-lt"/>
              <a:buAutoNum type="arabicPeriod"/>
            </a:pPr>
            <a:r>
              <a:rPr lang="ru-RU" sz="2000" dirty="0">
                <a:latin typeface="Palatino Linotype"/>
                <a:ea typeface="Times New Roman"/>
              </a:rPr>
              <a:t> </a:t>
            </a:r>
            <a:r>
              <a:rPr lang="ru-RU" sz="2000" dirty="0">
                <a:latin typeface="Times New Roman"/>
                <a:ea typeface="Times New Roman"/>
              </a:rPr>
              <a:t>Зворыгина Е. В Комарова Н. Педагогические условия формирования сюжетно-ролевой игры. // Дошкольное воспитание. 1989 г. № 5. С. - 31-40.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989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2267</TotalTime>
  <Words>1160</Words>
  <Application>Microsoft Office PowerPoint</Application>
  <PresentationFormat>Экран (4:3)</PresentationFormat>
  <Paragraphs>116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Проект по сюжетно ролевым играм  «Мир игры»                                                 Воспитатель:                                                                                                                                                                                                    Грязнова Н.Н. 2021 г. </vt:lpstr>
      <vt:lpstr>Слайд 2</vt:lpstr>
      <vt:lpstr>Актуальность: Игра важна для каждого ребёнка! В игре дети учатся видеть, понимать, размышлять, фантазировать, даже сами того не замечая подходить творчески в сложившейся ситуации. Дети передают в игре самих же  взрослых, то есть переносят увиденное в свой личный опыт и этим для них сюжет становится интереснее, а мы взрослые можем помочь и наблюдать за дальнейшими действиями.  Ведь детский возраст – это время чудес, и много всего интересного, где дети учатся, познают  и расширяют свой кругозор.     </vt:lpstr>
      <vt:lpstr>Профессия «продавец»  В магазине возле касс продавец встречает нас. То пакетами шуршит, то бумагой шелестит</vt:lpstr>
      <vt:lpstr>             </vt:lpstr>
      <vt:lpstr> 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Содержание проекта «Мир игры»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Сюжетно ролевая игра  «Профессии»</dc:title>
  <dc:creator>admin</dc:creator>
  <cp:lastModifiedBy>Admin</cp:lastModifiedBy>
  <cp:revision>99</cp:revision>
  <dcterms:created xsi:type="dcterms:W3CDTF">2014-11-14T20:40:50Z</dcterms:created>
  <dcterms:modified xsi:type="dcterms:W3CDTF">2021-01-31T08:49:09Z</dcterms:modified>
</cp:coreProperties>
</file>