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2" r:id="rId3"/>
    <p:sldId id="273" r:id="rId4"/>
    <p:sldId id="274" r:id="rId5"/>
    <p:sldId id="257" r:id="rId6"/>
    <p:sldId id="276" r:id="rId7"/>
    <p:sldId id="275" r:id="rId8"/>
    <p:sldId id="277" r:id="rId9"/>
    <p:sldId id="278" r:id="rId10"/>
    <p:sldId id="279" r:id="rId11"/>
    <p:sldId id="259" r:id="rId12"/>
    <p:sldId id="260" r:id="rId13"/>
    <p:sldId id="261" r:id="rId14"/>
    <p:sldId id="262" r:id="rId15"/>
    <p:sldId id="263" r:id="rId16"/>
    <p:sldId id="270" r:id="rId17"/>
    <p:sldId id="264" r:id="rId18"/>
    <p:sldId id="265" r:id="rId19"/>
    <p:sldId id="266" r:id="rId20"/>
    <p:sldId id="267" r:id="rId21"/>
    <p:sldId id="268" r:id="rId22"/>
    <p:sldId id="269" r:id="rId23"/>
    <p:sldId id="286" r:id="rId24"/>
    <p:sldId id="28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8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47304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848130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89014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8517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301363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61589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523974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38037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37504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431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949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206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121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01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907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8993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17631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424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>
    <p:wheel spokes="1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E%D0%9D%D0%95%D0%A1%D0%9A%D0%9E" TargetMode="External"/><Relationship Id="rId2" Type="http://schemas.openxmlformats.org/officeDocument/2006/relationships/hyperlink" Target="http://ru.wikipedia.org/wiki/%D0%92%D1%81%D0%B5%D0%BC%D0%B8%D1%80%D0%BD%D0%BE%D0%B5_%D0%BD%D0%B0%D1%81%D0%BB%D0%B5%D0%B4%D0%B8%D0%B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hc.unesco.org/en/criteria/" TargetMode="External"/><Relationship Id="rId5" Type="http://schemas.openxmlformats.org/officeDocument/2006/relationships/hyperlink" Target="https://whc.unesco.org/en/list/633" TargetMode="External"/><Relationship Id="rId4" Type="http://schemas.openxmlformats.org/officeDocument/2006/relationships/hyperlink" Target="http://ru.wikipedia.org/wiki/%D0%92%D0%BB%D0%B0%D0%B4%D0%B8%D0%BC%D0%B8%D1%80%D1%81%D0%BA%D0%B0%D1%8F_%D0%BE%D0%B1%D0%BB%D0%B0%D1%81%D1%82%D1%8C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HOOM\Downloads\633-ICOMOS-752-en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E%D1%80%D0%B8%D0%B9_%D0%94%D0%BE%D0%BB%D0%B3%D0%BE%D1%80%D1%83%D0%BA%D0%B8%D0%B9" TargetMode="External"/><Relationship Id="rId2" Type="http://schemas.openxmlformats.org/officeDocument/2006/relationships/hyperlink" Target="http://ru.wikipedia.org/wiki/%D0%9A%D0%B8%D0%B4%D0%B5%D0%BA%D1%88%D0%B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8/88/Kideksha_sobor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f/%D0%92%D0%BB%D0%B0%D0%B4%D0%B8%D0%BC%D0%B8%D1%80_%D0%A3%D1%81%D0%BF%D0%B5%D0%BD%D1%81%D0%BA%D0%B8%D0%B9_%D1%81%D0%BE%D0%B1%D0%BE%D1%80_2008.JPG" TargetMode="External"/><Relationship Id="rId2" Type="http://schemas.openxmlformats.org/officeDocument/2006/relationships/hyperlink" Target="http://ru.wikipedia.org/wiki/%D0%9F%D0%B0%D0%BC%D1%8F%D1%82%D0%BD%D0%B8%D0%B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1164_%D0%B3%D0%BE%D0%B4" TargetMode="External"/><Relationship Id="rId2" Type="http://schemas.openxmlformats.org/officeDocument/2006/relationships/hyperlink" Target="http://ru.wikipedia.org/wiki/%D0%92%D0%BB%D0%B0%D0%B4%D0%B8%D0%BC%D0%B8%D1%80_(%D0%B3%D0%BE%D1%80%D0%BE%D0%B4)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ru.wikipedia.org/wiki/%D0%A4%D0%B0%D0%B9%D0%BB:Vladimir_gate_06_06_2004.jpg" TargetMode="External"/><Relationship Id="rId4" Type="http://schemas.openxmlformats.org/officeDocument/2006/relationships/hyperlink" Target="http://ru.wikipedia.org/wiki/%D0%90%D0%BD%D0%B4%D1%80%D0%B5%D0%B9_%D0%91%D0%BE%D0%B3%D0%BE%D0%BB%D1%8E%D0%B1%D1%81%D0%BA%D0%B8%D0%B9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2%D1%81%D0%B5%D0%B2%D0%BE%D0%BB%D0%BE%D0%B4_%D0%91%D0%BE%D0%BB%D1%8C%D1%88%D0%BE%D0%B5_%D0%93%D0%BD%D0%B5%D0%B7%D0%B4%D0%BE" TargetMode="External"/><Relationship Id="rId2" Type="http://schemas.openxmlformats.org/officeDocument/2006/relationships/hyperlink" Target="http://ru.wikipedia.org/wiki/%D0%92%D0%BB%D0%B0%D0%B4%D0%B8%D0%BC%D0%B8%D1%80_(%D0%B3%D0%BE%D1%80%D0%BE%D0%B4)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//commons.wikimedia.org/wiki/File:Saint_Dmitry_Cathedral_in_Vladimir.jpg?uselang=ru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7/7c/H9029_Vladimir_Dimitrin_sein%C3%A4_Balati-ikkunasta_C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3/3e/Bogolubovo_11_10_2003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F%D1%80%D0%B0%D0%B2%D0%BE%D1%81%D0%BB%D0%B0%D0%B2%D0%BD%D1%8B%D0%B9_%D1%85%D1%80%D0%B0%D0%BC" TargetMode="External"/><Relationship Id="rId7" Type="http://schemas.openxmlformats.org/officeDocument/2006/relationships/image" Target="../media/image11.jpeg"/><Relationship Id="rId2" Type="http://schemas.openxmlformats.org/officeDocument/2006/relationships/hyperlink" Target="http://ru.wikipedia.org/wiki/%D0%91%D0%B5%D0%BB%D1%8B%D0%B9_%D0%BA%D0%B0%D0%BC%D0%B5%D0%BD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e/e3/Chram_Pokrowa_Nerl.jpg" TargetMode="External"/><Relationship Id="rId5" Type="http://schemas.openxmlformats.org/officeDocument/2006/relationships/hyperlink" Target="http://ru.wikipedia.org/wiki/%D0%91%D0%BE%D0%B3%D0%BE%D0%BB%D1%8E%D0%B1%D0%BE%D0%B2%D0%BE_(%D0%92%D0%BB%D0%B0%D0%B4%D0%B8%D0%BC%D0%B8%D1%80%D1%81%D0%BA%D0%B0%D1%8F_%D0%BE%D0%B1%D0%BB%D0%B0%D1%81%D1%82%D1%8C)" TargetMode="External"/><Relationship Id="rId4" Type="http://schemas.openxmlformats.org/officeDocument/2006/relationships/hyperlink" Target="http://ru.wikipedia.org/wiki/%D0%92%D0%BB%D0%B0%D0%B4%D0%B8%D0%BC%D0%B8%D1%80%D1%81%D0%BA%D0%B0%D1%8F_%D0%BE%D0%B1%D0%BB%D0%B0%D1%81%D1%82%D1%8C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e/e5/Church_of_the_Protection_of_the_Theotokos_on_the_Nerl_1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//upload.wikimedia.org/wikipedia/commons/6/66/Church_of_the_Protection_of_the_Theotokos_on_the_Nerl_08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X_%D0%B2%D0%B5%D0%BA" TargetMode="External"/><Relationship Id="rId2" Type="http://schemas.openxmlformats.org/officeDocument/2006/relationships/hyperlink" Target="http://ru.wikipedia.org/wiki/%D0%A1%D1%83%D0%B7%D0%B4%D0%B0%D0%BB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//upload.wikimedia.org/wikipedia/commons/8/89/Suzdal_panorama-2005.jpg" TargetMode="External"/><Relationship Id="rId4" Type="http://schemas.openxmlformats.org/officeDocument/2006/relationships/hyperlink" Target="http://ru.wikipedia.org/wiki/%D0%9A%D0%B0%D0%BC%D0%B5%D0%BD%D0%BA%D0%B0_(%D0%BF%D1%80%D0%B8%D1%82%D0%BE%D0%BA_%D0%9D%D0%B5%D1%80%D0%BB%D0%B8)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2%D0%BB%D0%B0%D0%B4%D0%B8%D0%BC%D0%B8%D1%80%D1%81%D0%BA%D0%B0%D1%8F_%D0%B8_%D0%A1%D1%83%D0%B7%D0%B4%D0%B0%D0%BB%D1%8C%D1%81%D0%BA%D0%B0%D1%8F_%D0%B5%D0%BF%D0%B0%D1%80%D1%85%D0%B8%D1%8F" TargetMode="External"/><Relationship Id="rId7" Type="http://schemas.openxmlformats.org/officeDocument/2006/relationships/image" Target="../media/image15.jpeg"/><Relationship Id="rId2" Type="http://schemas.openxmlformats.org/officeDocument/2006/relationships/hyperlink" Target="http://ru.wikipedia.org/wiki/%D0%9F%D1%80%D0%B0%D0%B2%D0%BE%D1%81%D0%BB%D0%B0%D0%B2%D0%B8%D0%B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7/77/Interior_view_of_the_Cathedral_of_the_Nativity.jpg" TargetMode="External"/><Relationship Id="rId5" Type="http://schemas.openxmlformats.org/officeDocument/2006/relationships/hyperlink" Target="http://ru.wikipedia.org/wiki/%D0%92%D0%BB%D0%B0%D0%B4%D0%B8%D0%BC%D0%B8%D1%80%D0%BE-%D0%A1%D1%83%D0%B7%D0%B4%D0%B0%D0%BB%D1%8C%D1%81%D0%BA%D0%B8%D0%B9_%D0%BC%D1%83%D0%B7%D0%B5%D0%B9-%D0%B7%D0%B0%D0%BF%D0%BE%D0%B2%D0%B5%D0%B4%D0%BD%D0%B8%D0%BA" TargetMode="External"/><Relationship Id="rId4" Type="http://schemas.openxmlformats.org/officeDocument/2006/relationships/hyperlink" Target="http://ru.wikipedia.org/wiki/%D0%A1%D1%83%D0%B7%D0%B4%D0%B0%D0%BB%D1%8C%D1%81%D0%BA%D0%B8%D0%B9_%D0%BA%D1%80%D0%B5%D0%BC%D0%BB%D1%8C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e/e1/Cathedral_of_the_Nativity_of_the_Theotokos_(Suzdal)_03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7/70/Russia-Suzdal-St_Euthymius_Monastry-Transfiguration_Cathedral-Belfry.j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hc.unesco.org/en/tentativelists/" TargetMode="External"/><Relationship Id="rId2" Type="http://schemas.openxmlformats.org/officeDocument/2006/relationships/hyperlink" Target="http://www.nhpfund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33732"/>
            <a:ext cx="8295456" cy="242731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Объекты всемирного </a:t>
            </a:r>
            <a:r>
              <a:rPr lang="ru-RU" dirty="0" smtClean="0"/>
              <a:t>Наследие </a:t>
            </a:r>
            <a:r>
              <a:rPr lang="ru-RU" dirty="0" smtClean="0"/>
              <a:t>ЮНЕСКО на территории России. Белокаменные памятники Владимира и Суздаля.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643446"/>
            <a:ext cx="6400800" cy="99535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Организация Объединенных Наций по вопросам образования, науки и культуры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>
            <a:normAutofit/>
          </a:bodyPr>
          <a:lstStyle/>
          <a:p>
            <a:r>
              <a:rPr lang="ru-RU" dirty="0"/>
              <a:t>Ежегодно ЮНЕСКО (Организация Объединенных Наций по вопросам образования, науки и культуры) пополняет список всемирного </a:t>
            </a:r>
            <a:r>
              <a:rPr lang="ru-RU" dirty="0" smtClean="0"/>
              <a:t>наследия. </a:t>
            </a:r>
            <a:r>
              <a:rPr lang="ru-RU" dirty="0"/>
              <a:t>В него входят как природные уникальные объекты, так и рукотворные памятники, которые имеют историческую и культурную ценность.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Организация считает эти строения или природные явления настолько значимыми, что работает над их охраной, сохранением и популяризацией. Их значимость может быть как исторической и гуманитарной, так и экологической. Список начали создавать в 1978 году. Сначала в него входили только культурные объекты, потом перечень стал расширяться и пополнился природными шедеврами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Критерии для внесения объектов в список ЮНЕСКО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32856"/>
            <a:ext cx="8643998" cy="3993307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Для строений, созданных человеком, есть несколько критериев оценки, при соответствии одному или нескольким из них объект может оказаться под охраной ЮНЕСКО. Здание или комплекс сооружений должен отвечать следующим условиям: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-быть </a:t>
            </a:r>
            <a:r>
              <a:rPr lang="ru-RU" dirty="0"/>
              <a:t>шедевром созидательного гения;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-свидетельствовать </a:t>
            </a:r>
            <a:r>
              <a:rPr lang="ru-RU" dirty="0"/>
              <a:t>о значительном влиянии человеческих ценностей в период его создания;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-быть </a:t>
            </a:r>
            <a:r>
              <a:rPr lang="ru-RU" dirty="0"/>
              <a:t>уникальным для культуры и создавшей его цивилизации;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-представлять </a:t>
            </a:r>
            <a:r>
              <a:rPr lang="ru-RU" dirty="0"/>
              <a:t>значимый период истории в своей конструкции, архитектуре или технологиях;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-быть </a:t>
            </a:r>
            <a:r>
              <a:rPr lang="ru-RU" dirty="0"/>
              <a:t>традиционным сооружением для местности и </a:t>
            </a:r>
            <a:r>
              <a:rPr lang="ru-RU" dirty="0" smtClean="0"/>
              <a:t>цивилизации;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      -демонстрировать </a:t>
            </a:r>
            <a:r>
              <a:rPr lang="ru-RU" dirty="0"/>
              <a:t>связь человека с природой и использование ее ресурсов;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-быть </a:t>
            </a:r>
            <a:r>
              <a:rPr lang="ru-RU" dirty="0"/>
              <a:t>связанным с традициями и культурой отдельного периода, представлять исключительную мировую важность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2500306"/>
          </a:xfrm>
        </p:spPr>
        <p:txBody>
          <a:bodyPr>
            <a:normAutofit/>
          </a:bodyPr>
          <a:lstStyle/>
          <a:p>
            <a:r>
              <a:rPr lang="ru-RU" dirty="0"/>
              <a:t>Всего в перечне организации к 2021 году значится 1121 объект, из них </a:t>
            </a:r>
            <a:r>
              <a:rPr lang="ru-RU" dirty="0" smtClean="0"/>
              <a:t>30 находятся </a:t>
            </a:r>
            <a:r>
              <a:rPr lang="ru-RU" dirty="0"/>
              <a:t>в России.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«Белокаменные </a:t>
            </a:r>
            <a:r>
              <a:rPr lang="ru-RU" dirty="0"/>
              <a:t>памятники Владимира и </a:t>
            </a:r>
            <a:r>
              <a:rPr lang="ru-RU" dirty="0" smtClean="0"/>
              <a:t>Суздаля»</a:t>
            </a:r>
            <a:br>
              <a:rPr lang="ru-RU" dirty="0" smtClean="0"/>
            </a:br>
            <a:r>
              <a:rPr lang="ru-RU" dirty="0" smtClean="0"/>
              <a:t>В список </a:t>
            </a:r>
            <a:r>
              <a:rPr lang="ru-RU" dirty="0"/>
              <a:t>ЮНЕСКО вошли сразу восемь памятников, которые обладают исторической, духовной и архитектурной значимостью. Среди них строения во Владимире, Суздале и Боголюбове, которые датируются XII–XIII веками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 descr="https://the-steppe.com/images/news/5807-lPnjZMQ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5248" y="2348880"/>
            <a:ext cx="2713504" cy="180583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633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Белокаменные памятники Владимира и Суздаля</a:t>
            </a:r>
            <a:r>
              <a:rPr lang="ru-RU" dirty="0" smtClean="0"/>
              <a:t>  — собирательное название, под которым с 1992 в списке объектов </a:t>
            </a:r>
            <a:r>
              <a:rPr lang="ru-RU" dirty="0" smtClean="0">
                <a:hlinkClick r:id="rId2" action="ppaction://hlinkfile" tooltip="Всемирное наследие"/>
              </a:rPr>
              <a:t>Всемирного наследия</a:t>
            </a:r>
            <a:r>
              <a:rPr lang="ru-RU" dirty="0" smtClean="0"/>
              <a:t> </a:t>
            </a:r>
            <a:r>
              <a:rPr lang="ru-RU" dirty="0" smtClean="0">
                <a:hlinkClick r:id="rId3" action="ppaction://hlinkfile" tooltip="ЮНЕСКО"/>
              </a:rPr>
              <a:t>ЮНЕСКО</a:t>
            </a:r>
            <a:r>
              <a:rPr lang="ru-RU" dirty="0" smtClean="0"/>
              <a:t> фигурируют восемь памятников древнерусского (преимущественно белокаменного) зодчества, расположенных во </a:t>
            </a:r>
            <a:r>
              <a:rPr lang="ru-RU" dirty="0" smtClean="0">
                <a:hlinkClick r:id="rId4" action="ppaction://hlinkfile" tooltip="Владимирская область"/>
              </a:rPr>
              <a:t>Владимирской области</a:t>
            </a:r>
            <a:r>
              <a:rPr lang="ru-RU" dirty="0" smtClean="0"/>
              <a:t>:</a:t>
            </a:r>
          </a:p>
          <a:p>
            <a:r>
              <a:rPr lang="ru-RU" b="1" dirty="0"/>
              <a:t>Справка</a:t>
            </a:r>
            <a:r>
              <a:rPr lang="ru-RU" dirty="0"/>
              <a:t>: </a:t>
            </a:r>
            <a:r>
              <a:rPr lang="ru-RU" dirty="0">
                <a:hlinkClick r:id="rId5"/>
              </a:rPr>
              <a:t>633</a:t>
            </a:r>
            <a:endParaRPr lang="ru-RU" dirty="0"/>
          </a:p>
          <a:p>
            <a:r>
              <a:rPr lang="ru-RU" b="1" dirty="0"/>
              <a:t>Год внесения</a:t>
            </a:r>
            <a:r>
              <a:rPr lang="ru-RU" dirty="0"/>
              <a:t>: 1992</a:t>
            </a:r>
          </a:p>
          <a:p>
            <a:r>
              <a:rPr lang="ru-RU" b="1" dirty="0"/>
              <a:t>Критерии</a:t>
            </a:r>
            <a:r>
              <a:rPr lang="ru-RU" dirty="0"/>
              <a:t>: </a:t>
            </a:r>
            <a:r>
              <a:rPr lang="ru-RU" dirty="0">
                <a:hlinkClick r:id="rId6"/>
              </a:rPr>
              <a:t>(</a:t>
            </a:r>
            <a:r>
              <a:rPr lang="ru-RU" dirty="0" err="1">
                <a:hlinkClick r:id="rId6"/>
              </a:rPr>
              <a:t>i</a:t>
            </a:r>
            <a:r>
              <a:rPr lang="ru-RU" dirty="0">
                <a:hlinkClick r:id="rId6"/>
              </a:rPr>
              <a:t>)(</a:t>
            </a:r>
            <a:r>
              <a:rPr lang="ru-RU" dirty="0" err="1">
                <a:hlinkClick r:id="rId6"/>
              </a:rPr>
              <a:t>ii</a:t>
            </a:r>
            <a:r>
              <a:rPr lang="ru-RU" dirty="0">
                <a:hlinkClick r:id="rId6"/>
              </a:rPr>
              <a:t>)(</a:t>
            </a:r>
            <a:r>
              <a:rPr lang="ru-RU" dirty="0" err="1">
                <a:hlinkClick r:id="rId6"/>
              </a:rPr>
              <a:t>iv</a:t>
            </a:r>
            <a:r>
              <a:rPr lang="ru-RU" dirty="0">
                <a:hlinkClick r:id="rId6"/>
              </a:rPr>
              <a:t>)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Критерии отбора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 smtClean="0"/>
              <a:t>(</a:t>
            </a:r>
            <a:r>
              <a:rPr lang="ru-RU" b="1" dirty="0" err="1"/>
              <a:t>i</a:t>
            </a:r>
            <a:r>
              <a:rPr lang="ru-RU" b="1" dirty="0"/>
              <a:t>)</a:t>
            </a:r>
          </a:p>
          <a:p>
            <a:r>
              <a:rPr lang="ru-RU" dirty="0"/>
              <a:t>представлять шедевр человеческого творческого гения;</a:t>
            </a:r>
          </a:p>
          <a:p>
            <a:pPr>
              <a:buNone/>
            </a:pPr>
            <a:r>
              <a:rPr lang="ru-RU" b="1" dirty="0"/>
              <a:t>(</a:t>
            </a:r>
            <a:r>
              <a:rPr lang="ru-RU" b="1" dirty="0" err="1"/>
              <a:t>ii</a:t>
            </a:r>
            <a:r>
              <a:rPr lang="ru-RU" b="1" dirty="0"/>
              <a:t>)</a:t>
            </a:r>
          </a:p>
          <a:p>
            <a:r>
              <a:rPr lang="ru-RU" dirty="0"/>
              <a:t>демонстрировать важный обмен человеческими ценностями, на протяжении времени или в рамках культурной области мира, в области архитектуры или технологий, монументального искусства, градостроительства или ландшафтного дизайна;</a:t>
            </a:r>
          </a:p>
          <a:p>
            <a:pPr>
              <a:buNone/>
            </a:pPr>
            <a:r>
              <a:rPr lang="ru-RU" b="1" dirty="0" smtClean="0"/>
              <a:t>(</a:t>
            </a:r>
            <a:r>
              <a:rPr lang="ru-RU" b="1" dirty="0" err="1"/>
              <a:t>iv</a:t>
            </a:r>
            <a:r>
              <a:rPr lang="ru-RU" b="1" dirty="0"/>
              <a:t>)</a:t>
            </a:r>
          </a:p>
          <a:p>
            <a:r>
              <a:rPr lang="ru-RU" dirty="0"/>
              <a:t>быть выдающимся примером типа здания, архитектурного или технологического ансамбля или ландшафта, который иллюстрирует (а) важный этап (этапы) в истории человечества;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Оценки консультативных органов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Оценка консультативного органа (ИКОМОС)октябрь 1992 /документы с сайта ЮНЕСКО/</a:t>
            </a:r>
          </a:p>
          <a:p>
            <a:pPr>
              <a:buNone/>
            </a:pPr>
            <a:r>
              <a:rPr lang="ru-RU" dirty="0"/>
              <a:t>п</a:t>
            </a:r>
            <a:r>
              <a:rPr lang="ru-RU" dirty="0" smtClean="0"/>
              <a:t>о ссылке</a:t>
            </a:r>
          </a:p>
          <a:p>
            <a:pPr>
              <a:buNone/>
            </a:pPr>
            <a:r>
              <a:rPr lang="en-US" dirty="0" smtClean="0">
                <a:hlinkClick r:id="rId2" action="ppaction://hlinkfile"/>
              </a:rPr>
              <a:t>file:///C:/Users/HOOM/Downloads/633-ICOMOS-752-en.pdf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Название и местоположение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329642" cy="451085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633-001 Успенский собор Российская Федерация N56 9 0,00</a:t>
            </a:r>
            <a:br>
              <a:rPr lang="ru-RU" dirty="0" smtClean="0"/>
            </a:br>
            <a:r>
              <a:rPr lang="ru-RU" dirty="0" smtClean="0"/>
              <a:t>E40 25 0,00</a:t>
            </a:r>
          </a:p>
          <a:p>
            <a:r>
              <a:rPr lang="ru-RU" dirty="0" smtClean="0"/>
              <a:t>633-002 Золотые ворота Российская Федерация</a:t>
            </a:r>
          </a:p>
          <a:p>
            <a:r>
              <a:rPr lang="ru-RU" dirty="0" smtClean="0"/>
              <a:t>633-003 Княжеский замок в Боголюбово (собор Рождества Богородицы и лестничная башня дворца Андрея </a:t>
            </a:r>
            <a:r>
              <a:rPr lang="ru-RU" dirty="0" err="1" smtClean="0"/>
              <a:t>Боголюбского</a:t>
            </a:r>
            <a:r>
              <a:rPr lang="ru-RU" dirty="0" smtClean="0"/>
              <a:t>) Российская Федерация</a:t>
            </a:r>
          </a:p>
          <a:p>
            <a:r>
              <a:rPr lang="ru-RU" dirty="0" smtClean="0"/>
              <a:t>633-004 Церковь Покрова на реке Нерль Российская Федерация</a:t>
            </a:r>
          </a:p>
          <a:p>
            <a:r>
              <a:rPr lang="ru-RU" dirty="0" smtClean="0"/>
              <a:t>633-005 Собор Святого Дмитрия Российская Федерация</a:t>
            </a:r>
          </a:p>
          <a:p>
            <a:r>
              <a:rPr lang="ru-RU" dirty="0" smtClean="0"/>
              <a:t>633-006 Суздальский кремль и собор Рождества Христова Российская Федерация N56 25 0.00 E40 25 60.00</a:t>
            </a:r>
          </a:p>
          <a:p>
            <a:r>
              <a:rPr lang="ru-RU" dirty="0" smtClean="0"/>
              <a:t>633-007 Монастырь Спасителя и святого </a:t>
            </a:r>
            <a:r>
              <a:rPr lang="ru-RU" dirty="0" err="1" smtClean="0"/>
              <a:t>Евфимия</a:t>
            </a:r>
            <a:r>
              <a:rPr lang="ru-RU" dirty="0" smtClean="0"/>
              <a:t> Российская Федерация</a:t>
            </a:r>
          </a:p>
          <a:p>
            <a:r>
              <a:rPr lang="ru-RU" dirty="0" smtClean="0"/>
              <a:t>633-008 Церковь Святых Бориса и Глеба Российская Федерация</a:t>
            </a:r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HOOM\Downloads\Зимний-ночной-Владимир-с-высоты-январь-2018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HOOM\Downloads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5841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     Церковь Бориса и Глеба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32856"/>
            <a:ext cx="4042792" cy="3963144"/>
          </a:xfrm>
        </p:spPr>
        <p:txBody>
          <a:bodyPr>
            <a:normAutofit/>
          </a:bodyPr>
          <a:lstStyle/>
          <a:p>
            <a:r>
              <a:rPr lang="ru-RU" b="1" dirty="0" smtClean="0"/>
              <a:t>Церковь Бориса и Глеба</a:t>
            </a:r>
            <a:r>
              <a:rPr lang="ru-RU" dirty="0" smtClean="0"/>
              <a:t> в </a:t>
            </a:r>
            <a:r>
              <a:rPr lang="ru-RU" dirty="0" err="1" smtClean="0">
                <a:hlinkClick r:id="rId2" action="ppaction://hlinkfile" tooltip="Кидекша"/>
              </a:rPr>
              <a:t>Кидекше</a:t>
            </a:r>
            <a:r>
              <a:rPr lang="ru-RU" dirty="0" smtClean="0"/>
              <a:t> была построена в правление </a:t>
            </a:r>
            <a:r>
              <a:rPr lang="ru-RU" dirty="0" smtClean="0">
                <a:hlinkClick r:id="rId3" action="ppaction://hlinkfile" tooltip="Юрий Долгорукий"/>
              </a:rPr>
              <a:t>Юрия Долгорукого</a:t>
            </a:r>
            <a:r>
              <a:rPr lang="ru-RU" dirty="0" smtClean="0"/>
              <a:t> и обычно датируется 1152 годом .</a:t>
            </a:r>
          </a:p>
          <a:p>
            <a:r>
              <a:rPr lang="ru-RU" dirty="0" smtClean="0"/>
              <a:t> Сохранность постройки  средняя. </a:t>
            </a:r>
          </a:p>
          <a:p>
            <a:r>
              <a:rPr lang="ru-RU" dirty="0" smtClean="0"/>
              <a:t>В 1660-е годы утрачены своды, глава и апсиды. Сохранились фрагменты фресок XII в.</a:t>
            </a:r>
            <a:endParaRPr lang="ru-RU" dirty="0"/>
          </a:p>
        </p:txBody>
      </p:sp>
      <p:pic>
        <p:nvPicPr>
          <p:cNvPr id="1026" name="Picture 2" descr="File:Kideksha sobo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276872"/>
            <a:ext cx="3240360" cy="434484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Успенский собор 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04864"/>
            <a:ext cx="4330824" cy="4248472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Успе́нский</a:t>
            </a:r>
            <a:r>
              <a:rPr lang="ru-RU" b="1" dirty="0" smtClean="0"/>
              <a:t> </a:t>
            </a:r>
            <a:r>
              <a:rPr lang="ru-RU" b="1" dirty="0" err="1" smtClean="0"/>
              <a:t>собо́р</a:t>
            </a:r>
            <a:r>
              <a:rPr lang="ru-RU" b="1" dirty="0" smtClean="0"/>
              <a:t> во </a:t>
            </a:r>
            <a:r>
              <a:rPr lang="ru-RU" b="1" dirty="0" err="1" smtClean="0"/>
              <a:t>Влади́мире</a:t>
            </a:r>
            <a:r>
              <a:rPr lang="ru-RU" dirty="0" smtClean="0"/>
              <a:t> — выдающийся </a:t>
            </a:r>
            <a:r>
              <a:rPr lang="ru-RU" dirty="0" smtClean="0">
                <a:hlinkClick r:id="rId2" action="ppaction://hlinkfile" tooltip="Памятник"/>
              </a:rPr>
              <a:t>памятник</a:t>
            </a:r>
            <a:r>
              <a:rPr lang="ru-RU" dirty="0" smtClean="0"/>
              <a:t> белокаменного зодчества </a:t>
            </a:r>
            <a:r>
              <a:rPr lang="ru-RU" dirty="0" err="1" smtClean="0"/>
              <a:t>домонгольской</a:t>
            </a:r>
            <a:r>
              <a:rPr lang="ru-RU" dirty="0" smtClean="0"/>
              <a:t>  Руси. </a:t>
            </a:r>
          </a:p>
          <a:p>
            <a:r>
              <a:rPr lang="ru-RU" dirty="0" smtClean="0"/>
              <a:t>Сохранность постройки высокая. В интерьере фрагменты фресок XII века и фресок Андрея Рублева и Даниила Чёрного 1408 года. </a:t>
            </a:r>
          </a:p>
          <a:p>
            <a:r>
              <a:rPr lang="ru-RU" dirty="0" smtClean="0"/>
              <a:t>В XIX веке пристроены притвор и колокольня.</a:t>
            </a:r>
            <a:endParaRPr lang="ru-RU" dirty="0"/>
          </a:p>
        </p:txBody>
      </p:sp>
      <p:pic>
        <p:nvPicPr>
          <p:cNvPr id="41986" name="Picture 2" descr="File:Владимир Успенский собор 200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204864"/>
            <a:ext cx="2952328" cy="429127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Золотые ворота 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76872"/>
            <a:ext cx="3898776" cy="381912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Золотые ворота</a:t>
            </a:r>
            <a:r>
              <a:rPr lang="ru-RU" dirty="0" smtClean="0"/>
              <a:t> — выдающийся памятник древнерусской архитектуры, расположенный в городе </a:t>
            </a:r>
            <a:r>
              <a:rPr lang="ru-RU" dirty="0" smtClean="0">
                <a:hlinkClick r:id="rId2" action="ppaction://hlinkfile" tooltip="Владимир (город)"/>
              </a:rPr>
              <a:t>Владимире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Построены в </a:t>
            </a:r>
            <a:r>
              <a:rPr lang="ru-RU" dirty="0" smtClean="0">
                <a:hlinkClick r:id="rId3" action="ppaction://hlinkfile" tooltip="1164 год"/>
              </a:rPr>
              <a:t>1164 году</a:t>
            </a:r>
            <a:r>
              <a:rPr lang="ru-RU" dirty="0" smtClean="0"/>
              <a:t> при владимирском князе </a:t>
            </a:r>
            <a:r>
              <a:rPr lang="ru-RU" dirty="0" smtClean="0">
                <a:hlinkClick r:id="rId4" action="ppaction://hlinkfile" tooltip="Андрей Боголюбский"/>
              </a:rPr>
              <a:t>Андрее </a:t>
            </a:r>
            <a:r>
              <a:rPr lang="ru-RU" dirty="0" err="1" smtClean="0">
                <a:hlinkClick r:id="rId4" action="ppaction://hlinkfile" tooltip="Андрей Боголюбский"/>
              </a:rPr>
              <a:t>Боголюбском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Помимо оборонных целей ворота имели также и триумфальный характер. Они оформляли парадный вход в самую богатую княжеско-боярскую часть города. </a:t>
            </a:r>
          </a:p>
          <a:p>
            <a:r>
              <a:rPr lang="ru-RU" dirty="0" smtClean="0"/>
              <a:t>Средняя. Своды и надвратная церковь выстроены заново в 1795—1810. </a:t>
            </a:r>
          </a:p>
          <a:p>
            <a:r>
              <a:rPr lang="ru-RU" dirty="0" smtClean="0"/>
              <a:t>По бокам пристроены кордегардии.</a:t>
            </a:r>
          </a:p>
          <a:p>
            <a:endParaRPr lang="ru-RU" dirty="0"/>
          </a:p>
        </p:txBody>
      </p:sp>
      <p:pic>
        <p:nvPicPr>
          <p:cNvPr id="43010" name="Picture 2" descr="http://upload.wikimedia.org/wikipedia/ru/thumb/7/73/Vladimir_gate_06_06_2004.jpg/300px-Vladimir_gate_06_06_200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492896"/>
            <a:ext cx="3888432" cy="37444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Дмитриевский собор 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04864"/>
            <a:ext cx="4186808" cy="3891136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Дми́триевский</a:t>
            </a:r>
            <a:r>
              <a:rPr lang="ru-RU" b="1" dirty="0" smtClean="0"/>
              <a:t> </a:t>
            </a:r>
            <a:r>
              <a:rPr lang="ru-RU" b="1" dirty="0" err="1" smtClean="0"/>
              <a:t>собо́р</a:t>
            </a:r>
            <a:r>
              <a:rPr lang="ru-RU" dirty="0" smtClean="0"/>
              <a:t> города </a:t>
            </a:r>
            <a:r>
              <a:rPr lang="ru-RU" dirty="0" smtClean="0">
                <a:hlinkClick r:id="rId2" action="ppaction://hlinkfile" tooltip="Владимир (город)"/>
              </a:rPr>
              <a:t>Владимира</a:t>
            </a:r>
            <a:r>
              <a:rPr lang="ru-RU" dirty="0" smtClean="0"/>
              <a:t> (иногда в литературе можно встретить наименование «</a:t>
            </a:r>
            <a:r>
              <a:rPr lang="ru-RU" b="1" dirty="0" smtClean="0"/>
              <a:t>Дмитровский</a:t>
            </a:r>
            <a:r>
              <a:rPr lang="ru-RU" dirty="0" smtClean="0"/>
              <a:t>») — придворный храм, возведённый </a:t>
            </a:r>
            <a:r>
              <a:rPr lang="ru-RU" dirty="0" smtClean="0">
                <a:hlinkClick r:id="rId3" action="ppaction://hlinkfile" tooltip="Всеволод Большое Гнездо"/>
              </a:rPr>
              <a:t>Всеволодом Большое Гнездо</a:t>
            </a:r>
            <a:r>
              <a:rPr lang="ru-RU" dirty="0" smtClean="0"/>
              <a:t> на княжеском дворе . </a:t>
            </a:r>
          </a:p>
          <a:p>
            <a:r>
              <a:rPr lang="ru-RU" dirty="0" smtClean="0"/>
              <a:t> В ходе ошибочной реставрации 1840-х г. уничтожены галереи и лестничные башни начала XIII века.</a:t>
            </a:r>
          </a:p>
          <a:p>
            <a:endParaRPr lang="ru-RU" dirty="0"/>
          </a:p>
        </p:txBody>
      </p:sp>
      <p:pic>
        <p:nvPicPr>
          <p:cNvPr id="44034" name="Picture 2" descr="Дмитриевский собор. Вид с юго-востока.">
            <a:hlinkClick r:id="rId4" tooltip="Дмитриевский собор. Вид с юго-востока.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204864"/>
            <a:ext cx="2952328" cy="409950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44008" y="2492896"/>
            <a:ext cx="4032448" cy="3960440"/>
          </a:xfrm>
        </p:spPr>
        <p:txBody>
          <a:bodyPr>
            <a:normAutofit/>
          </a:bodyPr>
          <a:lstStyle/>
          <a:p>
            <a:r>
              <a:rPr lang="ru-RU" dirty="0" smtClean="0"/>
              <a:t>Орнаментальная белокаменная резьба в верхней части прясел.</a:t>
            </a:r>
          </a:p>
          <a:p>
            <a:endParaRPr lang="ru-RU" dirty="0"/>
          </a:p>
        </p:txBody>
      </p:sp>
      <p:pic>
        <p:nvPicPr>
          <p:cNvPr id="45058" name="Picture 2" descr="File:H9029 Vladimir Dimitrin seinä Balati-ikkunasta 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343145"/>
            <a:ext cx="3096344" cy="411019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Дворец Андрея </a:t>
            </a:r>
            <a:r>
              <a:rPr lang="ru-RU" dirty="0" err="1" smtClean="0"/>
              <a:t>Боголюбского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2204864"/>
            <a:ext cx="3240360" cy="417646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Заложен в 1158 году, с XIII века занят монастырем. </a:t>
            </a:r>
          </a:p>
          <a:p>
            <a:r>
              <a:rPr lang="ru-RU" dirty="0" smtClean="0"/>
              <a:t>Сохранность постройки низкая. </a:t>
            </a:r>
          </a:p>
          <a:p>
            <a:r>
              <a:rPr lang="ru-RU" dirty="0" smtClean="0"/>
              <a:t>Сохранилась лестничная башня (в XVIII веке перестроена в шатровую колокольню) и переход на хоры храма. </a:t>
            </a:r>
          </a:p>
          <a:p>
            <a:r>
              <a:rPr lang="ru-RU" dirty="0" smtClean="0"/>
              <a:t>От церкви Рождества Богородицы, рухнувшей в 1722 г. сохранилась только цокольная часть.</a:t>
            </a:r>
            <a:endParaRPr lang="ru-RU" dirty="0"/>
          </a:p>
        </p:txBody>
      </p:sp>
      <p:pic>
        <p:nvPicPr>
          <p:cNvPr id="26626" name="Picture 2" descr="File:Bogolubovo 11 10 200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276872"/>
            <a:ext cx="5038095" cy="377857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Церковь Покрова на Нерли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2276872"/>
            <a:ext cx="4464496" cy="3819128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Це́рковь</a:t>
            </a:r>
            <a:r>
              <a:rPr lang="ru-RU" b="1" dirty="0" smtClean="0"/>
              <a:t> Покрова́ на Нерли́</a:t>
            </a:r>
            <a:r>
              <a:rPr lang="ru-RU" dirty="0" smtClean="0"/>
              <a:t> (</a:t>
            </a:r>
            <a:r>
              <a:rPr lang="ru-RU" b="1" dirty="0" err="1" smtClean="0"/>
              <a:t>Покро́в</a:t>
            </a:r>
            <a:r>
              <a:rPr lang="ru-RU" b="1" dirty="0" smtClean="0"/>
              <a:t> на Нерли́</a:t>
            </a:r>
            <a:r>
              <a:rPr lang="ru-RU" dirty="0" smtClean="0"/>
              <a:t>) — </a:t>
            </a:r>
            <a:r>
              <a:rPr lang="ru-RU" dirty="0" smtClean="0">
                <a:hlinkClick r:id="rId2" action="ppaction://hlinkfile" tooltip="Белый камень"/>
              </a:rPr>
              <a:t>белокаменный</a:t>
            </a:r>
            <a:r>
              <a:rPr lang="ru-RU" dirty="0" smtClean="0"/>
              <a:t> </a:t>
            </a:r>
            <a:r>
              <a:rPr lang="ru-RU" dirty="0" smtClean="0">
                <a:hlinkClick r:id="rId3" action="ppaction://hlinkfile" tooltip="Православный храм"/>
              </a:rPr>
              <a:t>храм</a:t>
            </a:r>
            <a:r>
              <a:rPr lang="ru-RU" dirty="0" smtClean="0"/>
              <a:t> во </a:t>
            </a:r>
            <a:r>
              <a:rPr lang="ru-RU" dirty="0" smtClean="0">
                <a:hlinkClick r:id="rId4" action="ppaction://hlinkfile" tooltip="Владимирская область"/>
              </a:rPr>
              <a:t>Владимирской области</a:t>
            </a:r>
            <a:r>
              <a:rPr lang="ru-RU" dirty="0" smtClean="0"/>
              <a:t> России, в полутора километрах от </a:t>
            </a:r>
            <a:r>
              <a:rPr lang="ru-RU" dirty="0" smtClean="0">
                <a:hlinkClick r:id="rId5" action="ppaction://hlinkfile" tooltip="Боголюбово (Владимирская область)"/>
              </a:rPr>
              <a:t>Боголюбова</a:t>
            </a:r>
            <a:r>
              <a:rPr lang="ru-RU" dirty="0" smtClean="0"/>
              <a:t>, выдающийся памятник зодчества владимиро-суздальской школы. </a:t>
            </a:r>
          </a:p>
          <a:p>
            <a:r>
              <a:rPr lang="ru-RU" dirty="0" smtClean="0"/>
              <a:t>Утрачены галереи.</a:t>
            </a:r>
          </a:p>
          <a:p>
            <a:endParaRPr lang="ru-RU" dirty="0"/>
          </a:p>
        </p:txBody>
      </p:sp>
      <p:pic>
        <p:nvPicPr>
          <p:cNvPr id="1026" name="Picture 2" descr="File:Chram Pokrowa Ner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2255504"/>
            <a:ext cx="3024336" cy="430162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Church of the Protection of the Theotokos on the Nerl 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155146"/>
            <a:ext cx="2952328" cy="4428492"/>
          </a:xfrm>
          <a:prstGeom prst="rect">
            <a:avLst/>
          </a:prstGeom>
          <a:noFill/>
        </p:spPr>
      </p:pic>
      <p:pic>
        <p:nvPicPr>
          <p:cNvPr id="21508" name="Picture 4" descr="File:Church of the Protection of the Theotokos on the Nerl 0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166122"/>
            <a:ext cx="2746984" cy="441874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pPr algn="ctr"/>
            <a:r>
              <a:rPr lang="ru-RU" b="1" dirty="0" smtClean="0"/>
              <a:t>Суздальский кремль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2132856"/>
            <a:ext cx="8435280" cy="1944216"/>
          </a:xfrm>
        </p:spPr>
        <p:txBody>
          <a:bodyPr>
            <a:normAutofit/>
          </a:bodyPr>
          <a:lstStyle/>
          <a:p>
            <a:r>
              <a:rPr lang="ru-RU" b="1" dirty="0" smtClean="0"/>
              <a:t>Суздальский Кремль</a:t>
            </a:r>
            <a:r>
              <a:rPr lang="ru-RU" dirty="0" smtClean="0"/>
              <a:t> — древнейшая часть города, ядро </a:t>
            </a:r>
            <a:r>
              <a:rPr lang="ru-RU" dirty="0" smtClean="0">
                <a:hlinkClick r:id="rId2" action="ppaction://hlinkfile" tooltip="Суздаль"/>
              </a:rPr>
              <a:t>Суздаля</a:t>
            </a:r>
            <a:r>
              <a:rPr lang="ru-RU" dirty="0" smtClean="0"/>
              <a:t>, по данным археологов существующее с </a:t>
            </a:r>
            <a:r>
              <a:rPr lang="ru-RU" dirty="0" smtClean="0">
                <a:hlinkClick r:id="rId3" action="ppaction://hlinkfile" tooltip="X век"/>
              </a:rPr>
              <a:t>X века</a:t>
            </a:r>
            <a:r>
              <a:rPr lang="ru-RU" dirty="0" smtClean="0"/>
              <a:t>. Расположен Кремль в излучине реки </a:t>
            </a:r>
            <a:r>
              <a:rPr lang="ru-RU" dirty="0" smtClean="0">
                <a:hlinkClick r:id="rId4" action="ppaction://hlinkfile" tooltip="Каменка (приток Нерли)"/>
              </a:rPr>
              <a:t>Каменка</a:t>
            </a:r>
            <a:r>
              <a:rPr lang="ru-RU" dirty="0" smtClean="0"/>
              <a:t>, в южной части города.</a:t>
            </a:r>
          </a:p>
          <a:p>
            <a:r>
              <a:rPr lang="ru-RU" dirty="0" smtClean="0"/>
              <a:t>Кремль сохранил земляные валы и рвы древней крепости, несколько церквей и ансамбль архиерейского двора с древним Рождественским собором.</a:t>
            </a:r>
          </a:p>
          <a:p>
            <a:endParaRPr lang="ru-RU" dirty="0"/>
          </a:p>
        </p:txBody>
      </p:sp>
      <p:pic>
        <p:nvPicPr>
          <p:cNvPr id="22530" name="Picture 2" descr="File:Suzdal panorama-2005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4466" y="4437112"/>
            <a:ext cx="8182333" cy="223700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err="1" smtClean="0"/>
              <a:t>Богородице-Рождественский</a:t>
            </a:r>
            <a:r>
              <a:rPr lang="ru-RU" b="1" dirty="0" smtClean="0"/>
              <a:t> собор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2276872"/>
            <a:ext cx="4752528" cy="3707904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Богородице-Рождественский</a:t>
            </a:r>
            <a:r>
              <a:rPr lang="ru-RU" b="1" dirty="0" smtClean="0"/>
              <a:t> собор</a:t>
            </a:r>
            <a:r>
              <a:rPr lang="ru-RU" dirty="0" smtClean="0"/>
              <a:t> — </a:t>
            </a:r>
            <a:r>
              <a:rPr lang="ru-RU" dirty="0" smtClean="0">
                <a:hlinkClick r:id="rId2" action="ppaction://hlinkfile" tooltip="Православие"/>
              </a:rPr>
              <a:t>православный</a:t>
            </a:r>
            <a:r>
              <a:rPr lang="ru-RU" dirty="0" smtClean="0"/>
              <a:t> храм </a:t>
            </a:r>
            <a:r>
              <a:rPr lang="ru-RU" dirty="0" smtClean="0">
                <a:hlinkClick r:id="rId3" action="ppaction://hlinkfile" tooltip="Владимирская и Суздальская епархия"/>
              </a:rPr>
              <a:t>Владимирской и Суздальской епархии</a:t>
            </a:r>
            <a:r>
              <a:rPr lang="ru-RU" dirty="0" smtClean="0"/>
              <a:t>, расположенный на территории </a:t>
            </a:r>
            <a:r>
              <a:rPr lang="ru-RU" dirty="0" smtClean="0">
                <a:hlinkClick r:id="rId4" action="ppaction://hlinkfile" tooltip="Суздальский кремль"/>
              </a:rPr>
              <a:t>Суздальского кремля</a:t>
            </a:r>
            <a:r>
              <a:rPr lang="ru-RU" dirty="0" smtClean="0"/>
              <a:t>, один из интереснейших памятников древнерусского зодчества. В настоящее время </a:t>
            </a:r>
            <a:r>
              <a:rPr lang="ru-RU" i="1" dirty="0" smtClean="0"/>
              <a:t>Рождественский собор</a:t>
            </a:r>
            <a:r>
              <a:rPr lang="ru-RU" dirty="0" smtClean="0"/>
              <a:t> является действующим храмом и одновременно входит в состав </a:t>
            </a:r>
            <a:r>
              <a:rPr lang="ru-RU" dirty="0" smtClean="0">
                <a:hlinkClick r:id="rId5" action="ppaction://hlinkfile" tooltip="Владимиро-Суздальский музей-заповедник"/>
              </a:rPr>
              <a:t>Владимиро-Суздальского музея-заповедника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24578" name="Picture 2" descr="File:Interior view of the Cathedral of the Nativity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696" y="2420888"/>
            <a:ext cx="2825891" cy="423883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le:Cathedral of the Nativity of the Theotokos (Suzdal) 0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276872"/>
            <a:ext cx="4365128" cy="432183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Спасо-Евфимиев</a:t>
            </a:r>
            <a:r>
              <a:rPr lang="ru-RU" b="1" dirty="0" smtClean="0"/>
              <a:t> монастырь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2708920"/>
            <a:ext cx="3024336" cy="3387080"/>
          </a:xfrm>
        </p:spPr>
        <p:txBody>
          <a:bodyPr/>
          <a:lstStyle/>
          <a:p>
            <a:r>
              <a:rPr lang="ru-RU" dirty="0" smtClean="0"/>
              <a:t>Время постройки XVI-XVII века. Сохранность постройки отличная.</a:t>
            </a:r>
            <a:endParaRPr lang="ru-RU" dirty="0"/>
          </a:p>
        </p:txBody>
      </p:sp>
      <p:pic>
        <p:nvPicPr>
          <p:cNvPr id="25602" name="Picture 2" descr="File:Russia-Suzdal-St Euthymius Monastry-Transfiguration Cathedral-Belfr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492896"/>
            <a:ext cx="4464496" cy="392770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75240" cy="360040"/>
          </a:xfrm>
        </p:spPr>
        <p:txBody>
          <a:bodyPr>
            <a:normAutofit fontScale="90000"/>
          </a:bodyPr>
          <a:lstStyle/>
          <a:p>
            <a:r>
              <a:rPr lang="ru-RU" dirty="0"/>
              <a:t>Из личного архива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71600" y="2196555"/>
            <a:ext cx="2840360" cy="4260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195648"/>
            <a:ext cx="2800716" cy="4202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Сайт Фонда «Охрана природного наследия»: </a:t>
            </a:r>
            <a:r>
              <a:rPr lang="ru-RU" dirty="0">
                <a:hlinkClick r:id="rId2"/>
              </a:rPr>
              <a:t>http://</a:t>
            </a:r>
            <a:r>
              <a:rPr lang="ru-RU" dirty="0" smtClean="0">
                <a:hlinkClick r:id="rId2"/>
              </a:rPr>
              <a:t>www.nhpfund.ru/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://vetert.ru/rossiya/volgogradskaya-oblast/dostoprimechatelnosti.php </a:t>
            </a:r>
            <a:endParaRPr lang="ru-RU" dirty="0" smtClean="0"/>
          </a:p>
          <a:p>
            <a:r>
              <a:rPr lang="ru-RU" dirty="0" smtClean="0">
                <a:hlinkClick r:id="rId3"/>
              </a:rPr>
              <a:t>http</a:t>
            </a:r>
            <a:r>
              <a:rPr lang="ru-RU" dirty="0">
                <a:hlinkClick r:id="rId3"/>
              </a:rPr>
              <a:t>://whc.unesco.org/en/tentativelists</a:t>
            </a:r>
            <a:r>
              <a:rPr lang="ru-RU" dirty="0" smtClean="0">
                <a:hlinkClick r:id="rId3"/>
              </a:rPr>
              <a:t>/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://www.nhpfund.ru/world-heritage/russian-sites.html 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://redigo.ru/article/364/list 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://www.portalus.ru/modules/shkola/rus_readme.php?id=1191497238&amp;subaction=showcom </a:t>
            </a:r>
            <a:r>
              <a:rPr lang="ru-RU" dirty="0" err="1"/>
              <a:t>ments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://phototravelguide.ru/top10/unesco-v-rossii/ </a:t>
            </a:r>
            <a:endParaRPr lang="ru-RU" dirty="0" smtClean="0"/>
          </a:p>
          <a:p>
            <a:r>
              <a:rPr lang="ru-RU" dirty="0" smtClean="0"/>
              <a:t>http</a:t>
            </a:r>
            <a:r>
              <a:rPr lang="ru-RU" dirty="0"/>
              <a:t>://www.tour52.ru/russia/unesco.html</a:t>
            </a:r>
          </a:p>
        </p:txBody>
      </p:sp>
    </p:spTree>
    <p:extLst>
      <p:ext uri="{BB962C8B-B14F-4D97-AF65-F5344CB8AC3E}">
        <p14:creationId xmlns:p14="http://schemas.microsoft.com/office/powerpoint/2010/main" val="220256125"/>
      </p:ext>
    </p:extLst>
  </p:cSld>
  <p:clrMapOvr>
    <a:masterClrMapping/>
  </p:clrMapOvr>
  <p:transition>
    <p:wheel spokes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293</TotalTime>
  <Words>461</Words>
  <Application>Microsoft Office PowerPoint</Application>
  <PresentationFormat>Экран (4:3)</PresentationFormat>
  <Paragraphs>74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Century Gothic</vt:lpstr>
      <vt:lpstr>Wingdings 3</vt:lpstr>
      <vt:lpstr>Совет директоров</vt:lpstr>
      <vt:lpstr>Объекты всемирного Наследие ЮНЕСКО на территории России. Белокаменные памятники Владимира и Суздаля.  </vt:lpstr>
      <vt:lpstr>Организация Объединенных Наций по вопросам образования, науки и культуры</vt:lpstr>
      <vt:lpstr>Критерии для внесения объектов в список ЮНЕСКО </vt:lpstr>
      <vt:lpstr>Презентация PowerPoint</vt:lpstr>
      <vt:lpstr>633</vt:lpstr>
      <vt:lpstr>Критерии отбора</vt:lpstr>
      <vt:lpstr>Оценки консультативных органов</vt:lpstr>
      <vt:lpstr>Название и местоположение</vt:lpstr>
      <vt:lpstr>Презентация PowerPoint</vt:lpstr>
      <vt:lpstr>Презентация PowerPoint</vt:lpstr>
      <vt:lpstr>     Церковь Бориса и Глеба </vt:lpstr>
      <vt:lpstr>Успенский собор </vt:lpstr>
      <vt:lpstr>Золотые ворота </vt:lpstr>
      <vt:lpstr>Дмитриевский собор </vt:lpstr>
      <vt:lpstr>Презентация PowerPoint</vt:lpstr>
      <vt:lpstr>Дворец Андрея Боголюбского</vt:lpstr>
      <vt:lpstr>Церковь Покрова на Нерли</vt:lpstr>
      <vt:lpstr>Презентация PowerPoint</vt:lpstr>
      <vt:lpstr>Суздальский кремль</vt:lpstr>
      <vt:lpstr>Богородице-Рождественский собор </vt:lpstr>
      <vt:lpstr>Презентация PowerPoint</vt:lpstr>
      <vt:lpstr>Спасо-Евфимиев монастырь</vt:lpstr>
      <vt:lpstr>Из личного архива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Объекты всемирного наследия ЮНЕСКО</dc:title>
  <dc:creator>Благова</dc:creator>
  <cp:lastModifiedBy>Win7</cp:lastModifiedBy>
  <cp:revision>36</cp:revision>
  <dcterms:created xsi:type="dcterms:W3CDTF">2013-11-17T18:29:18Z</dcterms:created>
  <dcterms:modified xsi:type="dcterms:W3CDTF">2022-11-03T02:38:18Z</dcterms:modified>
</cp:coreProperties>
</file>