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256" r:id="rId2"/>
    <p:sldId id="276" r:id="rId3"/>
    <p:sldId id="274" r:id="rId4"/>
    <p:sldId id="275" r:id="rId5"/>
    <p:sldId id="257" r:id="rId6"/>
    <p:sldId id="273" r:id="rId7"/>
    <p:sldId id="277" r:id="rId8"/>
    <p:sldId id="280" r:id="rId9"/>
    <p:sldId id="264" r:id="rId10"/>
    <p:sldId id="291" r:id="rId11"/>
    <p:sldId id="295" r:id="rId12"/>
    <p:sldId id="296" r:id="rId13"/>
    <p:sldId id="297" r:id="rId14"/>
    <p:sldId id="309" r:id="rId15"/>
    <p:sldId id="310" r:id="rId16"/>
    <p:sldId id="298" r:id="rId17"/>
    <p:sldId id="299" r:id="rId18"/>
    <p:sldId id="300" r:id="rId19"/>
    <p:sldId id="301" r:id="rId20"/>
    <p:sldId id="304" r:id="rId21"/>
    <p:sldId id="305" r:id="rId22"/>
    <p:sldId id="306" r:id="rId23"/>
    <p:sldId id="287" r:id="rId24"/>
    <p:sldId id="307" r:id="rId25"/>
    <p:sldId id="288" r:id="rId26"/>
    <p:sldId id="289" r:id="rId27"/>
    <p:sldId id="265" r:id="rId28"/>
    <p:sldId id="261" r:id="rId29"/>
    <p:sldId id="272" r:id="rId30"/>
    <p:sldId id="278" r:id="rId31"/>
    <p:sldId id="279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1" autoAdjust="0"/>
    <p:restoredTop sz="94669" autoAdjust="0"/>
  </p:normalViewPr>
  <p:slideViewPr>
    <p:cSldViewPr>
      <p:cViewPr varScale="1">
        <p:scale>
          <a:sx n="66" d="100"/>
          <a:sy n="66" d="100"/>
        </p:scale>
        <p:origin x="-1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F958C-4E2E-42A7-9F2C-F7E7EC783A3E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AD9CB-0BF6-46D8-B6DF-E6FB083026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45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AD9CB-0BF6-46D8-B6DF-E6FB083026F2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6" y="908720"/>
            <a:ext cx="8062664" cy="374441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Проект: </a:t>
            </a:r>
            <a:b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Развитие </a:t>
            </a:r>
            <a:r>
              <a:rPr lang="ru-RU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лексико-грамматических категорий  детей 5-6 лет посредством ТРИЗ </a:t>
            </a:r>
            <a:r>
              <a:rPr lang="ru-RU" sz="32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– технологий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«ТРИЗ в играх»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39952" y="515719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Подготовила воспитатель: Соколовская </a:t>
            </a:r>
            <a:r>
              <a:rPr lang="ru-RU" dirty="0" smtClean="0"/>
              <a:t>Елена </a:t>
            </a:r>
            <a:r>
              <a:rPr lang="ru-RU" dirty="0" err="1" smtClean="0"/>
              <a:t>Владимирона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Старшая группа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332656"/>
            <a:ext cx="5256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№6</a:t>
            </a:r>
          </a:p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Нелидово, Тверская область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40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764704"/>
            <a:ext cx="7125112" cy="5400600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Тип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проекта: По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доминирующей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деятельности: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 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Познавательно-речевой, игровой.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По количеству участников: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групповой.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Характер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контактов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 среди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детей дошкольного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образовательного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учреждения.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продолжительности: -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долгосрочный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чебный год.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Участники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дети старшей группы, родители, </a:t>
            </a: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defTabSz="914400">
              <a:lnSpc>
                <a:spcPts val="1465"/>
              </a:lnSpc>
              <a:spcBef>
                <a:spcPts val="225"/>
              </a:spcBef>
              <a:spcAft>
                <a:spcPts val="0"/>
              </a:spcAft>
              <a:buClrTx/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оспитатель.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19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125113" cy="5760640"/>
          </a:xfrm>
        </p:spPr>
        <p:txBody>
          <a:bodyPr/>
          <a:lstStyle/>
          <a:p>
            <a:pPr indent="228600" algn="ctr">
              <a:spcAft>
                <a:spcPts val="0"/>
              </a:spcAft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r>
              <a:rPr lang="ru-RU" sz="3600" dirty="0" smtClean="0">
                <a:solidFill>
                  <a:srgbClr val="111111"/>
                </a:solidFill>
                <a:latin typeface="Times New Roman"/>
                <a:ea typeface="Times New Roman"/>
              </a:rPr>
              <a:t> у большинства детей недостаточно развит словарный запас, присутствуют грамматические ошибки, дети испытывают затруднения в составлении предложений, рассказов, стихотворений.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4509120"/>
            <a:ext cx="7125112" cy="253487"/>
          </a:xfrm>
        </p:spPr>
        <p:txBody>
          <a:bodyPr>
            <a:normAutofit fontScale="40000" lnSpcReduction="20000"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437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4049420"/>
          </a:xfrm>
        </p:spPr>
        <p:txBody>
          <a:bodyPr/>
          <a:lstStyle/>
          <a:p>
            <a:pPr>
              <a:spcAft>
                <a:spcPts val="750"/>
              </a:spcAft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  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latin typeface="Times New Roman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спользования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технологии ТРИЗ несомненна. 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Элементы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ТРИЗ - технологии содержат в себе значительный потенциал, позволяющий качественно изменить процесс речевого развития детей дошкольного возраста.</a:t>
            </a:r>
            <a:r>
              <a:rPr lang="ru-RU" sz="2800" dirty="0">
                <a:latin typeface="Times New Roman"/>
                <a:ea typeface="Times New Roman"/>
              </a:rPr>
              <a:t/>
            </a:r>
            <a:br>
              <a:rPr lang="ru-RU" sz="2800" dirty="0">
                <a:latin typeface="Times New Roman"/>
                <a:ea typeface="Times New Roman"/>
              </a:rPr>
            </a:b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5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125113" cy="5273556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Цель: </a:t>
            </a: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Развитие лексико-грамматических категорий  детей 5-6 лет посредством ТРИЗ - технологий 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79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125113" cy="504056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36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Задачи</a:t>
            </a: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lang="ru-RU" sz="14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1400" dirty="0">
                <a:latin typeface="Calibri"/>
                <a:ea typeface="Times New Roman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Развитие грамматически правильной построенной речи.</a:t>
            </a:r>
            <a:r>
              <a:rPr lang="ru-RU" sz="20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>
                <a:latin typeface="Calibri"/>
                <a:ea typeface="Times New Roman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Формировать словарный запас, соответствующий возрасту.</a:t>
            </a:r>
            <a:r>
              <a:rPr lang="ru-RU" sz="20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>
                <a:latin typeface="Calibri"/>
                <a:ea typeface="Times New Roman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Совершенствовать умения детей самостоятельно составлять предложения и рассказы по схемам.</a:t>
            </a:r>
            <a:b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творческого воображения и словотворчества детей </a:t>
            </a:r>
            <a:r>
              <a:rPr lang="ru-RU" sz="20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>
                <a:latin typeface="Calibri"/>
                <a:ea typeface="Times New Roman"/>
                <a:cs typeface="Times New Roman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Взаимодействовать с родителями и педагогами (родительские собрания, мастер-класс, консультации, буклеты, памятки).</a:t>
            </a:r>
            <a:r>
              <a:rPr lang="ru-RU" sz="20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>
                <a:latin typeface="Calibri"/>
                <a:ea typeface="Times New Roman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5. Создать (пополнять) предметно-развивающую среду для применения инновационных и развивающих технологий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ТРИЗ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(картотеки, дидактические игры).</a:t>
            </a:r>
            <a:r>
              <a:rPr lang="ru-RU" sz="20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>
                <a:latin typeface="Calibri"/>
                <a:ea typeface="Times New Roman"/>
                <a:cs typeface="Times New Roman"/>
              </a:rPr>
            </a:b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2000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>
                <a:latin typeface="Calibri"/>
                <a:ea typeface="Times New Roman"/>
                <a:cs typeface="Times New Roman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8098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r>
              <a:rPr lang="ru-RU" sz="3600" b="1" dirty="0" smtClean="0">
                <a:solidFill>
                  <a:schemeClr val="tx1"/>
                </a:solidFill>
              </a:rPr>
              <a:t>: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556792"/>
            <a:ext cx="6768752" cy="4751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2800" dirty="0">
                <a:latin typeface="Times New Roman"/>
                <a:ea typeface="Times New Roman"/>
              </a:rPr>
              <a:t>Совершенствовать детей нестандартно мыслить, создавать собственные творения, развить фантазию и речь. Развивать умения самостоятельно находить ответы на вопросы, решать задачи, анализировать. Формировать активность и заинтересованность родителей в воспитании и развитии </a:t>
            </a:r>
            <a:r>
              <a:rPr lang="ru-RU" sz="2800" dirty="0" smtClean="0">
                <a:latin typeface="Times New Roman"/>
                <a:ea typeface="Times New Roman"/>
              </a:rPr>
              <a:t>детей, развивать положительные эмоции от творческой и игровой деятельности.</a:t>
            </a:r>
            <a:endParaRPr lang="ru-RU" sz="28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Calibri"/>
                <a:ea typeface="Calibri"/>
                <a:cs typeface="Times New Roman"/>
              </a:rPr>
              <a:t> 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2096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92696"/>
            <a:ext cx="7125113" cy="4896544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проекта. 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1.Организационный (подготовительный)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методической, познавательной, художественной литературы;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создания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схем,  картотек игр по технологии ТРИЗ для детей дошкольного возраста, наглядный материал по развитию речи для детей старшего возраста. 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01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5201548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77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55"/>
          <a:stretch/>
        </p:blipFill>
        <p:spPr bwMode="auto">
          <a:xfrm>
            <a:off x="642910" y="285728"/>
            <a:ext cx="3744416" cy="28622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\Desktop\20200526_13202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72" r="8900"/>
          <a:stretch/>
        </p:blipFill>
        <p:spPr bwMode="auto">
          <a:xfrm>
            <a:off x="214282" y="1857364"/>
            <a:ext cx="2772210" cy="2906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59582" y="-44664"/>
            <a:ext cx="2833921" cy="3780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357562"/>
            <a:ext cx="3159559" cy="3106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C:\Users\User\Desktop\20210531_07155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3429000"/>
            <a:ext cx="3168352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252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1"/>
            <a:ext cx="8715436" cy="928694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2.Основной этап. Планирование деятельности.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903268"/>
              </p:ext>
            </p:extLst>
          </p:nvPr>
        </p:nvGraphicFramePr>
        <p:xfrm>
          <a:off x="571472" y="1078530"/>
          <a:ext cx="7929618" cy="5636617"/>
        </p:xfrm>
        <a:graphic>
          <a:graphicData uri="http://schemas.openxmlformats.org/drawingml/2006/table">
            <a:tbl>
              <a:tblPr/>
              <a:tblGrid>
                <a:gridCol w="2684052"/>
                <a:gridCol w="5245566"/>
              </a:tblGrid>
              <a:tr h="65590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Образовательная деятельность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Вид детской деятельности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01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Познавательное развитие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Беседы с детьми, просмотр иллюстраций, игры-викторины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26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Социально-коммуникативное развитие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Дидактические игры, социально-коммуникативные игры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01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Физическое развитие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Подвижные игры, малоподвижные игры, речевые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физ.минутки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26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Художественно-эстетическое развитие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Лепка, аппликации, рисование, конструирование театрализованные игры.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613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Речевое развитие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 marL="365125" marR="0" lvl="0" indent="-2825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речевые словесные  игры, пальчиковые игры, сочинения загадок, подбор дидактического материала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мнемотаблиц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для работы по развитию связной речи, заучивания стихотворений, составления рассказов,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пересказыванию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произведений художественной литературы.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047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125113" cy="1152128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chemeClr val="tx1"/>
                </a:solidFill>
                <a:latin typeface="Times New Roman"/>
                <a:ea typeface="Times New Roman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/>
                <a:ea typeface="Times New Roman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88640"/>
            <a:ext cx="7992888" cy="2382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Изготовления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речевых и дидактических игр: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«Хорошо – плохо» (осень),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«Скажи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по-другому».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Загадки по ТРИЗ на лексические темы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ТРИЗ на прогулке: Наблюдение за листопадом: на что похожи листья? что общего между листьями и птицами? Чем отличаются?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solidFill>
                <a:prstClr val="black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4" name="Рисунок 3" descr="C:\Users\User\Desktop\Самообразоваие 24-25 Старшая группа сентябрь=октябрь\IMG_20241029_135446_80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71344"/>
            <a:ext cx="2867779" cy="3826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Самообразоваие 24-25 Старшая группа сентябрь=октябрь\IMG_20241008_110312_77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5" t="7863" r="8059"/>
          <a:stretch/>
        </p:blipFill>
        <p:spPr bwMode="auto">
          <a:xfrm>
            <a:off x="4499992" y="2852936"/>
            <a:ext cx="4176464" cy="33112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4960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125113" cy="504056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2000" dirty="0"/>
          </a:p>
        </p:txBody>
      </p:sp>
      <p:pic>
        <p:nvPicPr>
          <p:cNvPr id="3" name="Рисунок 2" descr="C:\Users\User\Desktop\Самообразоваие 24-25 Старшая группа сентябрь=октябрь\IMG_20241016_112900_19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3845842" cy="2866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Самообразоваие 24-25 Старшая группа сентябрь=октябрь\IMG_20241016_113003_7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4"/>
            <a:ext cx="3600400" cy="2938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Самообразоваие 24-25 Старшая группа сентябрь=октябрь\IMG_20241016_113207_89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17032"/>
            <a:ext cx="3816424" cy="28300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888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1"/>
            <a:ext cx="8784976" cy="1152127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Д/игра «Гусеница»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ТРИЗ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 прогулке: Наблюдение за облаками: Куда они плывут? Какие вести несут? О чём нам расскажут? Что нам покажут?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556792"/>
            <a:ext cx="6768752" cy="340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</a:p>
        </p:txBody>
      </p:sp>
      <p:pic>
        <p:nvPicPr>
          <p:cNvPr id="4" name="Рисунок 3" descr="C:\Users\User\Desktop\Самообразоваие 24-25 Старшая группа сентябрь=октябрь\IMG_20250320_114548_20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8488"/>
            <a:ext cx="3282690" cy="4101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IMG_20250521_091234_0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51612"/>
            <a:ext cx="3625850" cy="2720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IMG_20250521_091225_02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0" t="8205" r="11778"/>
          <a:stretch/>
        </p:blipFill>
        <p:spPr bwMode="auto">
          <a:xfrm>
            <a:off x="402829" y="4149080"/>
            <a:ext cx="3690565" cy="25922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9385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476672"/>
            <a:ext cx="7125113" cy="5760640"/>
          </a:xfrm>
        </p:spPr>
        <p:txBody>
          <a:bodyPr/>
          <a:lstStyle/>
          <a:p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Подбор дидактических игр, упражнений, сюжетных картин по технологии ТРИЗ (в течение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учебного года)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«Заколдованные птицы, «Хорошо-Плохо»(по временам года), «Логический поезд», «Теремок», «Кубик кидай сказку сочиняй» (кубики истории), «Пальма», «Волшебный мешочек», «Сенсорный сундучок», «Скажи-наоборот», «Кто, кем был?», «Доскажи словечко, предложения», «Маша-растеряша», «Подбери действия», «Что, не так?», «Гусеница-сказочница».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-531440"/>
            <a:ext cx="7125113" cy="53144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44" y="332656"/>
            <a:ext cx="231174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C:\Users\User\Desktop\САМООБРАЗОВАНИЕ 2020-2021 ФОТО\20210520_1100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45784"/>
            <a:ext cx="2952328" cy="2275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САМООБРАЗОВАНИЕ 2020-2021 ФОТО\кубики историй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2" t="18666" r="11666" b="14211"/>
          <a:stretch/>
        </p:blipFill>
        <p:spPr bwMode="auto">
          <a:xfrm rot="5400000">
            <a:off x="-347130" y="3516154"/>
            <a:ext cx="3357539" cy="23042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esktop\САМООБРАЗОВАНИЕ 2020-2021 ФОТО\20210520_11082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07042"/>
            <a:ext cx="2664296" cy="2840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20210531_071719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3" t="11624" r="6538" b="9915"/>
          <a:stretch/>
        </p:blipFill>
        <p:spPr bwMode="auto">
          <a:xfrm>
            <a:off x="2898680" y="908720"/>
            <a:ext cx="2562602" cy="23102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Desktop\20210531_09091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02767"/>
            <a:ext cx="2562602" cy="23362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799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24936" cy="648072"/>
          </a:xfrm>
        </p:spPr>
        <p:txBody>
          <a:bodyPr/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«Кубики истории», «Кубик кидай сказку сочиняй», «Волшебный мешочек».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Desktop\20210531_09503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9" t="11819" r="25449" b="-1734"/>
          <a:stretch/>
        </p:blipFill>
        <p:spPr bwMode="auto">
          <a:xfrm>
            <a:off x="5292080" y="847016"/>
            <a:ext cx="2774050" cy="3792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User\Desktop\Самообразоваие 24-25 Старшая группа сентябрь=октябрь\IMG_20250512_155249_89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3888432" cy="2736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Самообразоваие 24-25 Старшая группа сентябрь=октябрь\IMG_20250512_155251_03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56992"/>
            <a:ext cx="3960440" cy="2850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IMG_20250521_091614_62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4048" y="3933056"/>
            <a:ext cx="3625850" cy="27203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561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1584176"/>
          </a:xfrm>
        </p:spPr>
        <p:txBody>
          <a:bodyPr/>
          <a:lstStyle/>
          <a:p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оставления предложений,  стихотворений по 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мнемотаблицам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схемам, сочинения загадок.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User\Desktop\Самообразоваие 24-25 Старшая группа сентябрь=октябрь\IMG_20250512_160059_74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0" y="1584216"/>
            <a:ext cx="4176464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Самообразоваие 24-25 Старшая группа сентябрь=октябрь\IMG_20250512_155824_39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848" y="2924944"/>
            <a:ext cx="4104456" cy="31878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740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568952" cy="1368152"/>
          </a:xfrm>
        </p:spPr>
        <p:txBody>
          <a:bodyPr/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Придумывания разных сказок, рассказы-фантазии по 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картинкам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 descr="C:\Users\User\Desktop\IMG_20250521_091016_249 — копия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4176464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Desktop\IMG_20250521_091103_53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840"/>
            <a:ext cx="3960440" cy="31020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441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856984" cy="432048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Игры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 «Польза-вред», «Цепочка слов», Хорошо-плохо (зима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), «Кем, был раньше»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User\Desktop\Самообразоваие 24-25 Старшая группа сентябрь=октябрь\IMG_20241218_082827_05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6" t="20842" b="12287"/>
          <a:stretch/>
        </p:blipFill>
        <p:spPr bwMode="auto">
          <a:xfrm>
            <a:off x="3923928" y="980728"/>
            <a:ext cx="2555672" cy="2924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Desktop\Самообразоваие 24-25 Старшая группа сентябрь=октябрь\IMG_20241218_083559_1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3321050" cy="2491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Самообразоваие 24-25 Старшая группа сентябрь=октябрь\IMG_20241218_083608_99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7032"/>
            <a:ext cx="3600400" cy="2564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esktop\Самообразоваие 24-25 Старшая группа сентябрь=октябрь\кто кем был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8"/>
          <a:stretch/>
        </p:blipFill>
        <p:spPr bwMode="auto">
          <a:xfrm>
            <a:off x="4599430" y="3711312"/>
            <a:ext cx="4351655" cy="2918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545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7" y="0"/>
            <a:ext cx="8496944" cy="1224136"/>
          </a:xfrm>
        </p:spPr>
        <p:txBody>
          <a:bodyPr/>
          <a:lstStyle/>
          <a:p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Составление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игры: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«Хорошо-плохо (весна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).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User\Desktop\Самообразоваие 24-25 Старшая группа сентябрь=октябрь\триз хорошо-плохо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89" y="1700808"/>
            <a:ext cx="3839210" cy="288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Desktop\Самообразоваие 24-25 Старшая группа сентябрь=октябрь\ТРИЗ весна хорошо-плохо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00808"/>
            <a:ext cx="3888432" cy="2880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401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7" y="0"/>
            <a:ext cx="8496944" cy="1224136"/>
          </a:xfrm>
        </p:spPr>
        <p:txBody>
          <a:bodyPr/>
          <a:lstStyle/>
          <a:p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Составление игр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 «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Опасно-неопасно»,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интерактивная игра 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«Маша-растеряша».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C:\Users\User\Desktop\IMG_20250521_094414_36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5544616" cy="4608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454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424936" cy="1512168"/>
          </a:xfrm>
        </p:spPr>
        <p:txBody>
          <a:bodyPr/>
          <a:lstStyle/>
          <a:p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ТРИЗ на прогулке: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Наблюдение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за птицами: сравнить птицу и самолёт: что общего? Чем отличаются?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Desktop\Самообразоваие 24-25 Старшая группа сентябрь=октябрь\IMG_20250320_114603_47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60848"/>
            <a:ext cx="4176463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Самообразоваие 24-25 Старшая группа сентябрь=октябрь\IMG_20241202_112842_2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2" t="10106" b="-47"/>
          <a:stretch/>
        </p:blipFill>
        <p:spPr bwMode="auto">
          <a:xfrm>
            <a:off x="395536" y="1808819"/>
            <a:ext cx="3312368" cy="42484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8351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84976" cy="2592288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с педагогами: Консультация для педагогов 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«Технология ТРИЗ в развитии речи дошкольника». 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для педагогов на тему: «Использование кругов Эйлера для развитию речи дошкольников».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Desktop\САМООБРАЗОВАНИЕ 2020-2021 ФОТО\20210430_07583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2518" y="2744926"/>
            <a:ext cx="3312372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Самообразоваие 24-25 Старшая группа сентябрь=октябрь\фото мастер-класс круги Эйлера по Р.Р\xzP2Nb9YDv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64904"/>
            <a:ext cx="5472608" cy="3240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38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 descr="C:\Users\User\Desktop\Самообразоваие 24-25 Старшая группа сентябрь=октябрь\фото мастер-класс круги Эйлера по Р.Р\px-q_PROYA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476115" cy="2618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esktop\Самообразоваие 24-25 Старшая группа сентябрь=октябрь\фото мастер-класс круги Эйлера по Р.Р\cix4GOWWKRs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320480" cy="3027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User\Desktop\Самообразоваие 24-25 Старшая группа сентябрь=октябрь\фото мастер-класс круги Эйлера по Р.Р\tDef3pCs09Q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0968"/>
            <a:ext cx="5184576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259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496944" cy="5184576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с родителями: Консультации, папки-передвижки, буклеты, памятки.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такое ТРИЗ технологии?», «ТРИЗ в детском саду и дома», «Система ТРИЗ как средство развития связной речи детей старшего дошкольного возраста», «Развивающие игры ТРИЗ в помощь родителям».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05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530600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0648"/>
            <a:ext cx="359727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72424"/>
            <a:ext cx="2878137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User\Desktop\САМООБРАЗОВАНИЕ 2020-2021 ФОТО\ТРИЗ 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0" b="8083"/>
          <a:stretch/>
        </p:blipFill>
        <p:spPr bwMode="auto">
          <a:xfrm>
            <a:off x="4499960" y="2782361"/>
            <a:ext cx="3802380" cy="16852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93"/>
          <a:stretch/>
        </p:blipFill>
        <p:spPr bwMode="auto">
          <a:xfrm>
            <a:off x="3512535" y="4709027"/>
            <a:ext cx="1974850" cy="2070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C:\Users\User\Desktop\САМООБРАЗОВАНИЕ 2020-2021 ФОТО\20210519_12470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13854" r="27800" b="6191"/>
          <a:stretch/>
        </p:blipFill>
        <p:spPr bwMode="auto">
          <a:xfrm rot="5400000">
            <a:off x="4861406" y="4707650"/>
            <a:ext cx="2070526" cy="20732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050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08504" cy="1883038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этап Заключительный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Проведение итоговых мероприятий с детьми и родителями. Мероприятие с родителями»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Фотоотчёт о проделанной работы с детьми старшей группы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 учебный год 24-25г. По теме: «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Развитие лексико-грамматических категорий  детей 5-6 лет посредством ТРИЗ - технологий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Самообразоваие 24-25 Старшая группа сентябрь=октябрь\итоговое май 25г. занятие\IMG-20250522-WA003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714488"/>
            <a:ext cx="3714776" cy="2571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Самообразоваие 24-25 Старшая группа сентябрь=октябрь\итоговое май 25г. занятие\IMG_20250522_162541_47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1643050"/>
            <a:ext cx="3889572" cy="303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Самообразоваие 24-25 Старшая группа сентябрь=октябрь\итоговое май 25г. занятие\IMG-20250522-WA004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4" r="12927" b="5234"/>
          <a:stretch/>
        </p:blipFill>
        <p:spPr bwMode="auto">
          <a:xfrm>
            <a:off x="2143108" y="4286256"/>
            <a:ext cx="4464496" cy="2366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0127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1"/>
            <a:ext cx="8928992" cy="1152128"/>
          </a:xfrm>
        </p:spPr>
        <p:txBody>
          <a:bodyPr/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Итоговое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занятие с детьми по развитию речи: 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  <a:cs typeface="Times New Roman" pitchFamily="18" charset="0"/>
              </a:rPr>
              <a:t>И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спользование 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</a:rPr>
              <a:t>игровых технологий-ТРИЗ по сказке 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«Цветик-семи-цветик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C:\Users\User\Desktop\Самообразоваие 24-25 Старшая группа сентябрь=октябрь\итоговое май 25г. занятие\IMG-20250523-WA00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2" r="8975"/>
          <a:stretch/>
        </p:blipFill>
        <p:spPr bwMode="auto">
          <a:xfrm>
            <a:off x="142844" y="1357298"/>
            <a:ext cx="4608512" cy="2808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User\Desktop\Самообразоваие 24-25 Старшая группа сентябрь=октябрь\итоговое май 25г. занятие\IMG-20250523-WA001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56" b="8543"/>
          <a:stretch/>
        </p:blipFill>
        <p:spPr bwMode="auto">
          <a:xfrm>
            <a:off x="3714744" y="3786190"/>
            <a:ext cx="5040560" cy="28510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5267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858000"/>
            <a:ext cx="7125113" cy="315415"/>
          </a:xfrm>
        </p:spPr>
        <p:txBody>
          <a:bodyPr/>
          <a:lstStyle/>
          <a:p>
            <a:pPr algn="ctr"/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052736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836712"/>
            <a:ext cx="7776864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                          Результаты:</a:t>
            </a:r>
          </a:p>
          <a:p>
            <a:pPr>
              <a:spcAft>
                <a:spcPts val="750"/>
              </a:spcAft>
            </a:pP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422069"/>
            <a:ext cx="8424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У большинства детей сформировалась грамматически правильная построенная речь;</a:t>
            </a:r>
            <a:r>
              <a:rPr lang="ru-RU" sz="2000" dirty="0" smtClean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 smtClean="0">
                <a:latin typeface="Calibri"/>
                <a:ea typeface="Times New Roman"/>
                <a:cs typeface="Times New Roman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пополнился словарный запас;</a:t>
            </a:r>
            <a:r>
              <a:rPr lang="ru-RU" sz="2000" dirty="0" smtClean="0">
                <a:latin typeface="Calibri"/>
                <a:ea typeface="Times New Roman"/>
                <a:cs typeface="Times New Roman"/>
              </a:rPr>
              <a:t/>
            </a:r>
            <a:br>
              <a:rPr lang="ru-RU" sz="2000" dirty="0" smtClean="0">
                <a:latin typeface="Calibri"/>
                <a:ea typeface="Times New Roman"/>
                <a:cs typeface="Times New Roman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усовершенствовались умения детей самостоятельно составлять предложения и рассказы по схемам;</a:t>
            </a:r>
            <a:b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dirty="0" smtClean="0">
                <a:latin typeface="Times New Roman"/>
                <a:ea typeface="Times New Roman"/>
              </a:rPr>
              <a:t>дети научились нестандартно мыслить, творчески фантазировать.</a:t>
            </a:r>
          </a:p>
          <a:p>
            <a:r>
              <a:rPr lang="ru-RU" sz="2000" dirty="0" smtClean="0">
                <a:latin typeface="Times New Roman"/>
              </a:rPr>
              <a:t>- родители стали активными участниками образовательного процесса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7494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764704"/>
            <a:ext cx="7125113" cy="4104456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Дальнейшие перспективы: </a:t>
            </a:r>
            <a:b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ТРИЗ-технологии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с детьми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 по развитию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01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2393236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05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844</TotalTime>
  <Words>410</Words>
  <Application>Microsoft Office PowerPoint</Application>
  <PresentationFormat>Экран (4:3)</PresentationFormat>
  <Paragraphs>68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Spring</vt:lpstr>
      <vt:lpstr>Проект:  Развитие лексико-грамматических категорий  детей 5-6 лет посредством ТРИЗ – технологий «ТРИЗ в играх»  </vt:lpstr>
      <vt:lpstr>Презентация PowerPoint</vt:lpstr>
      <vt:lpstr>Проблема: у большинства детей недостаточно развит словарный запас, присутствуют грамматические ошибки, дети испытывают затруднения в составлении предложений, рассказов, стихотворений.</vt:lpstr>
      <vt:lpstr>Актуальность:   Использования технологии ТРИЗ несомненна.  Элементы ТРИЗ - технологии содержат в себе значительный потенциал, позволяющий качественно изменить процесс речевого развития детей дошкольного возраста. </vt:lpstr>
      <vt:lpstr>Цель: Развитие лексико-грамматических категорий  детей 5-6 лет посредством ТРИЗ - технологий    </vt:lpstr>
      <vt:lpstr>Задачи:  1. Развитие грамматически правильной построенной речи. 2. Формировать словарный запас, соответствующий возрасту. 3. Совершенствовать умения детей самостоятельно составлять предложения и рассказы по схемам. 4. Развитие творческого воображения и словотворчества детей  4. Взаимодействовать с родителями и педагогами (родительские собрания, мастер-класс, консультации, буклеты, памятки). 5. Создать (пополнять) предметно-развивающую среду для применения инновационных и развивающих технологий ТРИЗ (картотеки, дидактические игры).   </vt:lpstr>
      <vt:lpstr>Ожидаемые результаты:</vt:lpstr>
      <vt:lpstr>Этапы проекта.  1.Организационный (подготовительный) - подбор методической, познавательной, художественной литературы; - создания мнемотаблиц, схем,  картотек игр по технологии ТРИЗ для детей дошкольного возраста, наглядный материал по развитию речи для детей старшего возраста.  </vt:lpstr>
      <vt:lpstr>     </vt:lpstr>
      <vt:lpstr>2.Основной этап. Планирование деятельности.</vt:lpstr>
      <vt:lpstr>   </vt:lpstr>
      <vt:lpstr>Презентация PowerPoint</vt:lpstr>
      <vt:lpstr>Д/игра «Гусеница» ТРИЗ на прогулке: Наблюдение за облаками: Куда они плывут? Какие вести несут? О чём нам расскажут? Что нам покажут? </vt:lpstr>
      <vt:lpstr>Подбор дидактических игр, упражнений, сюжетных картин по технологии ТРИЗ (в течение учебного года)  Дидактические игры: «Заколдованные птицы, «Хорошо-Плохо»(по временам года), «Логический поезд», «Теремок», «Кубик кидай сказку сочиняй» (кубики истории), «Пальма», «Волшебный мешочек», «Сенсорный сундучок», «Скажи-наоборот», «Кто, кем был?», «Доскажи словечко, предложения», «Маша-растеряша», «Подбери действия», «Что, не так?», «Гусеница-сказочница».</vt:lpstr>
      <vt:lpstr>Презентация PowerPoint</vt:lpstr>
      <vt:lpstr>«Кубики истории», «Кубик кидай сказку сочиняй», «Волшебный мешочек».</vt:lpstr>
      <vt:lpstr>Составления предложений,  стихотворений по мнемотаблицам, схемам, сочинения загадок.</vt:lpstr>
      <vt:lpstr>Придумывания разных сказок, рассказы-фантазии по сюж. картинкам.</vt:lpstr>
      <vt:lpstr>Игры: «Польза-вред», «Цепочка слов», Хорошо-плохо (зима), «Кем, был раньше» </vt:lpstr>
      <vt:lpstr>Составление игры: «Хорошо-плохо (весна). </vt:lpstr>
      <vt:lpstr>Составление игр: «Опасно-неопасно», интерактивная игра  «Маша-растеряша». </vt:lpstr>
      <vt:lpstr>ТРИЗ на прогулке: Наблюдение за птицами: сравнить птицу и самолёт: что общего? Чем отличаются?</vt:lpstr>
      <vt:lpstr>Взаимодействия с педагогами: Консультация для педагогов  «Технология ТРИЗ в развитии речи дошкольника».  Мастер-класс для педагогов на тему: «Использование кругов Эйлера для развитию речи дошкольников».</vt:lpstr>
      <vt:lpstr>Презентация PowerPoint</vt:lpstr>
      <vt:lpstr>Взаимодействия с родителями: Консультации, папки-передвижки, буклеты, памятки. «Что такое ТРИЗ технологии?», «ТРИЗ в детском саду и дома», «Система ТРИЗ как средство развития связной речи детей старшего дошкольного возраста», «Развивающие игры ТРИЗ в помощь родителям».</vt:lpstr>
      <vt:lpstr>Презентация PowerPoint</vt:lpstr>
      <vt:lpstr>3 этап Заключительный.  Проведение итоговых мероприятий с детьми и родителями. Мероприятие с родителями» Фотоотчёт о проделанной работы с детьми старшей группы за учебный год 24-25г. По теме: «Развитие лексико-грамматических категорий  детей 5-6 лет посредством ТРИЗ - технологий»  </vt:lpstr>
      <vt:lpstr>Итоговое занятие с детьми по развитию речи: Использование игровых технологий-ТРИЗ по сказке «Цветик-семи-цветик».</vt:lpstr>
      <vt:lpstr>Презентация PowerPoint</vt:lpstr>
      <vt:lpstr>Дальнейшие перспективы:  Использование ТРИЗ-технологии в работе с детьми дошкольного возраста по развитию речи.</vt:lpstr>
      <vt:lpstr>          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 по самообразованию Воспитатель: Соколовская Е.В.  Группа: 1 младшая   Тема: «Использование дидактических игр в сенсорном развитии детей раннего возраста»  Детский сад № 6 2016-2017 учебный год</dc:title>
  <dc:creator>FFF1765</dc:creator>
  <cp:lastModifiedBy>ira</cp:lastModifiedBy>
  <cp:revision>88</cp:revision>
  <dcterms:created xsi:type="dcterms:W3CDTF">2017-06-18T15:00:23Z</dcterms:created>
  <dcterms:modified xsi:type="dcterms:W3CDTF">2026-04-15T16:15:15Z</dcterms:modified>
</cp:coreProperties>
</file>