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73" r:id="rId4"/>
    <p:sldId id="276" r:id="rId5"/>
    <p:sldId id="280" r:id="rId6"/>
    <p:sldId id="274" r:id="rId7"/>
    <p:sldId id="277" r:id="rId8"/>
    <p:sldId id="278" r:id="rId9"/>
    <p:sldId id="260" r:id="rId10"/>
    <p:sldId id="261" r:id="rId11"/>
    <p:sldId id="262" r:id="rId12"/>
    <p:sldId id="265" r:id="rId13"/>
    <p:sldId id="269" r:id="rId14"/>
    <p:sldId id="270" r:id="rId15"/>
    <p:sldId id="271" r:id="rId16"/>
    <p:sldId id="272" r:id="rId17"/>
    <p:sldId id="281" r:id="rId18"/>
    <p:sldId id="282"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A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1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1904691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1767910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4021043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A36AA1C-7F50-4906-9E20-62C51280212E}" type="datetimeFigureOut">
              <a:rPr lang="ru-RU" smtClean="0"/>
              <a:t>07.11.2023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2169594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A36AA1C-7F50-4906-9E20-62C51280212E}" type="datetimeFigureOut">
              <a:rPr lang="ru-RU" smtClean="0"/>
              <a:t>07.11.2023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936738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A36AA1C-7F50-4906-9E20-62C51280212E}" type="datetimeFigureOut">
              <a:rPr lang="ru-RU" smtClean="0"/>
              <a:t>07.11.2023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3545170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A36AA1C-7F50-4906-9E20-62C51280212E}" type="datetimeFigureOut">
              <a:rPr lang="ru-RU" smtClean="0"/>
              <a:t>07.11.2023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1951659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A36AA1C-7F50-4906-9E20-62C51280212E}" type="datetimeFigureOut">
              <a:rPr lang="ru-RU" smtClean="0"/>
              <a:t>07.11.2023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3036281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A36AA1C-7F50-4906-9E20-62C51280212E}" type="datetimeFigureOut">
              <a:rPr lang="ru-RU" smtClean="0"/>
              <a:t>07.11.2023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904942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1967439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96B469-5C6B-4DD8-89FD-E3F491F2E2DB}" type="slidenum">
              <a:rPr lang="ru-RU" smtClean="0"/>
              <a:t>‹#›</a:t>
            </a:fld>
            <a:endParaRPr lang="ru-RU"/>
          </a:p>
        </p:txBody>
      </p:sp>
    </p:spTree>
    <p:extLst>
      <p:ext uri="{BB962C8B-B14F-4D97-AF65-F5344CB8AC3E}">
        <p14:creationId xmlns:p14="http://schemas.microsoft.com/office/powerpoint/2010/main" val="3997696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7071442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734372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794065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72468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56491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7074612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8986967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1438003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536843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173707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131122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6AA1C-7F50-4906-9E20-62C51280212E}" type="datetimeFigureOut">
              <a:rPr lang="ru-RU" smtClean="0"/>
              <a:t>07.11.2023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96B469-5C6B-4DD8-89FD-E3F491F2E2DB}" type="slidenum">
              <a:rPr lang="ru-RU" smtClean="0"/>
              <a:t>‹#›</a:t>
            </a:fld>
            <a:endParaRPr lang="ru-RU"/>
          </a:p>
        </p:txBody>
      </p:sp>
    </p:spTree>
    <p:extLst>
      <p:ext uri="{BB962C8B-B14F-4D97-AF65-F5344CB8AC3E}">
        <p14:creationId xmlns:p14="http://schemas.microsoft.com/office/powerpoint/2010/main" val="3997457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6AA1C-7F50-4906-9E20-62C51280212E}" type="datetimeFigureOut">
              <a:rPr lang="ru-RU">
                <a:solidFill>
                  <a:prstClr val="black">
                    <a:tint val="75000"/>
                  </a:prstClr>
                </a:solidFill>
              </a:rPr>
              <a:pPr/>
              <a:t>07.11.2023</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96B469-5C6B-4DD8-89FD-E3F491F2E2DB}" type="slidenum">
              <a:rPr lang="ru-RU">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50849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18.xml"/><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21.jpg"/><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332657"/>
            <a:ext cx="8424936" cy="1296143"/>
          </a:xfrm>
        </p:spPr>
        <p:txBody>
          <a:bodyPr/>
          <a:lstStyle/>
          <a:p>
            <a:r>
              <a:rPr lang="ru-RU" sz="3600" b="1" dirty="0">
                <a:solidFill>
                  <a:srgbClr val="8064A2">
                    <a:lumMod val="75000"/>
                  </a:srgbClr>
                </a:solidFill>
                <a:effectLst>
                  <a:outerShdw blurRad="38100" dist="38100" dir="2700000" algn="tl">
                    <a:srgbClr val="000000">
                      <a:alpha val="43137"/>
                    </a:srgbClr>
                  </a:outerShdw>
                </a:effectLst>
                <a:latin typeface="Times New Roman" panose="02020603050405020304" pitchFamily="18" charset="0"/>
                <a:ea typeface="Gungsuh" panose="02030600000101010101" pitchFamily="18" charset="-127"/>
                <a:cs typeface="Times New Roman" panose="02020603050405020304" pitchFamily="18" charset="0"/>
              </a:rPr>
              <a:t>«Воспитание </a:t>
            </a:r>
            <a:r>
              <a:rPr lang="ru-RU" sz="3600" b="1" dirty="0" smtClean="0">
                <a:solidFill>
                  <a:srgbClr val="8064A2">
                    <a:lumMod val="75000"/>
                  </a:srgbClr>
                </a:solidFill>
                <a:effectLst>
                  <a:outerShdw blurRad="38100" dist="38100" dir="2700000" algn="tl">
                    <a:srgbClr val="000000">
                      <a:alpha val="43137"/>
                    </a:srgbClr>
                  </a:outerShdw>
                </a:effectLst>
                <a:latin typeface="Times New Roman" panose="02020603050405020304" pitchFamily="18" charset="0"/>
                <a:ea typeface="Gungsuh" panose="02030600000101010101" pitchFamily="18" charset="-127"/>
                <a:cs typeface="Times New Roman" panose="02020603050405020304" pitchFamily="18" charset="0"/>
              </a:rPr>
              <a:t>семейных </a:t>
            </a:r>
            <a:r>
              <a:rPr lang="ru-RU" sz="3600" b="1" dirty="0">
                <a:solidFill>
                  <a:srgbClr val="8064A2">
                    <a:lumMod val="75000"/>
                  </a:srgbClr>
                </a:solidFill>
                <a:effectLst>
                  <a:outerShdw blurRad="38100" dist="38100" dir="2700000" algn="tl">
                    <a:srgbClr val="000000">
                      <a:alpha val="43137"/>
                    </a:srgbClr>
                  </a:outerShdw>
                </a:effectLst>
                <a:latin typeface="Times New Roman" panose="02020603050405020304" pitchFamily="18" charset="0"/>
                <a:ea typeface="Gungsuh" panose="02030600000101010101" pitchFamily="18" charset="-127"/>
                <a:cs typeface="Times New Roman" panose="02020603050405020304" pitchFamily="18" charset="0"/>
              </a:rPr>
              <a:t>ценностей</a:t>
            </a:r>
            <a:r>
              <a:rPr lang="ru-RU" sz="3600" b="1" dirty="0" smtClean="0">
                <a:solidFill>
                  <a:srgbClr val="8064A2">
                    <a:lumMod val="75000"/>
                  </a:srgbClr>
                </a:solidFill>
                <a:effectLst>
                  <a:outerShdw blurRad="38100" dist="38100" dir="2700000" algn="tl">
                    <a:srgbClr val="000000">
                      <a:alpha val="43137"/>
                    </a:srgbClr>
                  </a:outerShdw>
                </a:effectLst>
                <a:latin typeface="Times New Roman" panose="02020603050405020304" pitchFamily="18" charset="0"/>
                <a:ea typeface="Gungsuh" panose="02030600000101010101" pitchFamily="18" charset="-127"/>
                <a:cs typeface="Times New Roman" panose="02020603050405020304" pitchFamily="18" charset="0"/>
              </a:rPr>
              <a:t>»</a:t>
            </a:r>
            <a:endParaRPr lang="ru-RU" dirty="0">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p:txBody>
          <a:bodyPr/>
          <a:lstStyle/>
          <a:p>
            <a:endParaRPr lang="ru-RU"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556792"/>
            <a:ext cx="7358063" cy="4127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1655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08720"/>
            <a:ext cx="8229600" cy="2088232"/>
          </a:xfrm>
        </p:spPr>
        <p:txBody>
          <a:bodyPr>
            <a:normAutofit/>
          </a:bodyPr>
          <a:lstStyle/>
          <a:p>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Цель:</a:t>
            </a:r>
            <a:r>
              <a:rPr lang="ru-RU" sz="2800" dirty="0">
                <a:solidFill>
                  <a:srgbClr val="7030A0"/>
                </a:solidFill>
                <a:latin typeface="Times New Roman" panose="02020603050405020304" pitchFamily="18" charset="0"/>
                <a:cs typeface="Times New Roman" panose="02020603050405020304" pitchFamily="18" charset="0"/>
              </a:rPr>
              <a:t> </a:t>
            </a:r>
            <a:r>
              <a:rPr lang="ru-RU" sz="2800" b="1" dirty="0">
                <a:solidFill>
                  <a:srgbClr val="7030A0"/>
                </a:solidFill>
                <a:latin typeface="Times New Roman" panose="02020603050405020304" pitchFamily="18" charset="0"/>
                <a:cs typeface="Times New Roman" panose="02020603050405020304" pitchFamily="18" charset="0"/>
              </a:rPr>
              <a:t>сформировать понятие, представление о том, что такое семейные традиции, какова роль семейных традиций в воспитании личности </a:t>
            </a:r>
            <a:r>
              <a:rPr lang="ru-RU" sz="2800" b="1" dirty="0" smtClean="0">
                <a:solidFill>
                  <a:srgbClr val="7030A0"/>
                </a:solidFill>
                <a:latin typeface="Times New Roman" panose="02020603050405020304" pitchFamily="18" charset="0"/>
                <a:cs typeface="Times New Roman" panose="02020603050405020304" pitchFamily="18" charset="0"/>
              </a:rPr>
              <a:t>ребёнка</a:t>
            </a:r>
            <a:endParaRPr lang="ru-RU" b="1" dirty="0">
              <a:solidFill>
                <a:srgbClr val="7030A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51720" y="3284984"/>
            <a:ext cx="4799675" cy="2697163"/>
          </a:xfrm>
          <a:prstGeom prst="rect">
            <a:avLst/>
          </a:prstGeom>
          <a:ln>
            <a:noFill/>
          </a:ln>
          <a:effectLst>
            <a:softEdge rad="112500"/>
          </a:effectLst>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2531884"/>
            <a:ext cx="2619375" cy="1743075"/>
          </a:xfrm>
          <a:prstGeom prst="rect">
            <a:avLst/>
          </a:prstGeom>
          <a:ln>
            <a:noFill/>
          </a:ln>
          <a:effectLst>
            <a:softEdge rad="112500"/>
          </a:effectLst>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8184" y="4797152"/>
            <a:ext cx="2619375" cy="1743075"/>
          </a:xfrm>
          <a:prstGeom prst="rect">
            <a:avLst/>
          </a:prstGeom>
          <a:ln>
            <a:noFill/>
          </a:ln>
          <a:effectLst>
            <a:softEdge rad="112500"/>
          </a:effectLst>
        </p:spPr>
      </p:pic>
    </p:spTree>
    <p:extLst>
      <p:ext uri="{BB962C8B-B14F-4D97-AF65-F5344CB8AC3E}">
        <p14:creationId xmlns:p14="http://schemas.microsoft.com/office/powerpoint/2010/main" val="786469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611560" y="1466925"/>
            <a:ext cx="8136904" cy="5293757"/>
          </a:xfrm>
          <a:prstGeom prst="rect">
            <a:avLst/>
          </a:prstGeom>
        </p:spPr>
        <p:txBody>
          <a:bodyPr wrap="square">
            <a:spAutoFit/>
          </a:bodyPr>
          <a:lstStyle/>
          <a:p>
            <a:pPr marL="342900" lvl="0" indent="-342900" algn="ctr" defTabSz="457200">
              <a:spcBef>
                <a:spcPts val="1000"/>
              </a:spcBef>
              <a:buClr>
                <a:srgbClr val="5FCBEF"/>
              </a:buClr>
              <a:buSzPct val="80000"/>
            </a:pPr>
            <a:endParaRPr lang="ru-RU" sz="4400" b="1" dirty="0" smtClean="0">
              <a:solidFill>
                <a:srgbClr val="8064A2">
                  <a:lumMod val="75000"/>
                </a:srgbClr>
              </a:solidFill>
              <a:latin typeface="Times New Roman" panose="02020603050405020304" pitchFamily="18" charset="0"/>
              <a:cs typeface="Times New Roman" panose="02020603050405020304" pitchFamily="18" charset="0"/>
            </a:endParaRPr>
          </a:p>
          <a:p>
            <a:pPr marL="342900" lvl="0" indent="-342900" algn="ctr" defTabSz="457200">
              <a:spcBef>
                <a:spcPts val="1000"/>
              </a:spcBef>
              <a:buClr>
                <a:srgbClr val="5FCBEF"/>
              </a:buClr>
              <a:buSzPct val="80000"/>
            </a:pPr>
            <a:r>
              <a:rPr lang="ru-RU" sz="4400" b="1" dirty="0" smtClean="0">
                <a:solidFill>
                  <a:srgbClr val="8064A2">
                    <a:lumMod val="75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Семья</a:t>
            </a:r>
            <a:r>
              <a:rPr lang="ru-RU" altLang="ru-RU" sz="1600" dirty="0" smtClean="0">
                <a:ln w="0"/>
                <a:solidFill>
                  <a:prstClr val="black"/>
                </a:solidFill>
                <a:effectLst>
                  <a:outerShdw blurRad="38100" dist="19050" dir="2700000" algn="tl" rotWithShape="0">
                    <a:prstClr val="black">
                      <a:alpha val="40000"/>
                    </a:prstClr>
                  </a:outerShdw>
                </a:effectLst>
                <a:latin typeface="Trebuchet MS" panose="020B0603020202020204"/>
              </a:rPr>
              <a:t> </a:t>
            </a:r>
            <a:r>
              <a:rPr lang="ru-RU" altLang="ru-RU" sz="1600" dirty="0">
                <a:ln w="0"/>
                <a:solidFill>
                  <a:prstClr val="black"/>
                </a:solidFill>
                <a:effectLst>
                  <a:outerShdw blurRad="38100" dist="19050" dir="2700000" algn="tl" rotWithShape="0">
                    <a:prstClr val="black">
                      <a:alpha val="40000"/>
                    </a:prstClr>
                  </a:outerShdw>
                </a:effectLst>
                <a:latin typeface="Trebuchet MS" panose="020B0603020202020204"/>
              </a:rPr>
              <a:t>– </a:t>
            </a: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это то, что мы делим на всех,</a:t>
            </a:r>
          </a:p>
          <a:p>
            <a:pPr marL="342900" lvl="0" indent="-342900" algn="ctr" defTabSz="457200">
              <a:spcBef>
                <a:spcPts val="1000"/>
              </a:spcBef>
              <a:buClr>
                <a:srgbClr val="5FCBEF"/>
              </a:buClr>
              <a:buSzPct val="80000"/>
            </a:pP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Всем понемножку: и слёзы, и смех,</a:t>
            </a:r>
          </a:p>
          <a:p>
            <a:pPr marL="342900" lvl="0" indent="-342900" algn="ctr" defTabSz="457200">
              <a:spcBef>
                <a:spcPts val="1000"/>
              </a:spcBef>
              <a:buClr>
                <a:srgbClr val="5FCBEF"/>
              </a:buClr>
              <a:buSzPct val="80000"/>
            </a:pP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Семья – это то, что с тобою всегда.</a:t>
            </a:r>
          </a:p>
          <a:p>
            <a:pPr marL="342900" lvl="0" indent="-342900" algn="ctr" defTabSz="457200">
              <a:spcBef>
                <a:spcPts val="1000"/>
              </a:spcBef>
              <a:buClr>
                <a:srgbClr val="5FCBEF"/>
              </a:buClr>
              <a:buSzPct val="80000"/>
            </a:pP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Пусть мчатся секунды, недели, года,</a:t>
            </a:r>
          </a:p>
          <a:p>
            <a:pPr marL="342900" lvl="0" indent="-342900" algn="ctr" defTabSz="457200">
              <a:spcBef>
                <a:spcPts val="1000"/>
              </a:spcBef>
              <a:buClr>
                <a:srgbClr val="5FCBEF"/>
              </a:buClr>
              <a:buSzPct val="80000"/>
            </a:pP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Но стены родные, отчий твой дом –</a:t>
            </a:r>
          </a:p>
          <a:p>
            <a:pPr marL="342900" lvl="0" indent="-342900" algn="ctr" defTabSz="457200">
              <a:spcBef>
                <a:spcPts val="1000"/>
              </a:spcBef>
              <a:buClr>
                <a:srgbClr val="5FCBEF"/>
              </a:buClr>
              <a:buSzPct val="80000"/>
            </a:pPr>
            <a:r>
              <a:rPr lang="ru-RU" altLang="ru-RU" sz="1600" dirty="0">
                <a:ln w="0"/>
                <a:solidFill>
                  <a:srgbClr val="7030A0"/>
                </a:solidFill>
                <a:effectLst>
                  <a:outerShdw blurRad="38100" dist="19050" dir="2700000" algn="tl" rotWithShape="0">
                    <a:prstClr val="black">
                      <a:alpha val="40000"/>
                    </a:prstClr>
                  </a:outerShdw>
                </a:effectLst>
                <a:latin typeface="Times New Roman" panose="02020603050405020304" pitchFamily="18" charset="0"/>
                <a:cs typeface="Times New Roman" panose="02020603050405020304" pitchFamily="18" charset="0"/>
              </a:rPr>
              <a:t>Сердце навеки останется в нём!</a:t>
            </a:r>
          </a:p>
          <a:p>
            <a:pPr algn="ctr"/>
            <a:endParaRPr lang="ru-RU" sz="1200" dirty="0">
              <a:solidFill>
                <a:srgbClr val="7030A0"/>
              </a:solidFill>
              <a:latin typeface="Times New Roman" panose="02020603050405020304" pitchFamily="18" charset="0"/>
              <a:cs typeface="Times New Roman" panose="02020603050405020304" pitchFamily="18" charset="0"/>
            </a:endParaRPr>
          </a:p>
          <a:p>
            <a:pPr algn="ctr"/>
            <a:endParaRPr lang="ru-RU" sz="1200" dirty="0" smtClean="0">
              <a:solidFill>
                <a:srgbClr val="8064A2">
                  <a:lumMod val="75000"/>
                </a:srgbClr>
              </a:solidFill>
              <a:latin typeface="Times New Roman" panose="02020603050405020304" pitchFamily="18" charset="0"/>
              <a:cs typeface="Times New Roman" panose="02020603050405020304" pitchFamily="18" charset="0"/>
            </a:endParaRPr>
          </a:p>
          <a:p>
            <a:pPr algn="ctr"/>
            <a:endParaRPr lang="ru-RU" sz="1200" dirty="0">
              <a:solidFill>
                <a:srgbClr val="8064A2">
                  <a:lumMod val="75000"/>
                </a:srgbClr>
              </a:solidFill>
              <a:latin typeface="Times New Roman" panose="02020603050405020304" pitchFamily="18" charset="0"/>
              <a:cs typeface="Times New Roman" panose="02020603050405020304" pitchFamily="18" charset="0"/>
            </a:endParaRPr>
          </a:p>
          <a:p>
            <a:pPr algn="ctr"/>
            <a:endParaRPr lang="ru-RU" sz="1200" dirty="0" smtClean="0">
              <a:solidFill>
                <a:srgbClr val="8064A2">
                  <a:lumMod val="75000"/>
                </a:srgbClr>
              </a:solidFill>
              <a:latin typeface="Times New Roman" panose="02020603050405020304" pitchFamily="18" charset="0"/>
              <a:cs typeface="Times New Roman" panose="02020603050405020304" pitchFamily="18" charset="0"/>
            </a:endParaRPr>
          </a:p>
          <a:p>
            <a:pPr algn="ctr"/>
            <a:endParaRPr lang="ru-RU" sz="1200" dirty="0">
              <a:solidFill>
                <a:srgbClr val="8064A2">
                  <a:lumMod val="75000"/>
                </a:srgbClr>
              </a:solidFill>
              <a:latin typeface="Times New Roman" panose="02020603050405020304" pitchFamily="18" charset="0"/>
              <a:cs typeface="Times New Roman" panose="02020603050405020304" pitchFamily="18" charset="0"/>
            </a:endParaRPr>
          </a:p>
          <a:p>
            <a:pPr algn="ctr"/>
            <a:r>
              <a:rPr lang="ru-RU" sz="1200" dirty="0">
                <a:solidFill>
                  <a:srgbClr val="8064A2">
                    <a:lumMod val="75000"/>
                  </a:srgbClr>
                </a:solidFill>
                <a:latin typeface="Times New Roman" panose="02020603050405020304" pitchFamily="18" charset="0"/>
                <a:cs typeface="Times New Roman" panose="02020603050405020304" pitchFamily="18" charset="0"/>
              </a:rPr>
              <a:t/>
            </a:r>
            <a:br>
              <a:rPr lang="ru-RU" sz="1200" dirty="0">
                <a:solidFill>
                  <a:srgbClr val="8064A2">
                    <a:lumMod val="75000"/>
                  </a:srgbClr>
                </a:solidFill>
                <a:latin typeface="Times New Roman" panose="02020603050405020304" pitchFamily="18" charset="0"/>
                <a:cs typeface="Times New Roman" panose="02020603050405020304" pitchFamily="18" charset="0"/>
              </a:rPr>
            </a:br>
            <a:r>
              <a:rPr lang="ru-RU" sz="1200" dirty="0" smtClean="0">
                <a:solidFill>
                  <a:srgbClr val="8064A2">
                    <a:lumMod val="75000"/>
                  </a:srgbClr>
                </a:solidFill>
                <a:latin typeface="Times New Roman" panose="02020603050405020304" pitchFamily="18" charset="0"/>
                <a:cs typeface="Times New Roman" panose="02020603050405020304" pitchFamily="18" charset="0"/>
              </a:rPr>
              <a:t>Семья с существующими в ней взаимоотношениями между детьми и родителями-первая школа интеллектуального, нравственного, эстетического и физического здорового воспитания.</a:t>
            </a:r>
          </a:p>
          <a:p>
            <a:pPr algn="ctr"/>
            <a:r>
              <a:rPr lang="ru-RU" sz="1200" dirty="0" err="1" smtClean="0">
                <a:solidFill>
                  <a:srgbClr val="8064A2">
                    <a:lumMod val="75000"/>
                  </a:srgbClr>
                </a:solidFill>
                <a:latin typeface="Times New Roman" panose="02020603050405020304" pitchFamily="18" charset="0"/>
                <a:cs typeface="Times New Roman" panose="02020603050405020304" pitchFamily="18" charset="0"/>
              </a:rPr>
              <a:t>В.А.Сухомлинский</a:t>
            </a:r>
            <a:endParaRPr lang="ru-RU" sz="1400" dirty="0">
              <a:solidFill>
                <a:prstClr val="black"/>
              </a:solidFill>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018" y="4110584"/>
            <a:ext cx="2628900" cy="1743075"/>
          </a:xfrm>
          <a:prstGeom prst="rect">
            <a:avLst/>
          </a:prstGeom>
          <a:ln>
            <a:noFill/>
          </a:ln>
          <a:effectLst>
            <a:softEdge rad="112500"/>
          </a:effec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8184" y="4080461"/>
            <a:ext cx="2619375" cy="1743075"/>
          </a:xfrm>
          <a:prstGeom prst="rect">
            <a:avLst/>
          </a:prstGeom>
          <a:ln>
            <a:noFill/>
          </a:ln>
          <a:effectLst>
            <a:softEdge rad="112500"/>
          </a:effectLst>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3768" y="332656"/>
            <a:ext cx="4248472" cy="1953320"/>
          </a:xfrm>
          <a:prstGeom prst="rect">
            <a:avLst/>
          </a:prstGeom>
          <a:ln>
            <a:noFill/>
          </a:ln>
          <a:effectLst>
            <a:softEdge rad="112500"/>
          </a:effectLst>
        </p:spPr>
      </p:pic>
    </p:spTree>
    <p:extLst>
      <p:ext uri="{BB962C8B-B14F-4D97-AF65-F5344CB8AC3E}">
        <p14:creationId xmlns:p14="http://schemas.microsoft.com/office/powerpoint/2010/main" val="20640111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12968" cy="1143000"/>
          </a:xfrm>
        </p:spPr>
        <p:txBody>
          <a:bodyPr>
            <a:normAutofit fontScale="90000"/>
          </a:bodyPr>
          <a:lstStyle/>
          <a:p>
            <a:r>
              <a:rPr lang="ru-RU" sz="2400" dirty="0" smtClean="0">
                <a:solidFill>
                  <a:srgbClr val="16A1B0"/>
                </a:solidFill>
                <a:latin typeface="Arial" pitchFamily="34" charset="0"/>
                <a:cs typeface="Arial" pitchFamily="34" charset="0"/>
              </a:rPr>
              <a:t/>
            </a:r>
            <a:br>
              <a:rPr lang="ru-RU" sz="2400" dirty="0" smtClean="0">
                <a:solidFill>
                  <a:srgbClr val="16A1B0"/>
                </a:solidFill>
                <a:latin typeface="Arial" pitchFamily="34" charset="0"/>
                <a:cs typeface="Arial" pitchFamily="34" charset="0"/>
              </a:rPr>
            </a:br>
            <a:endParaRPr lang="ru-RU" sz="5300" b="1" dirty="0">
              <a:solidFill>
                <a:srgbClr val="16A1B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25559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548680"/>
            <a:ext cx="8136904" cy="648072"/>
          </a:xfrm>
        </p:spPr>
        <p:txBody>
          <a:bodyPr>
            <a:noAutofit/>
          </a:bodyPr>
          <a:lstStyle/>
          <a:p>
            <a:pPr lvl="0">
              <a:spcBef>
                <a:spcPts val="0"/>
              </a:spcBef>
            </a:pPr>
            <a:r>
              <a:rPr lang="ru-RU" sz="4600" b="1" dirty="0" smtClean="0">
                <a:solidFill>
                  <a:srgbClr val="16A1B0"/>
                </a:solidFill>
                <a:latin typeface="Times New Roman" panose="02020603050405020304" pitchFamily="18" charset="0"/>
                <a:ea typeface="+mn-ea"/>
                <a:cs typeface="Times New Roman" panose="02020603050405020304" pitchFamily="18" charset="0"/>
              </a:rPr>
              <a:t/>
            </a:r>
            <a:br>
              <a:rPr lang="ru-RU" sz="4600" b="1" dirty="0" smtClean="0">
                <a:solidFill>
                  <a:srgbClr val="16A1B0"/>
                </a:solidFill>
                <a:latin typeface="Times New Roman" panose="02020603050405020304" pitchFamily="18" charset="0"/>
                <a:ea typeface="+mn-ea"/>
                <a:cs typeface="Times New Roman" panose="02020603050405020304" pitchFamily="18" charset="0"/>
              </a:rPr>
            </a:br>
            <a: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Главные </a:t>
            </a:r>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семейные ценности</a:t>
            </a:r>
            <a:r>
              <a:rPr lang="ru-RU" sz="4600" b="1" dirty="0">
                <a:solidFill>
                  <a:srgbClr val="FF0000"/>
                </a:solidFill>
                <a:latin typeface="Times New Roman" panose="02020603050405020304" pitchFamily="18" charset="0"/>
                <a:ea typeface="+mn-ea"/>
                <a:cs typeface="Times New Roman" panose="02020603050405020304" pitchFamily="18" charset="0"/>
              </a:rPr>
              <a:t/>
            </a:r>
            <a:br>
              <a:rPr lang="ru-RU" sz="4600" b="1" dirty="0">
                <a:solidFill>
                  <a:srgbClr val="FF0000"/>
                </a:solidFill>
                <a:latin typeface="Times New Roman" panose="02020603050405020304" pitchFamily="18" charset="0"/>
                <a:ea typeface="+mn-ea"/>
                <a:cs typeface="Times New Roman" panose="02020603050405020304" pitchFamily="18" charset="0"/>
              </a:rPr>
            </a:br>
            <a:endParaRPr lang="ru-RU" sz="4600"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835696" y="1556792"/>
            <a:ext cx="5688632" cy="3816424"/>
          </a:xfrm>
        </p:spPr>
        <p:txBody>
          <a:bodyPr>
            <a:normAutofit fontScale="92500"/>
          </a:bodyPr>
          <a:lstStyle/>
          <a:p>
            <a:pPr lvl="0">
              <a:spcBef>
                <a:spcPts val="0"/>
              </a:spcBef>
            </a:pPr>
            <a:r>
              <a:rPr lang="ru-RU" b="1" dirty="0" smtClean="0">
                <a:solidFill>
                  <a:srgbClr val="7030A0"/>
                </a:solidFill>
                <a:latin typeface="Times New Roman" panose="02020603050405020304" pitchFamily="18" charset="0"/>
                <a:cs typeface="Times New Roman" panose="02020603050405020304" pitchFamily="18" charset="0"/>
              </a:rPr>
              <a:t>-Взаимоуважение друг к другу  </a:t>
            </a:r>
            <a:endParaRPr lang="en-US" b="1" dirty="0" smtClean="0">
              <a:solidFill>
                <a:srgbClr val="7030A0"/>
              </a:solidFill>
              <a:latin typeface="Times New Roman" panose="02020603050405020304" pitchFamily="18" charset="0"/>
              <a:cs typeface="Times New Roman" panose="02020603050405020304" pitchFamily="18" charset="0"/>
            </a:endParaRPr>
          </a:p>
          <a:p>
            <a:pPr lvl="0">
              <a:spcBef>
                <a:spcPts val="0"/>
              </a:spcBef>
            </a:pPr>
            <a:r>
              <a:rPr lang="ru-RU" b="1" dirty="0" smtClean="0">
                <a:solidFill>
                  <a:srgbClr val="7030A0"/>
                </a:solidFill>
                <a:latin typeface="Times New Roman" panose="02020603050405020304" pitchFamily="18" charset="0"/>
                <a:cs typeface="Times New Roman" panose="02020603050405020304" pitchFamily="18" charset="0"/>
              </a:rPr>
              <a:t>-Взаимопонимание </a:t>
            </a:r>
            <a:endParaRPr lang="en-US" b="1" dirty="0">
              <a:solidFill>
                <a:srgbClr val="7030A0"/>
              </a:solidFill>
              <a:latin typeface="Times New Roman" panose="02020603050405020304" pitchFamily="18" charset="0"/>
              <a:cs typeface="Times New Roman" panose="02020603050405020304" pitchFamily="18" charset="0"/>
            </a:endParaRPr>
          </a:p>
          <a:p>
            <a:pPr lvl="0">
              <a:spcBef>
                <a:spcPts val="0"/>
              </a:spcBef>
            </a:pPr>
            <a:r>
              <a:rPr lang="ru-RU" b="1" dirty="0" smtClean="0">
                <a:solidFill>
                  <a:srgbClr val="7030A0"/>
                </a:solidFill>
                <a:latin typeface="Times New Roman" panose="02020603050405020304" pitchFamily="18" charset="0"/>
                <a:cs typeface="Times New Roman" panose="02020603050405020304" pitchFamily="18" charset="0"/>
              </a:rPr>
              <a:t>-Трудолюбие </a:t>
            </a:r>
            <a:endParaRPr lang="en-US" b="1" dirty="0">
              <a:solidFill>
                <a:srgbClr val="7030A0"/>
              </a:solidFill>
              <a:latin typeface="Times New Roman" panose="02020603050405020304" pitchFamily="18" charset="0"/>
              <a:cs typeface="Times New Roman" panose="02020603050405020304" pitchFamily="18" charset="0"/>
            </a:endParaRPr>
          </a:p>
          <a:p>
            <a:pPr lvl="0">
              <a:spcBef>
                <a:spcPts val="0"/>
              </a:spcBef>
            </a:pPr>
            <a:r>
              <a:rPr lang="ru-RU" b="1" dirty="0" smtClean="0">
                <a:solidFill>
                  <a:srgbClr val="7030A0"/>
                </a:solidFill>
                <a:latin typeface="Times New Roman" panose="02020603050405020304" pitchFamily="18" charset="0"/>
                <a:cs typeface="Times New Roman" panose="02020603050405020304" pitchFamily="18" charset="0"/>
              </a:rPr>
              <a:t>-Почитание </a:t>
            </a:r>
            <a:r>
              <a:rPr lang="ru-RU" b="1" dirty="0">
                <a:solidFill>
                  <a:srgbClr val="7030A0"/>
                </a:solidFill>
                <a:latin typeface="Times New Roman" panose="02020603050405020304" pitchFamily="18" charset="0"/>
                <a:cs typeface="Times New Roman" panose="02020603050405020304" pitchFamily="18" charset="0"/>
              </a:rPr>
              <a:t>старшего поколения </a:t>
            </a:r>
            <a:endParaRPr lang="en-US" b="1" dirty="0">
              <a:solidFill>
                <a:srgbClr val="7030A0"/>
              </a:solidFill>
              <a:latin typeface="Times New Roman" panose="02020603050405020304" pitchFamily="18" charset="0"/>
              <a:cs typeface="Times New Roman" panose="02020603050405020304" pitchFamily="18" charset="0"/>
            </a:endParaRPr>
          </a:p>
          <a:p>
            <a:pPr lvl="0">
              <a:spcBef>
                <a:spcPts val="0"/>
              </a:spcBef>
            </a:pPr>
            <a:r>
              <a:rPr lang="ru-RU" b="1" dirty="0" smtClean="0">
                <a:solidFill>
                  <a:srgbClr val="7030A0"/>
                </a:solidFill>
                <a:latin typeface="Times New Roman" panose="02020603050405020304" pitchFamily="18" charset="0"/>
                <a:cs typeface="Times New Roman" panose="02020603050405020304" pitchFamily="18" charset="0"/>
              </a:rPr>
              <a:t>-Бережное отношение к традициям и культуре своего народа</a:t>
            </a:r>
          </a:p>
          <a:p>
            <a:endParaRPr lang="ru-RU" dirty="0"/>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2492896"/>
            <a:ext cx="2590800" cy="1762125"/>
          </a:xfrm>
          <a:prstGeom prst="rect">
            <a:avLst/>
          </a:prstGeom>
          <a:ln>
            <a:noFill/>
          </a:ln>
          <a:effectLst>
            <a:softEdge rad="112500"/>
          </a:effectLst>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7864" y="4798392"/>
            <a:ext cx="2438400" cy="1876425"/>
          </a:xfrm>
          <a:prstGeom prst="rect">
            <a:avLst/>
          </a:prstGeom>
          <a:ln>
            <a:noFill/>
          </a:ln>
          <a:effectLst>
            <a:softEdge rad="112500"/>
          </a:effectLst>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32802" y="2402408"/>
            <a:ext cx="2352675" cy="1943100"/>
          </a:xfrm>
          <a:prstGeom prst="rect">
            <a:avLst/>
          </a:prstGeom>
          <a:ln>
            <a:noFill/>
          </a:ln>
          <a:effectLst>
            <a:softEdge rad="112500"/>
          </a:effectLst>
        </p:spPr>
      </p:pic>
    </p:spTree>
    <p:extLst>
      <p:ext uri="{BB962C8B-B14F-4D97-AF65-F5344CB8AC3E}">
        <p14:creationId xmlns:p14="http://schemas.microsoft.com/office/powerpoint/2010/main" val="2736215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92088"/>
          </a:xfrm>
        </p:spPr>
        <p:txBody>
          <a:bodyPr>
            <a:normAutofit fontScale="90000"/>
          </a:bodyPr>
          <a:lstStyle/>
          <a:p>
            <a: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Ценности духовные</a:t>
            </a:r>
            <a:endParaRPr lang="ru-RU" sz="4600"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836712"/>
            <a:ext cx="8229600" cy="5606083"/>
          </a:xfrm>
        </p:spPr>
        <p:txBody>
          <a:bodyPr>
            <a:normAutofit/>
          </a:bodyPr>
          <a:lstStyle/>
          <a:p>
            <a:pPr marL="0" indent="0" algn="ctr">
              <a:buNone/>
            </a:pPr>
            <a:r>
              <a:rPr lang="ru-RU" sz="2800" dirty="0">
                <a:solidFill>
                  <a:srgbClr val="FF0000"/>
                </a:solidFill>
                <a:latin typeface="Times New Roman" panose="02020603050405020304" pitchFamily="18" charset="0"/>
                <a:ea typeface="+mj-ea"/>
                <a:cs typeface="Times New Roman" panose="02020603050405020304" pitchFamily="18" charset="0"/>
              </a:rPr>
              <a:t> </a:t>
            </a:r>
            <a:r>
              <a:rPr lang="ru-RU" sz="2000" dirty="0">
                <a:solidFill>
                  <a:srgbClr val="7030A0"/>
                </a:solidFill>
                <a:latin typeface="Times New Roman" panose="02020603050405020304" pitchFamily="18" charset="0"/>
                <a:ea typeface="+mj-ea"/>
                <a:cs typeface="Times New Roman" panose="02020603050405020304" pitchFamily="18" charset="0"/>
              </a:rPr>
              <a:t>это объединяющие семью идеи, </a:t>
            </a:r>
            <a:r>
              <a:rPr lang="ru-RU" sz="2000" dirty="0" smtClean="0">
                <a:solidFill>
                  <a:srgbClr val="7030A0"/>
                </a:solidFill>
                <a:latin typeface="Times New Roman" panose="02020603050405020304" pitchFamily="18" charset="0"/>
                <a:ea typeface="+mj-ea"/>
                <a:cs typeface="Times New Roman" panose="02020603050405020304" pitchFamily="18" charset="0"/>
              </a:rPr>
              <a:t>убеждения</a:t>
            </a:r>
          </a:p>
          <a:p>
            <a:pPr marL="0" indent="0" algn="ctr">
              <a:buNone/>
            </a:pPr>
            <a:r>
              <a:rPr lang="ru-RU" sz="2000" dirty="0" smtClean="0">
                <a:solidFill>
                  <a:srgbClr val="7030A0"/>
                </a:solidFill>
                <a:latin typeface="Times New Roman" panose="02020603050405020304" pitchFamily="18" charset="0"/>
                <a:ea typeface="+mj-ea"/>
                <a:cs typeface="Times New Roman" panose="02020603050405020304" pitchFamily="18" charset="0"/>
              </a:rPr>
              <a:t> </a:t>
            </a:r>
            <a:r>
              <a:rPr lang="ru-RU" sz="2000" dirty="0">
                <a:solidFill>
                  <a:srgbClr val="7030A0"/>
                </a:solidFill>
                <a:latin typeface="Times New Roman" panose="02020603050405020304" pitchFamily="18" charset="0"/>
                <a:ea typeface="+mj-ea"/>
                <a:cs typeface="Times New Roman" panose="02020603050405020304" pitchFamily="18" charset="0"/>
              </a:rPr>
              <a:t>Это то, ради чего семья в принципе существует. Это не просто общая точка зрения на многие вопросы (мировоззрение): смысла жизни, смерти, почитания умерших, этики и морали, половых отношений. В семье, где все защищают одни и </a:t>
            </a:r>
            <a:r>
              <a:rPr lang="ru-RU" sz="2000" dirty="0" smtClean="0">
                <a:solidFill>
                  <a:srgbClr val="7030A0"/>
                </a:solidFill>
                <a:latin typeface="Times New Roman" panose="02020603050405020304" pitchFamily="18" charset="0"/>
                <a:ea typeface="+mj-ea"/>
                <a:cs typeface="Times New Roman" panose="02020603050405020304" pitchFamily="18" charset="0"/>
              </a:rPr>
              <a:t>те же </a:t>
            </a:r>
            <a:r>
              <a:rPr lang="ru-RU" sz="2000" dirty="0">
                <a:solidFill>
                  <a:srgbClr val="7030A0"/>
                </a:solidFill>
                <a:latin typeface="Times New Roman" panose="02020603050405020304" pitchFamily="18" charset="0"/>
                <a:ea typeface="+mj-ea"/>
                <a:cs typeface="Times New Roman" panose="02020603050405020304" pitchFamily="18" charset="0"/>
              </a:rPr>
              <a:t>ценности, все горды за себя и свою семью, никто не обижен не унижен</a:t>
            </a:r>
            <a:r>
              <a:rPr lang="ru-RU" sz="2000" dirty="0" smtClean="0">
                <a:solidFill>
                  <a:srgbClr val="7030A0"/>
                </a:solidFill>
                <a:latin typeface="Times New Roman" panose="02020603050405020304" pitchFamily="18" charset="0"/>
                <a:ea typeface="+mj-ea"/>
                <a:cs typeface="Times New Roman" panose="02020603050405020304" pitchFamily="18" charset="0"/>
              </a:rPr>
              <a:t>.</a:t>
            </a:r>
            <a:r>
              <a:rPr lang="ru-RU" sz="2000" dirty="0">
                <a:solidFill>
                  <a:srgbClr val="FF0000"/>
                </a:solidFill>
                <a:latin typeface="Times New Roman" panose="02020603050405020304" pitchFamily="18" charset="0"/>
                <a:ea typeface="+mj-ea"/>
                <a:cs typeface="Times New Roman" panose="02020603050405020304" pitchFamily="18" charset="0"/>
              </a:rPr>
              <a:t> </a:t>
            </a:r>
            <a:endParaRPr lang="ru-RU" sz="2000" dirty="0" smtClean="0">
              <a:solidFill>
                <a:srgbClr val="FF0000"/>
              </a:solidFill>
              <a:latin typeface="Times New Roman" panose="02020603050405020304" pitchFamily="18" charset="0"/>
              <a:ea typeface="+mj-ea"/>
              <a:cs typeface="Times New Roman" panose="02020603050405020304" pitchFamily="18" charset="0"/>
            </a:endParaRPr>
          </a:p>
          <a:p>
            <a:pPr marL="0" indent="0" algn="ctr">
              <a:buNone/>
            </a:pPr>
            <a:endParaRPr lang="ru-RU" sz="2000" dirty="0">
              <a:solidFill>
                <a:srgbClr val="FF0000"/>
              </a:solidFill>
              <a:latin typeface="Arial" pitchFamily="34" charset="0"/>
              <a:ea typeface="+mj-ea"/>
              <a:cs typeface="Arial" pitchFamily="34" charset="0"/>
            </a:endParaRPr>
          </a:p>
          <a:p>
            <a:pPr marL="0" indent="0" algn="ctr">
              <a:buNone/>
            </a:pPr>
            <a:endParaRPr lang="ru-RU" sz="2000" dirty="0" smtClean="0">
              <a:solidFill>
                <a:srgbClr val="FF0000"/>
              </a:solidFill>
              <a:latin typeface="Arial" pitchFamily="34" charset="0"/>
              <a:ea typeface="+mj-ea"/>
              <a:cs typeface="Arial" pitchFamily="34" charset="0"/>
            </a:endParaRPr>
          </a:p>
          <a:p>
            <a:pPr marL="0" indent="0" algn="ctr">
              <a:buNone/>
            </a:pPr>
            <a:endParaRPr lang="ru-RU" sz="2000" dirty="0">
              <a:solidFill>
                <a:srgbClr val="FF0000"/>
              </a:solidFill>
              <a:latin typeface="Arial" pitchFamily="34" charset="0"/>
              <a:ea typeface="+mj-ea"/>
              <a:cs typeface="Arial" pitchFamily="34" charset="0"/>
            </a:endParaRPr>
          </a:p>
          <a:p>
            <a:pPr marL="0" indent="0" algn="ctr">
              <a:buNone/>
            </a:pPr>
            <a:endParaRPr lang="ru-RU" sz="2000" dirty="0" smtClean="0">
              <a:solidFill>
                <a:srgbClr val="FF0000"/>
              </a:solidFill>
              <a:latin typeface="Arial" pitchFamily="34" charset="0"/>
              <a:ea typeface="+mj-ea"/>
              <a:cs typeface="Arial" pitchFamily="34" charset="0"/>
            </a:endParaRPr>
          </a:p>
          <a:p>
            <a:pPr marL="0" indent="0" algn="ctr">
              <a:buNone/>
            </a:pPr>
            <a:endParaRPr lang="ru-RU" sz="2000" dirty="0">
              <a:solidFill>
                <a:srgbClr val="FF0000"/>
              </a:solidFill>
              <a:latin typeface="Arial" pitchFamily="34" charset="0"/>
              <a:ea typeface="+mj-ea"/>
              <a:cs typeface="Arial" pitchFamily="34" charset="0"/>
            </a:endParaRPr>
          </a:p>
          <a:p>
            <a:pPr marL="0" indent="0" algn="ctr">
              <a:buNone/>
            </a:pPr>
            <a:endParaRPr lang="ru-RU" sz="2000" dirty="0" smtClean="0">
              <a:solidFill>
                <a:srgbClr val="FF0000"/>
              </a:solidFill>
              <a:latin typeface="Arial" pitchFamily="34" charset="0"/>
              <a:ea typeface="+mj-ea"/>
              <a:cs typeface="Arial" pitchFamily="34" charset="0"/>
            </a:endParaRPr>
          </a:p>
          <a:p>
            <a:pPr marL="0" indent="0" algn="ctr">
              <a:buNone/>
            </a:pPr>
            <a:r>
              <a:rPr lang="ru-RU" sz="2000" b="1" dirty="0" smtClean="0">
                <a:solidFill>
                  <a:srgbClr val="16A1B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К</a:t>
            </a:r>
            <a:r>
              <a:rPr lang="ru-RU" sz="2000" b="1" dirty="0">
                <a:solidFill>
                  <a:srgbClr val="16A1B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 духовным семейным ценностям</a:t>
            </a:r>
            <a:r>
              <a:rPr lang="ru-RU" sz="2000" dirty="0">
                <a:solidFill>
                  <a:srgbClr val="90C226"/>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 </a:t>
            </a:r>
            <a:endParaRPr lang="ru-RU" sz="2000" dirty="0" smtClean="0">
              <a:solidFill>
                <a:srgbClr val="90C226"/>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endParaRPr>
          </a:p>
          <a:p>
            <a:pPr marL="0" indent="0" algn="ctr">
              <a:buNone/>
            </a:pPr>
            <a:r>
              <a:rPr lang="ru-RU" sz="2000" b="1" dirty="0" smtClean="0">
                <a:solidFill>
                  <a:srgbClr val="16A1B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также </a:t>
            </a:r>
            <a:r>
              <a:rPr lang="ru-RU" sz="2000" b="1" dirty="0">
                <a:solidFill>
                  <a:srgbClr val="16A1B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относится семейные традиции и </a:t>
            </a:r>
            <a:r>
              <a:rPr lang="ru-RU" sz="2000" b="1" dirty="0" smtClean="0">
                <a:solidFill>
                  <a:srgbClr val="16A1B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устои</a:t>
            </a:r>
            <a:endParaRPr lang="ru-RU" sz="18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7864" y="2924944"/>
            <a:ext cx="2952328" cy="2214246"/>
          </a:xfrm>
          <a:prstGeom prst="rect">
            <a:avLst/>
          </a:prstGeom>
          <a:ln>
            <a:noFill/>
          </a:ln>
          <a:effectLst>
            <a:softEdge rad="112500"/>
          </a:effectLst>
        </p:spPr>
      </p:pic>
    </p:spTree>
    <p:extLst>
      <p:ext uri="{BB962C8B-B14F-4D97-AF65-F5344CB8AC3E}">
        <p14:creationId xmlns:p14="http://schemas.microsoft.com/office/powerpoint/2010/main" val="37068740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51520" y="260648"/>
            <a:ext cx="8640960" cy="6322714"/>
          </a:xfrm>
        </p:spPr>
        <p:txBody>
          <a:bodyPr>
            <a:normAutofit/>
          </a:bodyPr>
          <a:lstStyle/>
          <a:p>
            <a:pPr marL="342900" lvl="0" indent="-342900" defTabSz="457200">
              <a:lnSpc>
                <a:spcPct val="80000"/>
              </a:lnSpc>
              <a:spcBef>
                <a:spcPts val="1000"/>
              </a:spcBef>
            </a:pPr>
            <a: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Семейные </a:t>
            </a:r>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традиции </a:t>
            </a:r>
            <a:r>
              <a:rPr lang="ru-RU" sz="4600" b="1" dirty="0" smtClean="0">
                <a:solidFill>
                  <a:srgbClr val="16A1B0"/>
                </a:solidFill>
                <a:latin typeface="Times New Roman" panose="02020603050405020304" pitchFamily="18" charset="0"/>
                <a:cs typeface="Times New Roman" panose="02020603050405020304" pitchFamily="18" charset="0"/>
              </a:rPr>
              <a:t/>
            </a:r>
            <a:br>
              <a:rPr lang="ru-RU" sz="4600" b="1" dirty="0" smtClean="0">
                <a:solidFill>
                  <a:srgbClr val="16A1B0"/>
                </a:solidFill>
                <a:latin typeface="Times New Roman" panose="02020603050405020304" pitchFamily="18" charset="0"/>
                <a:cs typeface="Times New Roman" panose="02020603050405020304" pitchFamily="18" charset="0"/>
              </a:rPr>
            </a:br>
            <a:r>
              <a:rPr lang="ru-RU" sz="3200" b="1" dirty="0">
                <a:solidFill>
                  <a:srgbClr val="7030A0"/>
                </a:solidFill>
                <a:latin typeface="Times New Roman" panose="02020603050405020304" pitchFamily="18" charset="0"/>
                <a:cs typeface="Times New Roman" panose="02020603050405020304" pitchFamily="18" charset="0"/>
              </a:rPr>
              <a:t> </a:t>
            </a:r>
            <a:r>
              <a:rPr lang="ru-RU" sz="2800" dirty="0">
                <a:solidFill>
                  <a:srgbClr val="7030A0"/>
                </a:solidFill>
                <a:latin typeface="Times New Roman" panose="02020603050405020304" pitchFamily="18" charset="0"/>
                <a:cs typeface="Times New Roman" panose="02020603050405020304" pitchFamily="18" charset="0"/>
              </a:rPr>
              <a:t>это обычные принятые в семье нормы, манеры поведения, обычаи и взгляды, которые передаются из поколения в </a:t>
            </a:r>
            <a:r>
              <a:rPr lang="ru-RU" sz="2800" dirty="0" smtClean="0">
                <a:solidFill>
                  <a:srgbClr val="7030A0"/>
                </a:solidFill>
                <a:latin typeface="Times New Roman" panose="02020603050405020304" pitchFamily="18" charset="0"/>
                <a:cs typeface="Times New Roman" panose="02020603050405020304" pitchFamily="18" charset="0"/>
              </a:rPr>
              <a:t>поколение</a:t>
            </a:r>
            <a:br>
              <a:rPr lang="ru-RU" sz="2800" dirty="0" smtClean="0">
                <a:solidFill>
                  <a:srgbClr val="7030A0"/>
                </a:solidFill>
                <a:latin typeface="Times New Roman" panose="02020603050405020304" pitchFamily="18" charset="0"/>
                <a:cs typeface="Times New Roman" panose="02020603050405020304" pitchFamily="18" charset="0"/>
              </a:rPr>
            </a:br>
            <a:r>
              <a:rPr lang="ru-RU" sz="2800" dirty="0" smtClean="0">
                <a:solidFill>
                  <a:srgbClr val="7030A0"/>
                </a:solidFill>
                <a:latin typeface="Times New Roman" panose="02020603050405020304" pitchFamily="18" charset="0"/>
                <a:cs typeface="Times New Roman" panose="02020603050405020304" pitchFamily="18" charset="0"/>
              </a:rPr>
              <a:t/>
            </a:r>
            <a:br>
              <a:rPr lang="ru-RU" sz="2800" dirty="0" smtClean="0">
                <a:solidFill>
                  <a:srgbClr val="7030A0"/>
                </a:solidFill>
                <a:latin typeface="Times New Roman" panose="02020603050405020304" pitchFamily="18" charset="0"/>
                <a:cs typeface="Times New Roman" panose="02020603050405020304" pitchFamily="18" charset="0"/>
              </a:rPr>
            </a:br>
            <a:r>
              <a:rPr lang="ru-RU" sz="2800" dirty="0">
                <a:solidFill>
                  <a:srgbClr val="7030A0"/>
                </a:solidFill>
                <a:latin typeface="Times New Roman" panose="02020603050405020304" pitchFamily="18" charset="0"/>
                <a:cs typeface="Times New Roman" panose="02020603050405020304" pitchFamily="18" charset="0"/>
              </a:rPr>
              <a:t/>
            </a:r>
            <a:br>
              <a:rPr lang="ru-RU" sz="2800" dirty="0">
                <a:solidFill>
                  <a:srgbClr val="7030A0"/>
                </a:solidFill>
                <a:latin typeface="Times New Roman" panose="02020603050405020304" pitchFamily="18" charset="0"/>
                <a:cs typeface="Times New Roman" panose="02020603050405020304" pitchFamily="18" charset="0"/>
              </a:rPr>
            </a:br>
            <a:r>
              <a:rPr lang="ru-RU" sz="2800" dirty="0" smtClean="0">
                <a:solidFill>
                  <a:srgbClr val="7030A0"/>
                </a:solidFill>
                <a:latin typeface="Times New Roman" panose="02020603050405020304" pitchFamily="18" charset="0"/>
                <a:cs typeface="Times New Roman" panose="02020603050405020304" pitchFamily="18" charset="0"/>
              </a:rPr>
              <a:t/>
            </a:r>
            <a:br>
              <a:rPr lang="ru-RU" sz="2800" dirty="0" smtClean="0">
                <a:solidFill>
                  <a:srgbClr val="7030A0"/>
                </a:solidFill>
                <a:latin typeface="Times New Roman" panose="02020603050405020304" pitchFamily="18" charset="0"/>
                <a:cs typeface="Times New Roman" panose="02020603050405020304" pitchFamily="18" charset="0"/>
              </a:rPr>
            </a:br>
            <a:r>
              <a:rPr lang="ru-RU" sz="2800" dirty="0">
                <a:solidFill>
                  <a:srgbClr val="7030A0"/>
                </a:solidFill>
                <a:latin typeface="Times New Roman" panose="02020603050405020304" pitchFamily="18" charset="0"/>
                <a:cs typeface="Times New Roman" panose="02020603050405020304" pitchFamily="18" charset="0"/>
              </a:rPr>
              <a:t/>
            </a:r>
            <a:br>
              <a:rPr lang="ru-RU" sz="2800" dirty="0">
                <a:solidFill>
                  <a:srgbClr val="7030A0"/>
                </a:solidFill>
                <a:latin typeface="Times New Roman" panose="02020603050405020304" pitchFamily="18" charset="0"/>
                <a:cs typeface="Times New Roman" panose="02020603050405020304" pitchFamily="18" charset="0"/>
              </a:rPr>
            </a:br>
            <a:r>
              <a:rPr lang="ru-RU" sz="2800" dirty="0" smtClean="0">
                <a:solidFill>
                  <a:srgbClr val="7030A0"/>
                </a:solidFill>
                <a:latin typeface="Times New Roman" panose="02020603050405020304" pitchFamily="18" charset="0"/>
                <a:cs typeface="Times New Roman" panose="02020603050405020304" pitchFamily="18" charset="0"/>
              </a:rPr>
              <a:t/>
            </a:r>
            <a:br>
              <a:rPr lang="ru-RU" sz="2800" dirty="0" smtClean="0">
                <a:solidFill>
                  <a:srgbClr val="7030A0"/>
                </a:solidFill>
                <a:latin typeface="Times New Roman" panose="02020603050405020304" pitchFamily="18" charset="0"/>
                <a:cs typeface="Times New Roman" panose="02020603050405020304" pitchFamily="18" charset="0"/>
              </a:rPr>
            </a:br>
            <a:r>
              <a:rPr lang="ru-RU" sz="2800" dirty="0">
                <a:solidFill>
                  <a:srgbClr val="7030A0"/>
                </a:solidFill>
                <a:latin typeface="Times New Roman" panose="02020603050405020304" pitchFamily="18" charset="0"/>
                <a:cs typeface="Times New Roman" panose="02020603050405020304" pitchFamily="18" charset="0"/>
              </a:rPr>
              <a:t/>
            </a:r>
            <a:br>
              <a:rPr lang="ru-RU" sz="2800" dirty="0">
                <a:solidFill>
                  <a:srgbClr val="7030A0"/>
                </a:solidFill>
                <a:latin typeface="Times New Roman" panose="02020603050405020304" pitchFamily="18" charset="0"/>
                <a:cs typeface="Times New Roman" panose="02020603050405020304" pitchFamily="18" charset="0"/>
              </a:rPr>
            </a:br>
            <a:r>
              <a:rPr lang="ru-RU" sz="2800" dirty="0" smtClean="0">
                <a:solidFill>
                  <a:srgbClr val="7030A0"/>
                </a:solidFill>
                <a:latin typeface="Times New Roman" panose="02020603050405020304" pitchFamily="18" charset="0"/>
                <a:cs typeface="Times New Roman" panose="02020603050405020304" pitchFamily="18" charset="0"/>
              </a:rPr>
              <a:t/>
            </a:r>
            <a:br>
              <a:rPr lang="ru-RU" sz="2800" dirty="0" smtClean="0">
                <a:solidFill>
                  <a:srgbClr val="7030A0"/>
                </a:solidFill>
                <a:latin typeface="Times New Roman" panose="02020603050405020304" pitchFamily="18" charset="0"/>
                <a:cs typeface="Times New Roman" panose="02020603050405020304" pitchFamily="18" charset="0"/>
              </a:rPr>
            </a:br>
            <a:r>
              <a:rPr lang="ru-RU" sz="2800" dirty="0">
                <a:solidFill>
                  <a:srgbClr val="7030A0"/>
                </a:solidFill>
                <a:latin typeface="Times New Roman" panose="02020603050405020304" pitchFamily="18" charset="0"/>
                <a:cs typeface="Times New Roman" panose="02020603050405020304" pitchFamily="18" charset="0"/>
              </a:rPr>
              <a:t/>
            </a:r>
            <a:br>
              <a:rPr lang="ru-RU" sz="2800" dirty="0">
                <a:solidFill>
                  <a:srgbClr val="7030A0"/>
                </a:solidFill>
                <a:latin typeface="Times New Roman" panose="02020603050405020304" pitchFamily="18" charset="0"/>
                <a:cs typeface="Times New Roman" panose="02020603050405020304" pitchFamily="18" charset="0"/>
              </a:rPr>
            </a:br>
            <a:r>
              <a:rPr lang="ru-RU" sz="2800" dirty="0">
                <a:solidFill>
                  <a:srgbClr val="7030A0"/>
                </a:solidFill>
                <a:latin typeface="Times New Roman" panose="02020603050405020304" pitchFamily="18" charset="0"/>
                <a:cs typeface="Times New Roman" panose="02020603050405020304" pitchFamily="18" charset="0"/>
              </a:rPr>
              <a:t/>
            </a:r>
            <a:br>
              <a:rPr lang="ru-RU" sz="2800" dirty="0">
                <a:solidFill>
                  <a:srgbClr val="7030A0"/>
                </a:solidFill>
                <a:latin typeface="Times New Roman" panose="02020603050405020304" pitchFamily="18" charset="0"/>
                <a:cs typeface="Times New Roman" panose="02020603050405020304" pitchFamily="18" charset="0"/>
              </a:rPr>
            </a:br>
            <a:r>
              <a:rPr lang="ru-RU" sz="20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Важнейшими функциями семьи следует считать такие как: </a:t>
            </a:r>
            <a:r>
              <a:rPr lang="ru-RU" altLang="ru-RU" sz="2000" dirty="0" smtClean="0">
                <a:ln w="0"/>
                <a:solidFill>
                  <a:srgbClr val="7030A0"/>
                </a:solidFill>
                <a:latin typeface="Times New Roman" panose="02020603050405020304" pitchFamily="18" charset="0"/>
                <a:ea typeface="+mn-ea"/>
                <a:cs typeface="Times New Roman" panose="02020603050405020304" pitchFamily="18" charset="0"/>
              </a:rPr>
              <a:t>воспитательная, хозяйственно-бытовая, экономическая, социально-статусная, репродуктивная, духовное общение, психотерапевтическая, досуговая</a:t>
            </a:r>
            <a:endParaRPr lang="ru-RU" altLang="ru-RU" sz="2800" dirty="0">
              <a:ln w="0"/>
              <a:solidFill>
                <a:srgbClr val="7030A0"/>
              </a:solidFill>
              <a:latin typeface="Times New Roman" panose="02020603050405020304" pitchFamily="18" charset="0"/>
              <a:ea typeface="+mn-ea"/>
              <a:cs typeface="Times New Roman" panose="02020603050405020304" pitchFamily="18" charset="0"/>
            </a:endParaRPr>
          </a:p>
        </p:txBody>
      </p:sp>
      <p:pic>
        <p:nvPicPr>
          <p:cNvPr id="1026" name="Picture 2" descr="C:\Users\TEMP.YASHI\Download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204864"/>
            <a:ext cx="3113484" cy="23321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descr="C:\Users\TEMP.YASHI\Downloads\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260403"/>
            <a:ext cx="3389557" cy="22879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C:\Users\TEMP.YASHI\Downloads\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2657" y="3645024"/>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5673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196" y="188640"/>
            <a:ext cx="8229600" cy="6552728"/>
          </a:xfrm>
        </p:spPr>
        <p:txBody>
          <a:bodyPr>
            <a:normAutofit fontScale="90000"/>
          </a:bodyPr>
          <a:lstStyle/>
          <a:p>
            <a:pPr lvl="0">
              <a:spcBef>
                <a:spcPts val="0"/>
              </a:spcBef>
            </a:pPr>
            <a: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600"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Семейное </a:t>
            </a:r>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воспитание</a:t>
            </a:r>
            <a:r>
              <a:rPr lang="ru-RU" sz="1800" dirty="0">
                <a:solidFill>
                  <a:srgbClr val="16A1B0"/>
                </a:solidFill>
                <a:latin typeface="Times New Roman" panose="02020603050405020304" pitchFamily="18" charset="0"/>
                <a:cs typeface="Times New Roman" panose="02020603050405020304" pitchFamily="18" charset="0"/>
              </a:rPr>
              <a:t> </a:t>
            </a:r>
            <a:r>
              <a:rPr lang="ru-RU" sz="1800" dirty="0">
                <a:solidFill>
                  <a:srgbClr val="7030A0"/>
                </a:solidFill>
                <a:latin typeface="Times New Roman" panose="02020603050405020304" pitchFamily="18" charset="0"/>
                <a:cs typeface="Times New Roman" panose="02020603050405020304" pitchFamily="18" charset="0"/>
              </a:rPr>
              <a:t>– осознаваемые в некоторой степени усилия по взращиванию ребенка, которые предпринимают старшие члены семьи, направленные на то, чтобы младшие соответствовали представлениям старших, каким должен быть ребенок, подросток, юноша</a:t>
            </a:r>
            <a:r>
              <a:rPr lang="ru-RU" sz="1800" dirty="0" smtClean="0">
                <a:solidFill>
                  <a:srgbClr val="7030A0"/>
                </a:solidFill>
                <a:latin typeface="Times New Roman" panose="02020603050405020304" pitchFamily="18" charset="0"/>
                <a:cs typeface="Times New Roman" panose="02020603050405020304" pitchFamily="18" charset="0"/>
              </a:rPr>
              <a:t>.</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cs typeface="Times New Roman" panose="02020603050405020304" pitchFamily="18" charset="0"/>
              </a:rPr>
              <a:t/>
            </a:r>
            <a:br>
              <a:rPr lang="ru-RU" sz="1800" dirty="0" smtClean="0">
                <a:solidFill>
                  <a:srgbClr val="7030A0"/>
                </a:solidFill>
                <a:latin typeface="Times New Roman" panose="02020603050405020304" pitchFamily="18" charset="0"/>
                <a:cs typeface="Times New Roman" panose="02020603050405020304" pitchFamily="18" charset="0"/>
              </a:rPr>
            </a:br>
            <a:r>
              <a:rPr lang="ru-RU" sz="1800" dirty="0">
                <a:solidFill>
                  <a:srgbClr val="7030A0"/>
                </a:solidFill>
                <a:latin typeface="Times New Roman" panose="02020603050405020304" pitchFamily="18" charset="0"/>
                <a:cs typeface="Times New Roman" panose="02020603050405020304" pitchFamily="18" charset="0"/>
              </a:rPr>
              <a:t/>
            </a:r>
            <a:br>
              <a:rPr lang="ru-RU" sz="1800" dirty="0">
                <a:solidFill>
                  <a:srgbClr val="7030A0"/>
                </a:solidFill>
                <a:latin typeface="Times New Roman" panose="02020603050405020304" pitchFamily="18" charset="0"/>
                <a:cs typeface="Times New Roman" panose="02020603050405020304" pitchFamily="18" charset="0"/>
              </a:rPr>
            </a:br>
            <a:r>
              <a:rPr lang="ru-RU" sz="1400" i="1" dirty="0">
                <a:solidFill>
                  <a:schemeClr val="accent4">
                    <a:lumMod val="75000"/>
                  </a:schemeClr>
                </a:solidFill>
                <a:latin typeface="Times New Roman" panose="02020603050405020304" pitchFamily="18" charset="0"/>
                <a:cs typeface="Times New Roman" panose="02020603050405020304" pitchFamily="18" charset="0"/>
              </a:rPr>
              <a:t/>
            </a:r>
            <a:br>
              <a:rPr lang="ru-RU" sz="1400" i="1" dirty="0">
                <a:solidFill>
                  <a:schemeClr val="accent4">
                    <a:lumMod val="75000"/>
                  </a:schemeClr>
                </a:solidFill>
                <a:latin typeface="Times New Roman" panose="02020603050405020304" pitchFamily="18" charset="0"/>
                <a:cs typeface="Times New Roman" panose="02020603050405020304" pitchFamily="18" charset="0"/>
              </a:rPr>
            </a:br>
            <a:r>
              <a:rPr lang="ru-RU" sz="1800" dirty="0" smtClean="0">
                <a:solidFill>
                  <a:srgbClr val="7030A0"/>
                </a:solidFill>
                <a:latin typeface="Times New Roman" panose="02020603050405020304" pitchFamily="18" charset="0"/>
                <a:ea typeface="+mn-ea"/>
                <a:cs typeface="Times New Roman" panose="02020603050405020304" pitchFamily="18" charset="0"/>
              </a:rPr>
              <a:t>Э</a:t>
            </a:r>
            <a:r>
              <a:rPr lang="ru-RU" sz="1800" dirty="0" smtClean="0">
                <a:solidFill>
                  <a:srgbClr val="7030A0"/>
                </a:solidFill>
                <a:latin typeface="Times New Roman" panose="02020603050405020304" pitchFamily="18" charset="0"/>
                <a:ea typeface="+mn-ea"/>
                <a:cs typeface="Times New Roman" panose="02020603050405020304" pitchFamily="18" charset="0"/>
              </a:rPr>
              <a:t>то </a:t>
            </a:r>
            <a:r>
              <a:rPr lang="ru-RU" sz="1800" dirty="0">
                <a:solidFill>
                  <a:srgbClr val="7030A0"/>
                </a:solidFill>
                <a:latin typeface="Times New Roman" panose="02020603050405020304" pitchFamily="18" charset="0"/>
                <a:ea typeface="+mn-ea"/>
                <a:cs typeface="Times New Roman" panose="02020603050405020304" pitchFamily="18" charset="0"/>
              </a:rPr>
              <a:t>педагогика будней, педагогика каждого дня. И основным условием успеха в воспитании детей в семье можно считать наличие нормальной атмосферы, т.е. должно присутствовать уважение и любовь в семье, авторитет родителей, правильный режим, своевременное приобщение ребенка к книге, чтению, труду и т.д.</a:t>
            </a:r>
            <a:r>
              <a:rPr lang="ru-RU" sz="1600" dirty="0">
                <a:solidFill>
                  <a:srgbClr val="7030A0"/>
                </a:solidFill>
                <a:latin typeface="Times New Roman" panose="02020603050405020304" pitchFamily="18" charset="0"/>
                <a:ea typeface="+mn-ea"/>
                <a:cs typeface="Times New Roman" panose="02020603050405020304" pitchFamily="18" charset="0"/>
              </a:rPr>
              <a:t/>
            </a:r>
            <a:br>
              <a:rPr lang="ru-RU" sz="1600" dirty="0">
                <a:solidFill>
                  <a:srgbClr val="7030A0"/>
                </a:solidFill>
                <a:latin typeface="Times New Roman" panose="02020603050405020304" pitchFamily="18" charset="0"/>
                <a:ea typeface="+mn-ea"/>
                <a:cs typeface="Times New Roman" panose="02020603050405020304" pitchFamily="18" charset="0"/>
              </a:rPr>
            </a:br>
            <a:endParaRPr lang="ru-RU" dirty="0">
              <a:solidFill>
                <a:schemeClr val="accent4">
                  <a:lumMod val="75000"/>
                </a:schemeClr>
              </a:solidFill>
              <a:latin typeface="Times New Roman" panose="02020603050405020304" pitchFamily="18" charset="0"/>
              <a:cs typeface="Times New Roman" panose="02020603050405020304" pitchFamily="18" charset="0"/>
            </a:endParaRPr>
          </a:p>
        </p:txBody>
      </p:sp>
      <p:pic>
        <p:nvPicPr>
          <p:cNvPr id="7" name="Объект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3528" y="1979208"/>
            <a:ext cx="3242950" cy="2160240"/>
          </a:xfrm>
          <a:prstGeom prst="rect">
            <a:avLst/>
          </a:prstGeom>
          <a:ln>
            <a:noFill/>
          </a:ln>
          <a:effectLst>
            <a:softEdge rad="112500"/>
          </a:effectLst>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5816" y="3212976"/>
            <a:ext cx="2921822" cy="2188546"/>
          </a:xfrm>
          <a:prstGeom prst="rect">
            <a:avLst/>
          </a:prstGeom>
          <a:ln>
            <a:noFill/>
          </a:ln>
          <a:effectLst>
            <a:softEdge rad="112500"/>
          </a:effectLst>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36096" y="2060848"/>
            <a:ext cx="3152528" cy="2097864"/>
          </a:xfrm>
          <a:prstGeom prst="rect">
            <a:avLst/>
          </a:prstGeom>
          <a:ln>
            <a:noFill/>
          </a:ln>
          <a:effectLst>
            <a:softEdge rad="112500"/>
          </a:effectLst>
        </p:spPr>
      </p:pic>
      <p:sp>
        <p:nvSpPr>
          <p:cNvPr id="3" name="Прямоугольник 2"/>
          <p:cNvSpPr/>
          <p:nvPr/>
        </p:nvSpPr>
        <p:spPr>
          <a:xfrm>
            <a:off x="107504" y="1843950"/>
            <a:ext cx="8856984" cy="4093428"/>
          </a:xfrm>
          <a:prstGeom prst="rect">
            <a:avLst/>
          </a:prstGeom>
        </p:spPr>
        <p:txBody>
          <a:bodyPr wrap="square">
            <a:spAutoFit/>
          </a:bodyPr>
          <a:lstStyle/>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a:p>
            <a:pPr lvl="0" algn="ctr"/>
            <a:endParaRPr lang="ru-RU" sz="2000" dirty="0" smtClean="0">
              <a:solidFill>
                <a:srgbClr val="002060"/>
              </a:solidFill>
              <a:latin typeface="Times New Roman" panose="02020603050405020304" pitchFamily="18" charset="0"/>
              <a:cs typeface="Times New Roman" panose="02020603050405020304" pitchFamily="18" charset="0"/>
            </a:endParaRPr>
          </a:p>
          <a:p>
            <a:pPr lvl="0" algn="ct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1195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3168352" cy="6336704"/>
          </a:xfrm>
        </p:spPr>
        <p:txBody>
          <a:bodyPr>
            <a:normAutofit/>
          </a:bodyPr>
          <a:lstStyle/>
          <a:p>
            <a:r>
              <a:rPr lang="ru-RU" sz="2000" b="1" dirty="0" smtClean="0">
                <a:solidFill>
                  <a:srgbClr val="16A1B0"/>
                </a:solidFill>
                <a:latin typeface="Times New Roman" panose="02020603050405020304" pitchFamily="18" charset="0"/>
                <a:cs typeface="Times New Roman" panose="02020603050405020304" pitchFamily="18" charset="0"/>
              </a:rPr>
              <a:t>И.П</a:t>
            </a:r>
            <a:r>
              <a:rPr lang="ru-RU" sz="2000" b="1" dirty="0">
                <a:solidFill>
                  <a:srgbClr val="16A1B0"/>
                </a:solidFill>
                <a:latin typeface="Times New Roman" panose="02020603050405020304" pitchFamily="18" charset="0"/>
                <a:cs typeface="Times New Roman" panose="02020603050405020304" pitchFamily="18" charset="0"/>
              </a:rPr>
              <a:t>. </a:t>
            </a:r>
            <a:r>
              <a:rPr lang="ru-RU" sz="2000" b="1" dirty="0" err="1" smtClean="0">
                <a:solidFill>
                  <a:srgbClr val="16A1B0"/>
                </a:solidFill>
                <a:latin typeface="Times New Roman" panose="02020603050405020304" pitchFamily="18" charset="0"/>
                <a:cs typeface="Times New Roman" panose="02020603050405020304" pitchFamily="18" charset="0"/>
              </a:rPr>
              <a:t>Пидкасистый</a:t>
            </a:r>
            <a:r>
              <a:rPr lang="ru-RU" sz="2000" b="1" dirty="0">
                <a:solidFill>
                  <a:srgbClr val="16A1B0"/>
                </a:solidFill>
                <a:latin typeface="Times New Roman" panose="02020603050405020304" pitchFamily="18" charset="0"/>
                <a:cs typeface="Times New Roman" panose="02020603050405020304" pitchFamily="18" charset="0"/>
              </a:rPr>
              <a:t> </a:t>
            </a:r>
            <a:r>
              <a:rPr lang="ru-RU" sz="1600" b="1" dirty="0" smtClean="0">
                <a:solidFill>
                  <a:srgbClr val="16A1B0"/>
                </a:solidFill>
                <a:latin typeface="Times New Roman" panose="02020603050405020304" pitchFamily="18" charset="0"/>
                <a:cs typeface="Times New Roman" panose="02020603050405020304" pitchFamily="18" charset="0"/>
              </a:rPr>
              <a:t>выделяет </a:t>
            </a:r>
            <a:r>
              <a:rPr lang="ru-RU" sz="1600" b="1" dirty="0">
                <a:solidFill>
                  <a:srgbClr val="16A1B0"/>
                </a:solidFill>
                <a:latin typeface="Times New Roman" panose="02020603050405020304" pitchFamily="18" charset="0"/>
                <a:cs typeface="Times New Roman" panose="02020603050405020304" pitchFamily="18" charset="0"/>
              </a:rPr>
              <a:t>четыре категорий семей: </a:t>
            </a:r>
            <a:r>
              <a:rPr lang="ru-RU" sz="1600" b="1" dirty="0" smtClean="0">
                <a:solidFill>
                  <a:srgbClr val="16A1B0"/>
                </a:solidFill>
                <a:latin typeface="Times New Roman" panose="02020603050405020304" pitchFamily="18" charset="0"/>
                <a:cs typeface="Times New Roman" panose="02020603050405020304" pitchFamily="18" charset="0"/>
              </a:rPr>
              <a:t/>
            </a:r>
            <a:br>
              <a:rPr lang="ru-RU" sz="1600" b="1" dirty="0" smtClean="0">
                <a:solidFill>
                  <a:srgbClr val="16A1B0"/>
                </a:solidFill>
                <a:latin typeface="Times New Roman" panose="02020603050405020304" pitchFamily="18" charset="0"/>
                <a:cs typeface="Times New Roman" panose="02020603050405020304" pitchFamily="18" charset="0"/>
              </a:rPr>
            </a:br>
            <a:r>
              <a:rPr lang="ru-RU" sz="2000" b="1" dirty="0" smtClean="0">
                <a:solidFill>
                  <a:srgbClr val="7030A0"/>
                </a:solidFill>
                <a:latin typeface="Times New Roman" panose="02020603050405020304" pitchFamily="18" charset="0"/>
                <a:cs typeface="Times New Roman" panose="02020603050405020304" pitchFamily="18" charset="0"/>
              </a:rPr>
              <a:t>1.Благополучные семьи</a:t>
            </a:r>
            <a:br>
              <a:rPr lang="ru-RU" sz="2000" b="1" dirty="0" smtClean="0">
                <a:solidFill>
                  <a:srgbClr val="7030A0"/>
                </a:solidFill>
                <a:latin typeface="Times New Roman" panose="02020603050405020304" pitchFamily="18" charset="0"/>
                <a:cs typeface="Times New Roman" panose="02020603050405020304" pitchFamily="18" charset="0"/>
              </a:rPr>
            </a:br>
            <a:r>
              <a:rPr lang="ru-RU" sz="2000" b="1" dirty="0" smtClean="0">
                <a:solidFill>
                  <a:srgbClr val="7030A0"/>
                </a:solidFill>
                <a:latin typeface="Times New Roman" panose="02020603050405020304" pitchFamily="18" charset="0"/>
                <a:cs typeface="Times New Roman" panose="02020603050405020304" pitchFamily="18" charset="0"/>
              </a:rPr>
              <a:t>2.Семьи </a:t>
            </a:r>
            <a:r>
              <a:rPr lang="ru-RU" sz="2000" b="1" dirty="0">
                <a:solidFill>
                  <a:srgbClr val="7030A0"/>
                </a:solidFill>
                <a:latin typeface="Times New Roman" panose="02020603050405020304" pitchFamily="18" charset="0"/>
                <a:cs typeface="Times New Roman" panose="02020603050405020304" pitchFamily="18" charset="0"/>
              </a:rPr>
              <a:t>группы </a:t>
            </a:r>
            <a:r>
              <a:rPr lang="ru-RU" sz="2000" b="1" dirty="0" smtClean="0">
                <a:solidFill>
                  <a:srgbClr val="7030A0"/>
                </a:solidFill>
                <a:latin typeface="Times New Roman" panose="02020603050405020304" pitchFamily="18" charset="0"/>
                <a:cs typeface="Times New Roman" panose="02020603050405020304" pitchFamily="18" charset="0"/>
              </a:rPr>
              <a:t>риска</a:t>
            </a:r>
            <a:br>
              <a:rPr lang="ru-RU" sz="2000" b="1" dirty="0" smtClean="0">
                <a:solidFill>
                  <a:srgbClr val="7030A0"/>
                </a:solidFill>
                <a:latin typeface="Times New Roman" panose="02020603050405020304" pitchFamily="18" charset="0"/>
                <a:cs typeface="Times New Roman" panose="02020603050405020304" pitchFamily="18" charset="0"/>
              </a:rPr>
            </a:br>
            <a:r>
              <a:rPr lang="ru-RU" sz="2000" b="1" dirty="0" smtClean="0">
                <a:solidFill>
                  <a:srgbClr val="7030A0"/>
                </a:solidFill>
                <a:latin typeface="Times New Roman" panose="02020603050405020304" pitchFamily="18" charset="0"/>
                <a:cs typeface="Times New Roman" panose="02020603050405020304" pitchFamily="18" charset="0"/>
              </a:rPr>
              <a:t>3.Неблагополучные семьи</a:t>
            </a:r>
            <a:br>
              <a:rPr lang="ru-RU" sz="2000" b="1" dirty="0" smtClean="0">
                <a:solidFill>
                  <a:srgbClr val="7030A0"/>
                </a:solidFill>
                <a:latin typeface="Times New Roman" panose="02020603050405020304" pitchFamily="18" charset="0"/>
                <a:cs typeface="Times New Roman" panose="02020603050405020304" pitchFamily="18" charset="0"/>
              </a:rPr>
            </a:br>
            <a:r>
              <a:rPr lang="ru-RU" sz="2000" b="1" dirty="0" smtClean="0">
                <a:solidFill>
                  <a:srgbClr val="7030A0"/>
                </a:solidFill>
                <a:latin typeface="Times New Roman" panose="02020603050405020304" pitchFamily="18" charset="0"/>
                <a:cs typeface="Times New Roman" panose="02020603050405020304" pitchFamily="18" charset="0"/>
              </a:rPr>
              <a:t>4.Асоциальные семьи</a:t>
            </a:r>
            <a:r>
              <a:rPr lang="ru-RU" sz="2000" b="1" dirty="0">
                <a:solidFill>
                  <a:srgbClr val="7030A0"/>
                </a:solidFill>
                <a:latin typeface="Times New Roman" panose="02020603050405020304" pitchFamily="18" charset="0"/>
                <a:cs typeface="Times New Roman" panose="02020603050405020304" pitchFamily="18" charset="0"/>
              </a:rPr>
              <a:t/>
            </a:r>
            <a:br>
              <a:rPr lang="ru-RU" sz="2000" b="1" dirty="0">
                <a:solidFill>
                  <a:srgbClr val="7030A0"/>
                </a:solidFill>
                <a:latin typeface="Times New Roman" panose="02020603050405020304" pitchFamily="18" charset="0"/>
                <a:cs typeface="Times New Roman" panose="02020603050405020304" pitchFamily="18" charset="0"/>
              </a:rPr>
            </a:br>
            <a:endParaRPr lang="ru-RU" sz="4800" dirty="0">
              <a:solidFill>
                <a:srgbClr val="7030A0"/>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16017" y="3857258"/>
            <a:ext cx="4039924" cy="2688386"/>
          </a:xfrm>
          <a:prstGeom prst="rect">
            <a:avLst/>
          </a:prstGeom>
          <a:ln>
            <a:noFill/>
          </a:ln>
          <a:effectLst>
            <a:softEdge rad="112500"/>
          </a:effectLst>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8" y="476672"/>
            <a:ext cx="4111932" cy="2736304"/>
          </a:xfrm>
          <a:prstGeom prst="rect">
            <a:avLst/>
          </a:prstGeom>
          <a:ln>
            <a:noFill/>
          </a:ln>
          <a:effectLst>
            <a:softEdge rad="112500"/>
          </a:effectLst>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4221088"/>
            <a:ext cx="3240360" cy="2056824"/>
          </a:xfrm>
          <a:prstGeom prst="rect">
            <a:avLst/>
          </a:prstGeom>
          <a:ln>
            <a:noFill/>
          </a:ln>
          <a:effectLst>
            <a:softEdge rad="112500"/>
          </a:effectLst>
        </p:spPr>
      </p:pic>
    </p:spTree>
    <p:extLst>
      <p:ext uri="{BB962C8B-B14F-4D97-AF65-F5344CB8AC3E}">
        <p14:creationId xmlns:p14="http://schemas.microsoft.com/office/powerpoint/2010/main" val="31007691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420888"/>
            <a:ext cx="8363272" cy="4118964"/>
          </a:xfrm>
        </p:spPr>
        <p:txBody>
          <a:bodyPr>
            <a:normAutofit/>
          </a:bodyPr>
          <a:lstStyle/>
          <a:p>
            <a:endParaRPr lang="ru-RU" dirty="0">
              <a:solidFill>
                <a:schemeClr val="accent4">
                  <a:lumMod val="75000"/>
                </a:schemeClr>
              </a:solidFill>
            </a:endParaRPr>
          </a:p>
        </p:txBody>
      </p:sp>
      <p:sp>
        <p:nvSpPr>
          <p:cNvPr id="3" name="Объект 2"/>
          <p:cNvSpPr>
            <a:spLocks noGrp="1"/>
          </p:cNvSpPr>
          <p:nvPr>
            <p:ph idx="1"/>
          </p:nvPr>
        </p:nvSpPr>
        <p:spPr>
          <a:xfrm>
            <a:off x="539552" y="404665"/>
            <a:ext cx="8229600" cy="2016224"/>
          </a:xfrm>
        </p:spPr>
        <p:txBody>
          <a:bodyPr>
            <a:normAutofit lnSpcReduction="10000"/>
          </a:bodyPr>
          <a:lstStyle/>
          <a:p>
            <a:pPr marL="0" indent="0">
              <a:buNone/>
            </a:pPr>
            <a:r>
              <a:rPr lang="ru-RU" sz="1800" b="1" dirty="0">
                <a:solidFill>
                  <a:srgbClr val="7030A0"/>
                </a:solidFill>
                <a:latin typeface="Times New Roman" panose="02020603050405020304" pitchFamily="18" charset="0"/>
                <a:ea typeface="+mj-ea"/>
                <a:cs typeface="Times New Roman" panose="02020603050405020304" pitchFamily="18" charset="0"/>
              </a:rPr>
              <a:t> </a:t>
            </a:r>
            <a:r>
              <a:rPr lang="ru-RU" sz="4600" b="1" dirty="0">
                <a:solidFill>
                  <a:srgbClr val="7030A0"/>
                </a:solidFill>
                <a:effectLst>
                  <a:outerShdw blurRad="38100" dist="38100" dir="2700000" algn="tl">
                    <a:srgbClr val="000000">
                      <a:alpha val="43137"/>
                    </a:srgbClr>
                  </a:outerShdw>
                </a:effectLst>
                <a:latin typeface="Times New Roman" panose="02020603050405020304" pitchFamily="18" charset="0"/>
                <a:ea typeface="+mj-ea"/>
                <a:cs typeface="Times New Roman" panose="02020603050405020304" pitchFamily="18" charset="0"/>
              </a:rPr>
              <a:t>Благополучные семьи</a:t>
            </a:r>
            <a:r>
              <a:rPr lang="ru-RU" sz="1800" dirty="0">
                <a:solidFill>
                  <a:srgbClr val="7030A0"/>
                </a:solidFill>
                <a:latin typeface="Times New Roman" panose="02020603050405020304" pitchFamily="18" charset="0"/>
                <a:ea typeface="+mj-ea"/>
                <a:cs typeface="Times New Roman" panose="02020603050405020304" pitchFamily="18" charset="0"/>
              </a:rPr>
              <a:t> успешно справляются со своими функциями, быстро адаптируются к потребностям своего ребенка и успешно решают задачи его воспитания и развития. Можно сказать, что с точки зрения общества благополучная семья - это та, в которой созданы все условия для нормальной жизнедеятельности и оптимального выполнения ее функций, прежде всего репродуктивной и воспитательной. </a:t>
            </a:r>
            <a:endParaRPr lang="ru-RU" dirty="0">
              <a:solidFill>
                <a:srgbClr val="7030A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3710816"/>
            <a:ext cx="4251283" cy="2829036"/>
          </a:xfrm>
          <a:prstGeom prst="rect">
            <a:avLst/>
          </a:prstGeom>
          <a:ln>
            <a:noFill/>
          </a:ln>
          <a:effectLst>
            <a:softEdge rad="112500"/>
          </a:effec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544" y="2461038"/>
            <a:ext cx="4743927" cy="2664296"/>
          </a:xfrm>
          <a:prstGeom prst="rect">
            <a:avLst/>
          </a:prstGeom>
          <a:ln>
            <a:noFill/>
          </a:ln>
          <a:effectLst>
            <a:softEdge rad="112500"/>
          </a:effectLst>
        </p:spPr>
      </p:pic>
    </p:spTree>
    <p:extLst>
      <p:ext uri="{BB962C8B-B14F-4D97-AF65-F5344CB8AC3E}">
        <p14:creationId xmlns:p14="http://schemas.microsoft.com/office/powerpoint/2010/main" val="35034106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92696"/>
            <a:ext cx="8229600" cy="5688632"/>
          </a:xfrm>
        </p:spPr>
        <p:txBody>
          <a:bodyPr>
            <a:normAutofit fontScale="90000"/>
          </a:bodyPr>
          <a:lstStyle/>
          <a:p>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Семьи группы риска</a:t>
            </a:r>
            <a:r>
              <a:rPr lang="ru-RU" sz="1600" dirty="0">
                <a:solidFill>
                  <a:srgbClr val="16A1B0"/>
                </a:solidFill>
                <a:latin typeface="Times New Roman" panose="02020603050405020304" pitchFamily="18" charset="0"/>
                <a:cs typeface="Times New Roman" panose="02020603050405020304" pitchFamily="18" charset="0"/>
              </a:rPr>
              <a:t> </a:t>
            </a:r>
            <a:r>
              <a:rPr lang="ru-RU" sz="1800" dirty="0">
                <a:solidFill>
                  <a:srgbClr val="16A1B0"/>
                </a:solidFill>
                <a:latin typeface="Times New Roman" panose="02020603050405020304" pitchFamily="18" charset="0"/>
                <a:cs typeface="Times New Roman" panose="02020603050405020304" pitchFamily="18" charset="0"/>
              </a:rPr>
              <a:t>характеризуются наличием некоторого отклонения от норм, не позволяющие определить их как благополучные, например, неполная семья, малообеспеченная семья и т.п. Они справляются с задачами воспитания ребенка с большим трудом.</a:t>
            </a:r>
            <a:br>
              <a:rPr lang="ru-RU" sz="1800" dirty="0">
                <a:solidFill>
                  <a:srgbClr val="16A1B0"/>
                </a:solidFill>
                <a:latin typeface="Times New Roman" panose="02020603050405020304" pitchFamily="18" charset="0"/>
                <a:cs typeface="Times New Roman" panose="02020603050405020304" pitchFamily="18" charset="0"/>
              </a:rPr>
            </a:br>
            <a:r>
              <a:rPr lang="ru-RU" sz="1800" dirty="0">
                <a:solidFill>
                  <a:srgbClr val="16A1B0"/>
                </a:solidFill>
              </a:rPr>
              <a:t/>
            </a:r>
            <a:br>
              <a:rPr lang="ru-RU" sz="1800" dirty="0">
                <a:solidFill>
                  <a:srgbClr val="16A1B0"/>
                </a:solidFill>
              </a:rPr>
            </a:br>
            <a:r>
              <a:rPr lang="ru-RU" sz="46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Неблагополучные семь</a:t>
            </a:r>
            <a:r>
              <a:rPr lang="ru-RU" sz="4600" b="1" dirty="0">
                <a:solidFill>
                  <a:srgbClr val="7030A0"/>
                </a:solidFill>
                <a:latin typeface="Times New Roman" panose="02020603050405020304" pitchFamily="18" charset="0"/>
                <a:cs typeface="Times New Roman" panose="02020603050405020304" pitchFamily="18" charset="0"/>
              </a:rPr>
              <a:t>и</a:t>
            </a:r>
            <a:r>
              <a:rPr lang="ru-RU" sz="4600" dirty="0">
                <a:solidFill>
                  <a:srgbClr val="7030A0"/>
                </a:solidFill>
                <a:latin typeface="Times New Roman" panose="02020603050405020304" pitchFamily="18" charset="0"/>
                <a:cs typeface="Times New Roman" panose="02020603050405020304" pitchFamily="18" charset="0"/>
              </a:rPr>
              <a:t>, </a:t>
            </a:r>
            <a:r>
              <a:rPr lang="ru-RU" sz="1800" dirty="0">
                <a:solidFill>
                  <a:srgbClr val="7030A0"/>
                </a:solidFill>
                <a:latin typeface="Times New Roman" panose="02020603050405020304" pitchFamily="18" charset="0"/>
                <a:cs typeface="Times New Roman" panose="02020603050405020304" pitchFamily="18" charset="0"/>
              </a:rPr>
              <a:t>имея низкий социальный статус в какой-либо из сфер жизнедеятельности или в нескольких одновременно, не справляются с возложенными на них функциями, процесс семейного воспитания ребенка протекает с большими трудностями, медленно, </a:t>
            </a:r>
            <a:r>
              <a:rPr lang="ru-RU" sz="1800" dirty="0" err="1">
                <a:solidFill>
                  <a:srgbClr val="7030A0"/>
                </a:solidFill>
                <a:latin typeface="Times New Roman" panose="02020603050405020304" pitchFamily="18" charset="0"/>
                <a:cs typeface="Times New Roman" panose="02020603050405020304" pitchFamily="18" charset="0"/>
              </a:rPr>
              <a:t>малорезультативно</a:t>
            </a:r>
            <a:r>
              <a:rPr lang="ru-RU" sz="1800" dirty="0">
                <a:solidFill>
                  <a:srgbClr val="7030A0"/>
                </a:solidFill>
                <a:latin typeface="Times New Roman" panose="02020603050405020304" pitchFamily="18" charset="0"/>
                <a:cs typeface="Times New Roman" panose="02020603050405020304" pitchFamily="18" charset="0"/>
              </a:rPr>
              <a:t>.</a:t>
            </a:r>
            <a:br>
              <a:rPr lang="ru-RU" sz="1800" dirty="0">
                <a:solidFill>
                  <a:srgbClr val="7030A0"/>
                </a:solidFill>
                <a:latin typeface="Times New Roman" panose="02020603050405020304" pitchFamily="18" charset="0"/>
                <a:cs typeface="Times New Roman" panose="02020603050405020304" pitchFamily="18" charset="0"/>
              </a:rPr>
            </a:br>
            <a:r>
              <a:rPr lang="ru-RU" sz="4600"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Асоциальные семьи</a:t>
            </a:r>
            <a:r>
              <a:rPr lang="ru-RU" sz="1800" dirty="0">
                <a:solidFill>
                  <a:srgbClr val="16A1B0"/>
                </a:solidFill>
                <a:latin typeface="Times New Roman" panose="02020603050405020304" pitchFamily="18" charset="0"/>
                <a:cs typeface="Times New Roman" panose="02020603050405020304" pitchFamily="18" charset="0"/>
              </a:rPr>
              <a:t> - те, в которых взаимодействие протекает наиболее сложно и состояние которых нуждается в коренных изменениях. В этих семьях родители, как правило, ведут аморальный образ жизни, жилищно-бытовые условия не отвечают элементарным санитарно-гигиеническим нормам. В таких семьях воспитанием детей, как правило, никто не занимается, дети оказываются безнадзорными, отстают в развитии. Часто дети в таких семьях становятся жертвами насилия как со стороны родителей, так и других граждан того же социального </a:t>
            </a:r>
            <a:r>
              <a:rPr lang="ru-RU" sz="1800" dirty="0" smtClean="0">
                <a:solidFill>
                  <a:srgbClr val="16A1B0"/>
                </a:solidFill>
                <a:latin typeface="Times New Roman" panose="02020603050405020304" pitchFamily="18" charset="0"/>
                <a:cs typeface="Times New Roman" panose="02020603050405020304" pitchFamily="18" charset="0"/>
              </a:rPr>
              <a:t>слоя.</a:t>
            </a:r>
            <a:endParaRPr lang="ru-RU" dirty="0"/>
          </a:p>
        </p:txBody>
      </p:sp>
    </p:spTree>
    <p:extLst>
      <p:ext uri="{BB962C8B-B14F-4D97-AF65-F5344CB8AC3E}">
        <p14:creationId xmlns:p14="http://schemas.microsoft.com/office/powerpoint/2010/main" val="12986621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59632" y="332657"/>
            <a:ext cx="7560840" cy="1944215"/>
          </a:xfrm>
        </p:spPr>
        <p:txBody>
          <a:bodyPr>
            <a:normAutofit/>
          </a:bodyPr>
          <a:lstStyle/>
          <a:p>
            <a:r>
              <a:rPr lang="ru-RU" sz="2000" b="1" dirty="0">
                <a:solidFill>
                  <a:srgbClr val="7030A0"/>
                </a:solidFill>
                <a:latin typeface="Times New Roman" panose="02020603050405020304" pitchFamily="18" charset="0"/>
                <a:cs typeface="Times New Roman" panose="02020603050405020304" pitchFamily="18" charset="0"/>
              </a:rPr>
              <a:t>По характеру взаимоотношений и общения между членами семьи, прежде всего родителями, выделяются следующие типы семейных отношений:</a:t>
            </a:r>
            <a:br>
              <a:rPr lang="ru-RU" sz="2000" b="1" dirty="0">
                <a:solidFill>
                  <a:srgbClr val="7030A0"/>
                </a:solidFill>
                <a:latin typeface="Times New Roman" panose="02020603050405020304" pitchFamily="18" charset="0"/>
                <a:cs typeface="Times New Roman" panose="02020603050405020304" pitchFamily="18" charset="0"/>
              </a:rPr>
            </a:br>
            <a:endParaRPr lang="ru-RU" sz="5400" b="1" dirty="0">
              <a:solidFill>
                <a:srgbClr val="7030A0"/>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395536" y="1741458"/>
            <a:ext cx="3096344" cy="4927902"/>
          </a:xfrm>
        </p:spPr>
        <p:txBody>
          <a:bodyPr>
            <a:normAutofit fontScale="62500" lnSpcReduction="20000"/>
          </a:bodyPr>
          <a:lstStyle/>
          <a:p>
            <a:endParaRPr lang="ru-RU" sz="1600" b="1" dirty="0" smtClean="0">
              <a:solidFill>
                <a:prstClr val="black"/>
              </a:solidFill>
              <a:ea typeface="+mj-ea"/>
              <a:cs typeface="+mj-cs"/>
            </a:endParaRPr>
          </a:p>
          <a:p>
            <a:r>
              <a:rPr lang="ru-RU" sz="2600" b="1" dirty="0" smtClean="0">
                <a:solidFill>
                  <a:srgbClr val="7030A0"/>
                </a:solidFill>
                <a:latin typeface="Times New Roman" panose="02020603050405020304" pitchFamily="18" charset="0"/>
                <a:ea typeface="+mj-ea"/>
                <a:cs typeface="Times New Roman" panose="02020603050405020304" pitchFamily="18" charset="0"/>
              </a:rPr>
              <a:t>·</a:t>
            </a:r>
            <a:r>
              <a:rPr lang="ru-RU" sz="2600" b="1" dirty="0">
                <a:solidFill>
                  <a:srgbClr val="7030A0"/>
                </a:solidFill>
                <a:latin typeface="Times New Roman" panose="02020603050405020304" pitchFamily="18" charset="0"/>
                <a:ea typeface="+mj-ea"/>
                <a:cs typeface="Times New Roman" panose="02020603050405020304" pitchFamily="18" charset="0"/>
              </a:rPr>
              <a:t> диктат</a:t>
            </a:r>
            <a:r>
              <a:rPr lang="ru-RU" sz="2200" b="1" dirty="0">
                <a:solidFill>
                  <a:srgbClr val="16A1B0"/>
                </a:solidFill>
                <a:latin typeface="Times New Roman" panose="02020603050405020304" pitchFamily="18" charset="0"/>
                <a:ea typeface="+mj-ea"/>
                <a:cs typeface="Times New Roman" panose="02020603050405020304" pitchFamily="18" charset="0"/>
              </a:rPr>
              <a:t> </a:t>
            </a:r>
            <a:r>
              <a:rPr lang="ru-RU" sz="2200" dirty="0">
                <a:solidFill>
                  <a:srgbClr val="16A1B0"/>
                </a:solidFill>
                <a:latin typeface="Times New Roman" panose="02020603050405020304" pitchFamily="18" charset="0"/>
                <a:ea typeface="+mj-ea"/>
                <a:cs typeface="Times New Roman" panose="02020603050405020304" pitchFamily="18" charset="0"/>
              </a:rPr>
              <a:t>- доминирующая позиция одного из родителей, проявляющая в жестких требованиях, правилах, приказах, насилии, угрозах и других мерах воздействия на других членов семьи</a:t>
            </a:r>
            <a:r>
              <a:rPr lang="ru-RU" sz="2200" dirty="0" smtClean="0">
                <a:solidFill>
                  <a:srgbClr val="16A1B0"/>
                </a:solidFill>
                <a:latin typeface="Times New Roman" panose="02020603050405020304" pitchFamily="18" charset="0"/>
                <a:ea typeface="+mj-ea"/>
                <a:cs typeface="Times New Roman" panose="02020603050405020304" pitchFamily="18" charset="0"/>
              </a:rPr>
              <a:t>;</a:t>
            </a:r>
          </a:p>
          <a:p>
            <a:pPr lvl="0">
              <a:spcBef>
                <a:spcPts val="0"/>
              </a:spcBef>
              <a:defRPr/>
            </a:pPr>
            <a:r>
              <a:rPr lang="ru-RU" sz="2600" b="1" kern="0" dirty="0">
                <a:solidFill>
                  <a:srgbClr val="7030A0"/>
                </a:solidFill>
                <a:latin typeface="Times New Roman" panose="02020603050405020304" pitchFamily="18" charset="0"/>
                <a:cs typeface="Times New Roman" panose="02020603050405020304" pitchFamily="18" charset="0"/>
              </a:rPr>
              <a:t>· опека</a:t>
            </a:r>
            <a:r>
              <a:rPr lang="ru-RU" sz="2600" b="1" kern="0" dirty="0">
                <a:solidFill>
                  <a:srgbClr val="16A1B0"/>
                </a:solidFill>
                <a:latin typeface="Times New Roman" panose="02020603050405020304" pitchFamily="18" charset="0"/>
                <a:cs typeface="Times New Roman" panose="02020603050405020304" pitchFamily="18" charset="0"/>
              </a:rPr>
              <a:t> </a:t>
            </a:r>
            <a:r>
              <a:rPr lang="ru-RU" sz="2200" kern="0" dirty="0">
                <a:solidFill>
                  <a:srgbClr val="16A1B0"/>
                </a:solidFill>
                <a:latin typeface="Times New Roman" panose="02020603050405020304" pitchFamily="18" charset="0"/>
                <a:cs typeface="Times New Roman" panose="02020603050405020304" pitchFamily="18" charset="0"/>
              </a:rPr>
              <a:t>- чрезмерное внимание, уделяемое ребенку, ограждение его от трудностей, избавление от лишних требований, забот и волнений;</a:t>
            </a:r>
            <a:br>
              <a:rPr lang="ru-RU" sz="2200" kern="0" dirty="0">
                <a:solidFill>
                  <a:srgbClr val="16A1B0"/>
                </a:solidFill>
                <a:latin typeface="Times New Roman" panose="02020603050405020304" pitchFamily="18" charset="0"/>
                <a:cs typeface="Times New Roman" panose="02020603050405020304" pitchFamily="18" charset="0"/>
              </a:rPr>
            </a:br>
            <a:r>
              <a:rPr lang="ru-RU" sz="2600" b="1" dirty="0">
                <a:solidFill>
                  <a:srgbClr val="7030A0"/>
                </a:solidFill>
                <a:latin typeface="Times New Roman" panose="02020603050405020304" pitchFamily="18" charset="0"/>
                <a:ea typeface="+mj-ea"/>
                <a:cs typeface="Times New Roman" panose="02020603050405020304" pitchFamily="18" charset="0"/>
              </a:rPr>
              <a:t>· мирное сосуществование</a:t>
            </a:r>
            <a:r>
              <a:rPr lang="ru-RU" sz="2200" b="1" dirty="0">
                <a:solidFill>
                  <a:prstClr val="black"/>
                </a:solidFill>
                <a:latin typeface="Times New Roman" panose="02020603050405020304" pitchFamily="18" charset="0"/>
                <a:ea typeface="+mj-ea"/>
                <a:cs typeface="Times New Roman" panose="02020603050405020304" pitchFamily="18" charset="0"/>
              </a:rPr>
              <a:t> </a:t>
            </a:r>
            <a:r>
              <a:rPr lang="ru-RU" sz="2200" dirty="0">
                <a:solidFill>
                  <a:srgbClr val="16A1B0"/>
                </a:solidFill>
                <a:latin typeface="Times New Roman" panose="02020603050405020304" pitchFamily="18" charset="0"/>
                <a:ea typeface="+mj-ea"/>
                <a:cs typeface="Times New Roman" panose="02020603050405020304" pitchFamily="18" charset="0"/>
              </a:rPr>
              <a:t>- позиция, как правило, образованных родителей, придерживающихся принципа: дети должны расти самостоятельными, независимыми, раскованными, свободными; в таких семьях родители живут своей жизнью, а дети - своей;</a:t>
            </a:r>
            <a:br>
              <a:rPr lang="ru-RU" sz="2200" dirty="0">
                <a:solidFill>
                  <a:srgbClr val="16A1B0"/>
                </a:solidFill>
                <a:latin typeface="Times New Roman" panose="02020603050405020304" pitchFamily="18" charset="0"/>
                <a:ea typeface="+mj-ea"/>
                <a:cs typeface="Times New Roman" panose="02020603050405020304" pitchFamily="18" charset="0"/>
              </a:rPr>
            </a:br>
            <a:r>
              <a:rPr lang="ru-RU" sz="2600" dirty="0" smtClean="0">
                <a:solidFill>
                  <a:srgbClr val="7030A0"/>
                </a:solidFill>
                <a:latin typeface="Times New Roman" panose="02020603050405020304" pitchFamily="18" charset="0"/>
                <a:ea typeface="+mj-ea"/>
                <a:cs typeface="Times New Roman" panose="02020603050405020304" pitchFamily="18" charset="0"/>
              </a:rPr>
              <a:t>·</a:t>
            </a:r>
            <a:r>
              <a:rPr lang="ru-RU" sz="2600" dirty="0">
                <a:solidFill>
                  <a:srgbClr val="7030A0"/>
                </a:solidFill>
                <a:latin typeface="Times New Roman" panose="02020603050405020304" pitchFamily="18" charset="0"/>
                <a:ea typeface="+mj-ea"/>
                <a:cs typeface="Times New Roman" panose="02020603050405020304" pitchFamily="18" charset="0"/>
              </a:rPr>
              <a:t> </a:t>
            </a:r>
            <a:r>
              <a:rPr lang="ru-RU" sz="2600" b="1" dirty="0">
                <a:solidFill>
                  <a:srgbClr val="7030A0"/>
                </a:solidFill>
                <a:latin typeface="Times New Roman" panose="02020603050405020304" pitchFamily="18" charset="0"/>
                <a:ea typeface="+mj-ea"/>
                <a:cs typeface="Times New Roman" panose="02020603050405020304" pitchFamily="18" charset="0"/>
              </a:rPr>
              <a:t>сотрудничество</a:t>
            </a:r>
            <a:r>
              <a:rPr lang="ru-RU" sz="2200" b="1" dirty="0">
                <a:solidFill>
                  <a:srgbClr val="7030A0"/>
                </a:solidFill>
                <a:latin typeface="Times New Roman" panose="02020603050405020304" pitchFamily="18" charset="0"/>
                <a:ea typeface="+mj-ea"/>
                <a:cs typeface="Times New Roman" panose="02020603050405020304" pitchFamily="18" charset="0"/>
              </a:rPr>
              <a:t> </a:t>
            </a:r>
            <a:r>
              <a:rPr lang="ru-RU" sz="2200" dirty="0">
                <a:solidFill>
                  <a:srgbClr val="16A1B0"/>
                </a:solidFill>
                <a:latin typeface="Times New Roman" panose="02020603050405020304" pitchFamily="18" charset="0"/>
                <a:ea typeface="+mj-ea"/>
                <a:cs typeface="Times New Roman" panose="02020603050405020304" pitchFamily="18" charset="0"/>
              </a:rPr>
              <a:t>- взаимодействие родителей и детей на личностном уровне; при таком взаимодействии имеет место баланс любви, уважения и требовательности к ребенку.</a:t>
            </a:r>
            <a:br>
              <a:rPr lang="ru-RU" sz="2200" dirty="0">
                <a:solidFill>
                  <a:srgbClr val="16A1B0"/>
                </a:solidFill>
                <a:latin typeface="Times New Roman" panose="02020603050405020304" pitchFamily="18" charset="0"/>
                <a:ea typeface="+mj-ea"/>
                <a:cs typeface="Times New Roman" panose="02020603050405020304" pitchFamily="18" charset="0"/>
              </a:rPr>
            </a:br>
            <a:endParaRPr lang="ru-RU" sz="2200" dirty="0">
              <a:solidFill>
                <a:srgbClr val="16A1B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07904" y="1556792"/>
            <a:ext cx="4896544" cy="369332"/>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smtClean="0">
              <a:ln>
                <a:noFill/>
              </a:ln>
              <a:solidFill>
                <a:sysClr val="windowText" lastClr="000000"/>
              </a:solidFill>
              <a:effectLst/>
              <a:uLnTx/>
              <a:uFillTx/>
            </a:endParaRP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6600" y="1556792"/>
            <a:ext cx="2590800" cy="1771650"/>
          </a:xfrm>
          <a:prstGeom prst="rect">
            <a:avLst/>
          </a:prstGeom>
          <a:ln>
            <a:noFill/>
          </a:ln>
          <a:effectLst>
            <a:softEdge rad="112500"/>
          </a:effectLst>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4725144"/>
            <a:ext cx="2390775" cy="1914525"/>
          </a:xfrm>
          <a:prstGeom prst="rect">
            <a:avLst/>
          </a:prstGeom>
          <a:ln>
            <a:noFill/>
          </a:ln>
          <a:effectLst>
            <a:softEdge rad="112500"/>
          </a:effectLst>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6016" y="3140968"/>
            <a:ext cx="2627784" cy="1753347"/>
          </a:xfrm>
          <a:prstGeom prst="rect">
            <a:avLst/>
          </a:prstGeom>
          <a:ln>
            <a:noFill/>
          </a:ln>
          <a:effectLst>
            <a:softEdge rad="112500"/>
          </a:effectLst>
        </p:spPr>
      </p:pic>
    </p:spTree>
    <p:extLst>
      <p:ext uri="{BB962C8B-B14F-4D97-AF65-F5344CB8AC3E}">
        <p14:creationId xmlns:p14="http://schemas.microsoft.com/office/powerpoint/2010/main" val="3335193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116632"/>
            <a:ext cx="7427168" cy="1080120"/>
          </a:xfrm>
        </p:spPr>
        <p:txBody>
          <a:bodyPr>
            <a:normAutofit fontScale="90000"/>
          </a:bodyPr>
          <a:lstStyle/>
          <a:p>
            <a:r>
              <a:rPr lang="ru-RU" sz="1800" b="1" dirty="0" smtClean="0">
                <a:solidFill>
                  <a:srgbClr val="16A1B0"/>
                </a:solidFill>
              </a:rPr>
              <a:t/>
            </a:r>
            <a:br>
              <a:rPr lang="ru-RU" sz="1800" b="1" dirty="0" smtClean="0">
                <a:solidFill>
                  <a:srgbClr val="16A1B0"/>
                </a:solidFill>
              </a:rPr>
            </a:br>
            <a:r>
              <a:rPr lang="ru-RU" sz="1800" b="1" dirty="0" smtClean="0">
                <a:solidFill>
                  <a:srgbClr val="16A1B0"/>
                </a:solidFill>
              </a:rPr>
              <a:t/>
            </a:r>
            <a:br>
              <a:rPr lang="ru-RU" sz="1800" b="1" dirty="0" smtClean="0">
                <a:solidFill>
                  <a:srgbClr val="16A1B0"/>
                </a:solidFill>
              </a:rPr>
            </a:br>
            <a:r>
              <a:rPr lang="ru-RU" sz="1800" b="1" dirty="0">
                <a:solidFill>
                  <a:srgbClr val="16A1B0"/>
                </a:solidFill>
              </a:rPr>
              <a:t/>
            </a:r>
            <a:br>
              <a:rPr lang="ru-RU" sz="1800" b="1" dirty="0">
                <a:solidFill>
                  <a:srgbClr val="16A1B0"/>
                </a:solidFill>
              </a:rPr>
            </a:br>
            <a:r>
              <a:rPr lang="ru-RU" sz="1800" b="1" dirty="0" smtClean="0">
                <a:solidFill>
                  <a:srgbClr val="16A1B0"/>
                </a:solidFill>
              </a:rPr>
              <a:t/>
            </a:r>
            <a:br>
              <a:rPr lang="ru-RU" sz="1800" b="1" dirty="0" smtClean="0">
                <a:solidFill>
                  <a:srgbClr val="16A1B0"/>
                </a:solidFill>
              </a:rPr>
            </a:br>
            <a:r>
              <a:rPr lang="ru-RU" sz="1800" b="1" dirty="0" smtClean="0">
                <a:solidFill>
                  <a:srgbClr val="16A1B0"/>
                </a:solidFill>
                <a:latin typeface="Times New Roman" panose="02020603050405020304" pitchFamily="18" charset="0"/>
                <a:cs typeface="Times New Roman" panose="02020603050405020304" pitchFamily="18" charset="0"/>
              </a:rPr>
              <a:t>В </a:t>
            </a:r>
            <a:r>
              <a:rPr lang="ru-RU" sz="1800" b="1" dirty="0">
                <a:solidFill>
                  <a:srgbClr val="16A1B0"/>
                </a:solidFill>
                <a:latin typeface="Times New Roman" panose="02020603050405020304" pitchFamily="18" charset="0"/>
                <a:cs typeface="Times New Roman" panose="02020603050405020304" pitchFamily="18" charset="0"/>
              </a:rPr>
              <a:t>процессе воспитания очень большую роль играет авторитет родителей. </a:t>
            </a:r>
            <a:r>
              <a:rPr lang="ru-RU" sz="1800" b="1" dirty="0" smtClean="0">
                <a:solidFill>
                  <a:srgbClr val="16A1B0"/>
                </a:solidFill>
                <a:latin typeface="Times New Roman" panose="02020603050405020304" pitchFamily="18" charset="0"/>
                <a:cs typeface="Times New Roman" panose="02020603050405020304" pitchFamily="18" charset="0"/>
              </a:rPr>
              <a:t/>
            </a:r>
            <a:br>
              <a:rPr lang="ru-RU" sz="1800" b="1" dirty="0" smtClean="0">
                <a:solidFill>
                  <a:srgbClr val="16A1B0"/>
                </a:solidFill>
                <a:latin typeface="Times New Roman" panose="02020603050405020304" pitchFamily="18" charset="0"/>
                <a:cs typeface="Times New Roman" panose="02020603050405020304" pitchFamily="18" charset="0"/>
              </a:rPr>
            </a:br>
            <a:r>
              <a:rPr lang="ru-RU" sz="1800" b="1" dirty="0" smtClean="0">
                <a:solidFill>
                  <a:srgbClr val="16A1B0"/>
                </a:solidFill>
                <a:latin typeface="Times New Roman" panose="02020603050405020304" pitchFamily="18" charset="0"/>
                <a:cs typeface="Times New Roman" panose="02020603050405020304" pitchFamily="18" charset="0"/>
              </a:rPr>
              <a:t>А.С</a:t>
            </a:r>
            <a:r>
              <a:rPr lang="ru-RU" sz="1800" b="1" dirty="0">
                <a:solidFill>
                  <a:srgbClr val="16A1B0"/>
                </a:solidFill>
                <a:latin typeface="Times New Roman" panose="02020603050405020304" pitchFamily="18" charset="0"/>
                <a:cs typeface="Times New Roman" panose="02020603050405020304" pitchFamily="18" charset="0"/>
              </a:rPr>
              <a:t>. Макаренко выделил типы родительских авторитетов, </a:t>
            </a:r>
            <a:r>
              <a:rPr lang="ru-RU" sz="1800" b="1" dirty="0">
                <a:solidFill>
                  <a:srgbClr val="7030A0"/>
                </a:solidFill>
                <a:latin typeface="Times New Roman" panose="02020603050405020304" pitchFamily="18" charset="0"/>
                <a:cs typeface="Times New Roman" panose="02020603050405020304" pitchFamily="18" charset="0"/>
              </a:rPr>
              <a:t>негативно</a:t>
            </a:r>
            <a:r>
              <a:rPr lang="ru-RU" sz="1800" b="1" dirty="0">
                <a:solidFill>
                  <a:srgbClr val="16A1B0"/>
                </a:solidFill>
                <a:latin typeface="Times New Roman" panose="02020603050405020304" pitchFamily="18" charset="0"/>
                <a:cs typeface="Times New Roman" panose="02020603050405020304" pitchFamily="18" charset="0"/>
              </a:rPr>
              <a:t> сказывающихся на воспитании ребенка:</a:t>
            </a:r>
            <a:br>
              <a:rPr lang="ru-RU" sz="1800" b="1" dirty="0">
                <a:solidFill>
                  <a:srgbClr val="16A1B0"/>
                </a:solidFill>
                <a:latin typeface="Times New Roman" panose="02020603050405020304" pitchFamily="18" charset="0"/>
                <a:cs typeface="Times New Roman" panose="02020603050405020304" pitchFamily="18" charset="0"/>
              </a:rPr>
            </a:br>
            <a:endParaRPr lang="ru-RU" dirty="0">
              <a:solidFill>
                <a:srgbClr val="16A1B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1600200"/>
            <a:ext cx="8229600" cy="4853136"/>
          </a:xfrm>
        </p:spPr>
        <p:txBody>
          <a:bodyPr>
            <a:normAutofit fontScale="92500" lnSpcReduction="10000"/>
          </a:bodyPr>
          <a:lstStyle/>
          <a:p>
            <a:pPr marL="0" indent="0" algn="ctr">
              <a:buNone/>
            </a:pP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подавления</a:t>
            </a:r>
            <a:r>
              <a:rPr lang="ru-RU" sz="1600" dirty="0">
                <a:solidFill>
                  <a:srgbClr val="7030A0"/>
                </a:solidFill>
                <a:latin typeface="Times New Roman" panose="02020603050405020304" pitchFamily="18" charset="0"/>
                <a:ea typeface="+mj-ea"/>
                <a:cs typeface="Times New Roman" panose="02020603050405020304" pitchFamily="18" charset="0"/>
              </a:rPr>
              <a:t> </a:t>
            </a:r>
            <a:r>
              <a:rPr lang="ru-RU" sz="1600" dirty="0" smtClean="0">
                <a:solidFill>
                  <a:srgbClr val="7030A0"/>
                </a:solidFill>
                <a:latin typeface="Times New Roman" panose="02020603050405020304" pitchFamily="18" charset="0"/>
                <a:ea typeface="+mj-ea"/>
                <a:cs typeface="Times New Roman" panose="02020603050405020304" pitchFamily="18" charset="0"/>
              </a:rPr>
              <a:t>– </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повседневное </a:t>
            </a:r>
            <a:r>
              <a:rPr lang="ru-RU" sz="1600" b="1" dirty="0">
                <a:solidFill>
                  <a:srgbClr val="16A1B0"/>
                </a:solidFill>
                <a:latin typeface="Times New Roman" panose="02020603050405020304" pitchFamily="18" charset="0"/>
                <a:ea typeface="+mj-ea"/>
                <a:cs typeface="Times New Roman" panose="02020603050405020304" pitchFamily="18" charset="0"/>
              </a:rPr>
              <a:t>воздействие на ребенка своим видом, действиями, жесткое и порой жестокое отношение к нему как личности, его действиям и </a:t>
            </a:r>
            <a:r>
              <a:rPr lang="ru-RU" sz="1600" b="1" dirty="0" smtClean="0">
                <a:solidFill>
                  <a:srgbClr val="16A1B0"/>
                </a:solidFill>
                <a:latin typeface="Times New Roman" panose="02020603050405020304" pitchFamily="18" charset="0"/>
                <a:ea typeface="+mj-ea"/>
                <a:cs typeface="Times New Roman" panose="02020603050405020304" pitchFamily="18" charset="0"/>
              </a:rPr>
              <a:t>поступкам;</a:t>
            </a:r>
            <a:br>
              <a:rPr lang="ru-RU" sz="1600" b="1" dirty="0" smtClean="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расстояния </a:t>
            </a:r>
            <a:r>
              <a:rPr lang="ru-RU" sz="1600" dirty="0" smtClean="0">
                <a:solidFill>
                  <a:srgbClr val="7030A0"/>
                </a:solidFill>
                <a:latin typeface="Times New Roman" panose="02020603050405020304" pitchFamily="18" charset="0"/>
                <a:ea typeface="+mj-ea"/>
                <a:cs typeface="Times New Roman" panose="02020603050405020304" pitchFamily="18" charset="0"/>
              </a:rPr>
              <a:t>– </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родители </a:t>
            </a:r>
            <a:r>
              <a:rPr lang="ru-RU" sz="1600" b="1" dirty="0">
                <a:solidFill>
                  <a:srgbClr val="16A1B0"/>
                </a:solidFill>
                <a:latin typeface="Times New Roman" panose="02020603050405020304" pitchFamily="18" charset="0"/>
                <a:ea typeface="+mj-ea"/>
                <a:cs typeface="Times New Roman" panose="02020603050405020304" pitchFamily="18" charset="0"/>
              </a:rPr>
              <a:t>стараются быть подальше от своих детей, встречаясь с ними, как </a:t>
            </a:r>
            <a:r>
              <a:rPr lang="ru-RU" sz="1600" b="1" dirty="0" smtClean="0">
                <a:solidFill>
                  <a:srgbClr val="16A1B0"/>
                </a:solidFill>
                <a:latin typeface="Times New Roman" panose="02020603050405020304" pitchFamily="18" charset="0"/>
                <a:ea typeface="+mj-ea"/>
                <a:cs typeface="Times New Roman" panose="02020603050405020304" pitchFamily="18" charset="0"/>
              </a:rPr>
              <a:t>начальники; </a:t>
            </a:r>
          </a:p>
          <a:p>
            <a:pPr marL="0" indent="0" algn="ctr">
              <a:buNone/>
            </a:pP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чванства </a:t>
            </a:r>
            <a:r>
              <a:rPr lang="ru-RU" sz="1600" dirty="0" smtClean="0">
                <a:solidFill>
                  <a:srgbClr val="7030A0"/>
                </a:solidFill>
                <a:latin typeface="Times New Roman" panose="02020603050405020304" pitchFamily="18" charset="0"/>
                <a:ea typeface="+mj-ea"/>
                <a:cs typeface="Times New Roman" panose="02020603050405020304" pitchFamily="18" charset="0"/>
              </a:rPr>
              <a:t>–</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возвышение </a:t>
            </a:r>
            <a:r>
              <a:rPr lang="ru-RU" sz="1600" b="1" dirty="0">
                <a:solidFill>
                  <a:srgbClr val="16A1B0"/>
                </a:solidFill>
                <a:latin typeface="Times New Roman" panose="02020603050405020304" pitchFamily="18" charset="0"/>
                <a:ea typeface="+mj-ea"/>
                <a:cs typeface="Times New Roman" panose="02020603050405020304" pitchFamily="18" charset="0"/>
              </a:rPr>
              <a:t>над окружающими в связи со своим положением, в том числе и дома;</a:t>
            </a:r>
            <a:br>
              <a:rPr lang="ru-RU" sz="1600" b="1" dirty="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педантизма </a:t>
            </a:r>
            <a:r>
              <a:rPr lang="ru-RU" sz="1600" dirty="0" smtClean="0">
                <a:solidFill>
                  <a:srgbClr val="7030A0"/>
                </a:solidFill>
                <a:latin typeface="Times New Roman" panose="02020603050405020304" pitchFamily="18" charset="0"/>
                <a:ea typeface="+mj-ea"/>
                <a:cs typeface="Times New Roman" panose="02020603050405020304" pitchFamily="18" charset="0"/>
              </a:rPr>
              <a:t>–</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большое </a:t>
            </a:r>
            <a:r>
              <a:rPr lang="ru-RU" sz="1600" b="1" dirty="0">
                <a:solidFill>
                  <a:srgbClr val="16A1B0"/>
                </a:solidFill>
                <a:latin typeface="Times New Roman" panose="02020603050405020304" pitchFamily="18" charset="0"/>
                <a:ea typeface="+mj-ea"/>
                <a:cs typeface="Times New Roman" panose="02020603050405020304" pitchFamily="18" charset="0"/>
              </a:rPr>
              <a:t>внимание детям на уровне бюрократа, требование к детям, чтобы они относились к ним как к непререкаемому авторитету;</a:t>
            </a:r>
            <a:br>
              <a:rPr lang="ru-RU" sz="1600" b="1" dirty="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резонерства </a:t>
            </a:r>
            <a:r>
              <a:rPr lang="ru-RU" sz="1600" dirty="0" smtClean="0">
                <a:solidFill>
                  <a:srgbClr val="7030A0"/>
                </a:solidFill>
                <a:latin typeface="Times New Roman" panose="02020603050405020304" pitchFamily="18" charset="0"/>
                <a:ea typeface="+mj-ea"/>
                <a:cs typeface="Times New Roman" panose="02020603050405020304" pitchFamily="18" charset="0"/>
              </a:rPr>
              <a:t>–</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 </a:t>
            </a:r>
            <a:r>
              <a:rPr lang="ru-RU" sz="1600" b="1" dirty="0">
                <a:solidFill>
                  <a:srgbClr val="16A1B0"/>
                </a:solidFill>
                <a:latin typeface="Times New Roman" panose="02020603050405020304" pitchFamily="18" charset="0"/>
                <a:ea typeface="+mj-ea"/>
                <a:cs typeface="Times New Roman" panose="02020603050405020304" pitchFamily="18" charset="0"/>
              </a:rPr>
              <a:t>бесконечные назидания и наставления ребенка;</a:t>
            </a:r>
            <a:br>
              <a:rPr lang="ru-RU" sz="1600" b="1" dirty="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любви </a:t>
            </a:r>
            <a:r>
              <a:rPr lang="ru-RU" sz="1600" dirty="0" smtClean="0">
                <a:solidFill>
                  <a:srgbClr val="7030A0"/>
                </a:solidFill>
                <a:latin typeface="Times New Roman" panose="02020603050405020304" pitchFamily="18" charset="0"/>
                <a:ea typeface="+mj-ea"/>
                <a:cs typeface="Times New Roman" panose="02020603050405020304" pitchFamily="18" charset="0"/>
              </a:rPr>
              <a:t>– </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стремление </a:t>
            </a:r>
            <a:r>
              <a:rPr lang="ru-RU" sz="1600" b="1" dirty="0">
                <a:solidFill>
                  <a:srgbClr val="16A1B0"/>
                </a:solidFill>
                <a:latin typeface="Times New Roman" panose="02020603050405020304" pitchFamily="18" charset="0"/>
                <a:ea typeface="+mj-ea"/>
                <a:cs typeface="Times New Roman" panose="02020603050405020304" pitchFamily="18" charset="0"/>
              </a:rPr>
              <a:t>повседневно и повсеместно демонстрировать свою любовь к ребенку и демонстрация любви ребенка к ним;</a:t>
            </a:r>
            <a:br>
              <a:rPr lang="ru-RU" sz="1600" b="1" dirty="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доброты </a:t>
            </a:r>
            <a:r>
              <a:rPr lang="ru-RU" sz="1600" dirty="0" smtClean="0">
                <a:solidFill>
                  <a:srgbClr val="7030A0"/>
                </a:solidFill>
                <a:latin typeface="Times New Roman" panose="02020603050405020304" pitchFamily="18" charset="0"/>
                <a:ea typeface="+mj-ea"/>
                <a:cs typeface="Times New Roman" panose="02020603050405020304" pitchFamily="18" charset="0"/>
              </a:rPr>
              <a:t>–</a:t>
            </a:r>
          </a:p>
          <a:p>
            <a:pPr marL="0" indent="0" algn="ctr">
              <a:buNone/>
            </a:pPr>
            <a:r>
              <a:rPr lang="ru-RU" sz="1600" b="1" dirty="0" smtClean="0">
                <a:solidFill>
                  <a:srgbClr val="16A1B0"/>
                </a:solidFill>
                <a:latin typeface="Times New Roman" panose="02020603050405020304" pitchFamily="18" charset="0"/>
                <a:ea typeface="+mj-ea"/>
                <a:cs typeface="Times New Roman" panose="02020603050405020304" pitchFamily="18" charset="0"/>
              </a:rPr>
              <a:t> </a:t>
            </a:r>
            <a:r>
              <a:rPr lang="ru-RU" sz="1600" b="1" dirty="0">
                <a:solidFill>
                  <a:srgbClr val="16A1B0"/>
                </a:solidFill>
                <a:latin typeface="Times New Roman" panose="02020603050405020304" pitchFamily="18" charset="0"/>
                <a:ea typeface="+mj-ea"/>
                <a:cs typeface="Times New Roman" panose="02020603050405020304" pitchFamily="18" charset="0"/>
              </a:rPr>
              <a:t>чрезмерная мягкость, доброта. Уступчивость по отношению к поведению ребенка;</a:t>
            </a:r>
            <a:br>
              <a:rPr lang="ru-RU" sz="1600" b="1" dirty="0">
                <a:solidFill>
                  <a:srgbClr val="16A1B0"/>
                </a:solidFill>
                <a:latin typeface="Times New Roman" panose="02020603050405020304" pitchFamily="18" charset="0"/>
                <a:ea typeface="+mj-ea"/>
                <a:cs typeface="Times New Roman" panose="02020603050405020304" pitchFamily="18" charset="0"/>
              </a:rPr>
            </a:br>
            <a:r>
              <a:rPr lang="ru-RU" sz="1600" b="1" dirty="0" smtClean="0">
                <a:solidFill>
                  <a:srgbClr val="7030A0"/>
                </a:solidFill>
                <a:latin typeface="Times New Roman" panose="02020603050405020304" pitchFamily="18" charset="0"/>
                <a:ea typeface="+mj-ea"/>
                <a:cs typeface="Times New Roman" panose="02020603050405020304" pitchFamily="18" charset="0"/>
              </a:rPr>
              <a:t>авторитет </a:t>
            </a:r>
            <a:r>
              <a:rPr lang="ru-RU" sz="1600" b="1" dirty="0">
                <a:solidFill>
                  <a:srgbClr val="7030A0"/>
                </a:solidFill>
                <a:latin typeface="Times New Roman" panose="02020603050405020304" pitchFamily="18" charset="0"/>
                <a:ea typeface="+mj-ea"/>
                <a:cs typeface="Times New Roman" panose="02020603050405020304" pitchFamily="18" charset="0"/>
              </a:rPr>
              <a:t>подкупа </a:t>
            </a:r>
            <a:r>
              <a:rPr lang="ru-RU" sz="1600" b="1" dirty="0" smtClean="0">
                <a:solidFill>
                  <a:srgbClr val="7030A0"/>
                </a:solidFill>
                <a:latin typeface="Times New Roman" panose="02020603050405020304" pitchFamily="18" charset="0"/>
                <a:ea typeface="+mj-ea"/>
                <a:cs typeface="Times New Roman" panose="02020603050405020304" pitchFamily="18" charset="0"/>
              </a:rPr>
              <a:t>–</a:t>
            </a:r>
          </a:p>
          <a:p>
            <a:pPr marL="0" indent="0" algn="ctr">
              <a:buNone/>
            </a:pPr>
            <a:r>
              <a:rPr lang="ru-RU" sz="1600" dirty="0" smtClean="0">
                <a:solidFill>
                  <a:prstClr val="black"/>
                </a:solidFill>
                <a:latin typeface="Times New Roman" panose="02020603050405020304" pitchFamily="18" charset="0"/>
                <a:ea typeface="+mj-ea"/>
                <a:cs typeface="Times New Roman" panose="02020603050405020304" pitchFamily="18" charset="0"/>
              </a:rPr>
              <a:t> </a:t>
            </a:r>
            <a:r>
              <a:rPr lang="ru-RU" sz="1600" b="1" dirty="0">
                <a:solidFill>
                  <a:srgbClr val="16A1B0"/>
                </a:solidFill>
                <a:latin typeface="Times New Roman" panose="02020603050405020304" pitchFamily="18" charset="0"/>
                <a:ea typeface="+mj-ea"/>
                <a:cs typeface="Times New Roman" panose="02020603050405020304" pitchFamily="18" charset="0"/>
              </a:rPr>
              <a:t>послушание ребенка достигается путем подкупа подарками и обещаниями.</a:t>
            </a:r>
            <a:br>
              <a:rPr lang="ru-RU" sz="1600" b="1" dirty="0">
                <a:solidFill>
                  <a:srgbClr val="16A1B0"/>
                </a:solidFill>
                <a:latin typeface="Times New Roman" panose="02020603050405020304" pitchFamily="18" charset="0"/>
                <a:ea typeface="+mj-ea"/>
                <a:cs typeface="Times New Roman" panose="02020603050405020304" pitchFamily="18" charset="0"/>
              </a:rPr>
            </a:br>
            <a:endParaRPr lang="ru-RU" sz="1050" b="1" dirty="0">
              <a:solidFill>
                <a:srgbClr val="16A1B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4407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rgbClr val="7030A0"/>
                </a:solidFill>
                <a:latin typeface="Times New Roman" panose="02020603050405020304" pitchFamily="18" charset="0"/>
                <a:cs typeface="Times New Roman" panose="02020603050405020304" pitchFamily="18" charset="0"/>
              </a:rPr>
              <a:t/>
            </a:r>
            <a:br>
              <a:rPr lang="ru-RU" b="1" dirty="0" smtClean="0">
                <a:solidFill>
                  <a:srgbClr val="7030A0"/>
                </a:solidFill>
                <a:latin typeface="Times New Roman" panose="02020603050405020304" pitchFamily="18" charset="0"/>
                <a:cs typeface="Times New Roman" panose="02020603050405020304" pitchFamily="18" charset="0"/>
              </a:rPr>
            </a:br>
            <a:r>
              <a:rPr lang="ru-RU" b="1" dirty="0" smtClean="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Важно </a:t>
            </a:r>
            <a:r>
              <a:rPr lang="ru-RU" b="1"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для любой семьи:</a:t>
            </a:r>
            <a:r>
              <a:rPr lang="ru-RU"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dirty="0">
              <a:solidFill>
                <a:srgbClr val="16A1B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ctr">
              <a:buNone/>
            </a:pPr>
            <a:r>
              <a:rPr lang="en-US" sz="2400" dirty="0" smtClean="0">
                <a:solidFill>
                  <a:srgbClr val="002060"/>
                </a:solidFill>
                <a:latin typeface="Arial" pitchFamily="34" charset="0"/>
                <a:ea typeface="+mj-ea"/>
                <a:cs typeface="Arial" pitchFamily="34" charset="0"/>
              </a:rPr>
              <a:t> </a:t>
            </a:r>
            <a:r>
              <a:rPr lang="ru-RU" sz="2400" dirty="0">
                <a:solidFill>
                  <a:srgbClr val="7030A0"/>
                </a:solidFill>
                <a:latin typeface="Times New Roman" panose="02020603050405020304" pitchFamily="18" charset="0"/>
                <a:ea typeface="+mj-ea"/>
                <a:cs typeface="Times New Roman" panose="02020603050405020304" pitchFamily="18" charset="0"/>
              </a:rPr>
              <a:t>Иметь примеры для приличного подражания.</a:t>
            </a:r>
            <a:br>
              <a:rPr lang="ru-RU" sz="2400" dirty="0">
                <a:solidFill>
                  <a:srgbClr val="7030A0"/>
                </a:solidFill>
                <a:latin typeface="Times New Roman" panose="02020603050405020304" pitchFamily="18" charset="0"/>
                <a:ea typeface="+mj-ea"/>
                <a:cs typeface="Times New Roman" panose="02020603050405020304" pitchFamily="18" charset="0"/>
              </a:rPr>
            </a:br>
            <a:r>
              <a:rPr lang="en-US" sz="2400" dirty="0" smtClean="0">
                <a:solidFill>
                  <a:srgbClr val="7030A0"/>
                </a:solidFill>
                <a:latin typeface="Times New Roman" panose="02020603050405020304" pitchFamily="18" charset="0"/>
                <a:ea typeface="+mj-ea"/>
                <a:cs typeface="Times New Roman" panose="02020603050405020304" pitchFamily="18" charset="0"/>
              </a:rPr>
              <a:t> </a:t>
            </a:r>
            <a:r>
              <a:rPr lang="ru-RU" sz="2400" dirty="0">
                <a:solidFill>
                  <a:srgbClr val="7030A0"/>
                </a:solidFill>
                <a:latin typeface="Times New Roman" panose="02020603050405020304" pitchFamily="18" charset="0"/>
                <a:ea typeface="+mj-ea"/>
                <a:cs typeface="Times New Roman" panose="02020603050405020304" pitchFamily="18" charset="0"/>
              </a:rPr>
              <a:t>Больше говорить о любви к детям.</a:t>
            </a:r>
            <a:br>
              <a:rPr lang="ru-RU" sz="2400" dirty="0">
                <a:solidFill>
                  <a:srgbClr val="7030A0"/>
                </a:solidFill>
                <a:latin typeface="Times New Roman" panose="02020603050405020304" pitchFamily="18" charset="0"/>
                <a:ea typeface="+mj-ea"/>
                <a:cs typeface="Times New Roman" panose="02020603050405020304" pitchFamily="18" charset="0"/>
              </a:rPr>
            </a:br>
            <a:r>
              <a:rPr lang="ru-RU" sz="2400" dirty="0" smtClean="0">
                <a:solidFill>
                  <a:srgbClr val="7030A0"/>
                </a:solidFill>
                <a:latin typeface="Times New Roman" panose="02020603050405020304" pitchFamily="18" charset="0"/>
                <a:ea typeface="+mj-ea"/>
                <a:cs typeface="Times New Roman" panose="02020603050405020304" pitchFamily="18" charset="0"/>
              </a:rPr>
              <a:t>Восстанавливать </a:t>
            </a:r>
            <a:r>
              <a:rPr lang="ru-RU" sz="2400" dirty="0">
                <a:solidFill>
                  <a:srgbClr val="7030A0"/>
                </a:solidFill>
                <a:latin typeface="Times New Roman" panose="02020603050405020304" pitchFamily="18" charset="0"/>
                <a:ea typeface="+mj-ea"/>
                <a:cs typeface="Times New Roman" panose="02020603050405020304" pitchFamily="18" charset="0"/>
              </a:rPr>
              <a:t>связь поколений.</a:t>
            </a:r>
            <a:br>
              <a:rPr lang="ru-RU" sz="2400" dirty="0">
                <a:solidFill>
                  <a:srgbClr val="7030A0"/>
                </a:solidFill>
                <a:latin typeface="Times New Roman" panose="02020603050405020304" pitchFamily="18" charset="0"/>
                <a:ea typeface="+mj-ea"/>
                <a:cs typeface="Times New Roman" panose="02020603050405020304" pitchFamily="18" charset="0"/>
              </a:rPr>
            </a:br>
            <a:r>
              <a:rPr lang="en-US" sz="2400" dirty="0" smtClean="0">
                <a:solidFill>
                  <a:srgbClr val="7030A0"/>
                </a:solidFill>
                <a:latin typeface="Times New Roman" panose="02020603050405020304" pitchFamily="18" charset="0"/>
                <a:ea typeface="+mj-ea"/>
                <a:cs typeface="Times New Roman" panose="02020603050405020304" pitchFamily="18" charset="0"/>
              </a:rPr>
              <a:t> </a:t>
            </a:r>
            <a:r>
              <a:rPr lang="ru-RU" sz="2400" dirty="0">
                <a:solidFill>
                  <a:srgbClr val="7030A0"/>
                </a:solidFill>
                <a:latin typeface="Times New Roman" panose="02020603050405020304" pitchFamily="18" charset="0"/>
                <a:ea typeface="+mj-ea"/>
                <a:cs typeface="Times New Roman" panose="02020603050405020304" pitchFamily="18" charset="0"/>
              </a:rPr>
              <a:t>Необходимость заботиться о памяти рода своего.</a:t>
            </a:r>
            <a:br>
              <a:rPr lang="ru-RU" sz="2400" dirty="0">
                <a:solidFill>
                  <a:srgbClr val="7030A0"/>
                </a:solidFill>
                <a:latin typeface="Times New Roman" panose="02020603050405020304" pitchFamily="18" charset="0"/>
                <a:ea typeface="+mj-ea"/>
                <a:cs typeface="Times New Roman" panose="02020603050405020304" pitchFamily="18" charset="0"/>
              </a:rPr>
            </a:br>
            <a:r>
              <a:rPr lang="en-US" sz="2400" dirty="0" smtClean="0">
                <a:solidFill>
                  <a:srgbClr val="7030A0"/>
                </a:solidFill>
                <a:latin typeface="Times New Roman" panose="02020603050405020304" pitchFamily="18" charset="0"/>
                <a:ea typeface="+mj-ea"/>
                <a:cs typeface="Times New Roman" panose="02020603050405020304" pitchFamily="18" charset="0"/>
              </a:rPr>
              <a:t> </a:t>
            </a:r>
            <a:r>
              <a:rPr lang="ru-RU" sz="2400" dirty="0">
                <a:solidFill>
                  <a:srgbClr val="7030A0"/>
                </a:solidFill>
                <a:latin typeface="Times New Roman" panose="02020603050405020304" pitchFamily="18" charset="0"/>
                <a:ea typeface="+mj-ea"/>
                <a:cs typeface="Times New Roman" panose="02020603050405020304" pitchFamily="18" charset="0"/>
              </a:rPr>
              <a:t>И не забывать, что </a:t>
            </a:r>
            <a:r>
              <a:rPr lang="ru-RU" sz="2400" b="1" dirty="0" smtClean="0">
                <a:solidFill>
                  <a:srgbClr val="16A1B0"/>
                </a:solidFill>
                <a:latin typeface="Times New Roman" panose="02020603050405020304" pitchFamily="18" charset="0"/>
                <a:ea typeface="+mj-ea"/>
                <a:cs typeface="Times New Roman" panose="02020603050405020304" pitchFamily="18" charset="0"/>
              </a:rPr>
              <a:t>общение с семьёй</a:t>
            </a:r>
            <a:r>
              <a:rPr lang="ru-RU" sz="2400" dirty="0">
                <a:solidFill>
                  <a:srgbClr val="7030A0"/>
                </a:solidFill>
                <a:latin typeface="Times New Roman" panose="02020603050405020304" pitchFamily="18" charset="0"/>
                <a:ea typeface="+mj-ea"/>
                <a:cs typeface="Times New Roman" panose="02020603050405020304" pitchFamily="18" charset="0"/>
              </a:rPr>
              <a:t> интереснее, чем сидение перед компьютером.</a:t>
            </a:r>
            <a:r>
              <a:rPr lang="ru-RU" dirty="0">
                <a:solidFill>
                  <a:srgbClr val="7030A0"/>
                </a:solidFill>
                <a:latin typeface="Times New Roman" panose="02020603050405020304" pitchFamily="18" charset="0"/>
                <a:ea typeface="+mj-ea"/>
                <a:cs typeface="Times New Roman" panose="02020603050405020304" pitchFamily="18" charset="0"/>
              </a:rPr>
              <a:t/>
            </a:r>
            <a:br>
              <a:rPr lang="ru-RU" dirty="0">
                <a:solidFill>
                  <a:srgbClr val="7030A0"/>
                </a:solidFill>
                <a:latin typeface="Times New Roman" panose="02020603050405020304" pitchFamily="18" charset="0"/>
                <a:ea typeface="+mj-ea"/>
                <a:cs typeface="Times New Roman" panose="02020603050405020304" pitchFamily="18" charset="0"/>
              </a:rPr>
            </a:br>
            <a:endParaRPr lang="ru-RU" dirty="0">
              <a:solidFill>
                <a:srgbClr val="7030A0"/>
              </a:solidFill>
              <a:latin typeface="Times New Roman" panose="02020603050405020304" pitchFamily="18" charset="0"/>
              <a:cs typeface="Times New Roman" panose="02020603050405020304" pitchFamily="18" charset="0"/>
            </a:endParaRPr>
          </a:p>
        </p:txBody>
      </p:sp>
      <p:pic>
        <p:nvPicPr>
          <p:cNvPr id="4" name="Picture 4" descr="http://mos-apelsin.ru/images/378933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855427"/>
            <a:ext cx="4176464" cy="2830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photo.7ya.ru/ph/2015/5/15/143163869154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8024" y="3871786"/>
            <a:ext cx="4054946" cy="28137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33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568952" cy="864096"/>
          </a:xfrm>
        </p:spPr>
        <p:txBody>
          <a:bodyPr>
            <a:normAutofit fontScale="90000"/>
          </a:bodyPr>
          <a:lstStyle/>
          <a:p>
            <a:r>
              <a:rPr lang="ru-RU" sz="3200" b="1" dirty="0" smtClean="0">
                <a:solidFill>
                  <a:srgbClr val="16A1B0"/>
                </a:solidFill>
                <a:latin typeface="Times New Roman" panose="02020603050405020304" pitchFamily="18" charset="0"/>
                <a:cs typeface="Times New Roman" panose="02020603050405020304" pitchFamily="18" charset="0"/>
              </a:rPr>
              <a:t/>
            </a:r>
            <a:br>
              <a:rPr lang="ru-RU" sz="3200" b="1" dirty="0" smtClean="0">
                <a:solidFill>
                  <a:srgbClr val="16A1B0"/>
                </a:solidFill>
                <a:latin typeface="Times New Roman" panose="02020603050405020304" pitchFamily="18" charset="0"/>
                <a:cs typeface="Times New Roman" panose="02020603050405020304" pitchFamily="18" charset="0"/>
              </a:rPr>
            </a:br>
            <a:r>
              <a:rPr lang="ru-RU" sz="3200" b="1" dirty="0" smtClean="0">
                <a:solidFill>
                  <a:srgbClr val="16A1B0"/>
                </a:solidFill>
                <a:latin typeface="Times New Roman" panose="02020603050405020304" pitchFamily="18" charset="0"/>
                <a:cs typeface="Times New Roman" panose="02020603050405020304" pitchFamily="18" charset="0"/>
              </a:rPr>
              <a:t/>
            </a:r>
            <a:br>
              <a:rPr lang="ru-RU" sz="3200" b="1" dirty="0" smtClean="0">
                <a:solidFill>
                  <a:srgbClr val="16A1B0"/>
                </a:solidFill>
                <a:latin typeface="Times New Roman" panose="02020603050405020304" pitchFamily="18" charset="0"/>
                <a:cs typeface="Times New Roman" panose="02020603050405020304" pitchFamily="18" charset="0"/>
              </a:rPr>
            </a:br>
            <a:r>
              <a:rPr lang="ru-RU" b="1" dirty="0" smtClean="0">
                <a:solidFill>
                  <a:srgbClr val="16A1B0"/>
                </a:solidFill>
                <a:latin typeface="Times New Roman" panose="02020603050405020304" pitchFamily="18" charset="0"/>
                <a:cs typeface="Times New Roman" panose="02020603050405020304" pitchFamily="18" charset="0"/>
              </a:rPr>
              <a:t>Правила </a:t>
            </a:r>
            <a:r>
              <a:rPr lang="ru-RU" b="1" dirty="0">
                <a:solidFill>
                  <a:srgbClr val="16A1B0"/>
                </a:solidFill>
                <a:latin typeface="Times New Roman" panose="02020603050405020304" pitchFamily="18" charset="0"/>
                <a:cs typeface="Times New Roman" panose="02020603050405020304" pitchFamily="18" charset="0"/>
              </a:rPr>
              <a:t>семейного воспитания</a:t>
            </a:r>
            <a:r>
              <a:rPr lang="en-US" sz="3200" b="1" dirty="0">
                <a:solidFill>
                  <a:srgbClr val="16A1B0"/>
                </a:solidFill>
                <a:latin typeface="Times New Roman" panose="02020603050405020304" pitchFamily="18" charset="0"/>
                <a:cs typeface="Times New Roman" panose="02020603050405020304" pitchFamily="18" charset="0"/>
              </a:rPr>
              <a:t/>
            </a:r>
            <a:br>
              <a:rPr lang="en-US" sz="3200" b="1" dirty="0">
                <a:solidFill>
                  <a:srgbClr val="16A1B0"/>
                </a:solidFill>
                <a:latin typeface="Times New Roman" panose="02020603050405020304" pitchFamily="18" charset="0"/>
                <a:cs typeface="Times New Roman" panose="02020603050405020304" pitchFamily="18" charset="0"/>
              </a:rPr>
            </a:br>
            <a:r>
              <a:rPr lang="ru-RU" sz="2400" dirty="0">
                <a:solidFill>
                  <a:srgbClr val="E76618"/>
                </a:solidFill>
                <a:latin typeface="Trebuchet MS"/>
              </a:rPr>
              <a:t/>
            </a:r>
            <a:br>
              <a:rPr lang="ru-RU" sz="2400" dirty="0">
                <a:solidFill>
                  <a:srgbClr val="E76618"/>
                </a:solidFill>
                <a:latin typeface="Trebuchet MS"/>
              </a:rPr>
            </a:br>
            <a:endParaRPr lang="ru-RU" dirty="0"/>
          </a:p>
        </p:txBody>
      </p:sp>
      <p:sp>
        <p:nvSpPr>
          <p:cNvPr id="3" name="Объект 2"/>
          <p:cNvSpPr>
            <a:spLocks noGrp="1"/>
          </p:cNvSpPr>
          <p:nvPr>
            <p:ph idx="1"/>
          </p:nvPr>
        </p:nvSpPr>
        <p:spPr>
          <a:xfrm>
            <a:off x="179512" y="836712"/>
            <a:ext cx="8784976" cy="6552728"/>
          </a:xfrm>
        </p:spPr>
        <p:txBody>
          <a:bodyPr>
            <a:normAutofit fontScale="47500" lnSpcReduction="20000"/>
          </a:bodyPr>
          <a:lstStyle/>
          <a:p>
            <a:pPr marL="0" lvl="0" indent="0" algn="ctr">
              <a:spcBef>
                <a:spcPts val="0"/>
              </a:spcBef>
              <a:buNone/>
            </a:pPr>
            <a:r>
              <a:rPr lang="ru-RU" sz="3500" b="1" dirty="0" smtClean="0">
                <a:solidFill>
                  <a:srgbClr val="16A1B0"/>
                </a:solidFill>
                <a:latin typeface="Times New Roman" panose="02020603050405020304" pitchFamily="18" charset="0"/>
                <a:ea typeface="+mj-ea"/>
                <a:cs typeface="Times New Roman" panose="02020603050405020304" pitchFamily="18" charset="0"/>
              </a:rPr>
              <a:t>1</a:t>
            </a:r>
          </a:p>
          <a:p>
            <a:pPr marL="0" lvl="0" indent="0" algn="ctr">
              <a:spcBef>
                <a:spcPts val="0"/>
              </a:spcBef>
              <a:buNone/>
            </a:pPr>
            <a:r>
              <a:rPr lang="ru-RU" sz="3500" dirty="0" smtClean="0">
                <a:solidFill>
                  <a:srgbClr val="7030A0"/>
                </a:solidFill>
                <a:latin typeface="Times New Roman" panose="02020603050405020304" pitchFamily="18" charset="0"/>
                <a:ea typeface="+mj-ea"/>
                <a:cs typeface="Times New Roman" panose="02020603050405020304" pitchFamily="18" charset="0"/>
              </a:rPr>
              <a:t>Помните</a:t>
            </a:r>
            <a:r>
              <a:rPr lang="ru-RU" sz="3500" dirty="0">
                <a:solidFill>
                  <a:srgbClr val="7030A0"/>
                </a:solidFill>
                <a:latin typeface="Times New Roman" panose="02020603050405020304" pitchFamily="18" charset="0"/>
                <a:ea typeface="+mj-ea"/>
                <a:cs typeface="Times New Roman" panose="02020603050405020304" pitchFamily="18" charset="0"/>
              </a:rPr>
              <a:t>, что ваша семья и ваш ребенок - это самая большая ценность вашей жизни</a:t>
            </a:r>
            <a:r>
              <a:rPr lang="ru-RU" sz="3500" dirty="0" smtClean="0">
                <a:solidFill>
                  <a:srgbClr val="7030A0"/>
                </a:solidFill>
                <a:latin typeface="Times New Roman" panose="02020603050405020304" pitchFamily="18" charset="0"/>
                <a:ea typeface="+mj-ea"/>
                <a:cs typeface="Times New Roman" panose="02020603050405020304" pitchFamily="18" charset="0"/>
              </a:rPr>
              <a:t>!</a:t>
            </a:r>
          </a:p>
          <a:p>
            <a:pPr marL="0" lvl="0" indent="0" algn="ctr">
              <a:spcBef>
                <a:spcPts val="0"/>
              </a:spcBef>
              <a:buNone/>
            </a:pPr>
            <a:r>
              <a:rPr lang="ru-RU" sz="3500" b="1" dirty="0" smtClean="0">
                <a:solidFill>
                  <a:srgbClr val="16A1B0"/>
                </a:solidFill>
                <a:latin typeface="Times New Roman" panose="02020603050405020304" pitchFamily="18" charset="0"/>
                <a:ea typeface="+mj-ea"/>
                <a:cs typeface="Times New Roman" panose="02020603050405020304" pitchFamily="18" charset="0"/>
              </a:rPr>
              <a:t>2</a:t>
            </a:r>
            <a:r>
              <a:rPr lang="en-US" sz="3500" dirty="0">
                <a:solidFill>
                  <a:srgbClr val="002060"/>
                </a:solidFill>
                <a:latin typeface="Times New Roman" panose="02020603050405020304" pitchFamily="18" charset="0"/>
                <a:ea typeface="+mj-ea"/>
                <a:cs typeface="Times New Roman" panose="02020603050405020304" pitchFamily="18" charset="0"/>
              </a:rPr>
              <a:t/>
            </a:r>
            <a:br>
              <a:rPr lang="en-US" sz="3500" dirty="0">
                <a:solidFill>
                  <a:srgbClr val="002060"/>
                </a:solidFill>
                <a:latin typeface="Times New Roman" panose="02020603050405020304" pitchFamily="18" charset="0"/>
                <a:ea typeface="+mj-ea"/>
                <a:cs typeface="Times New Roman" panose="02020603050405020304" pitchFamily="18" charset="0"/>
              </a:rPr>
            </a:br>
            <a:r>
              <a:rPr lang="ru-RU" sz="3500" dirty="0" smtClean="0">
                <a:solidFill>
                  <a:srgbClr val="002060"/>
                </a:solidFill>
                <a:latin typeface="Times New Roman" panose="02020603050405020304" pitchFamily="18" charset="0"/>
                <a:ea typeface="+mj-ea"/>
                <a:cs typeface="Times New Roman" panose="02020603050405020304" pitchFamily="18" charset="0"/>
              </a:rPr>
              <a:t> </a:t>
            </a:r>
            <a:r>
              <a:rPr lang="ru-RU" sz="3500" dirty="0">
                <a:solidFill>
                  <a:srgbClr val="7030A0"/>
                </a:solidFill>
                <a:latin typeface="Times New Roman" panose="02020603050405020304" pitchFamily="18" charset="0"/>
                <a:ea typeface="+mj-ea"/>
                <a:cs typeface="Times New Roman" panose="02020603050405020304" pitchFamily="18" charset="0"/>
              </a:rPr>
              <a:t>Не думайте о том, что семья никуда от вас не денется, не оставляйте её в списке своих «больших и важных » дел на «потом</a:t>
            </a:r>
            <a:r>
              <a:rPr lang="ru-RU" sz="3500" dirty="0" smtClean="0">
                <a:solidFill>
                  <a:srgbClr val="7030A0"/>
                </a:solidFill>
                <a:latin typeface="Times New Roman" panose="02020603050405020304" pitchFamily="18" charset="0"/>
                <a:ea typeface="+mj-ea"/>
                <a:cs typeface="Times New Roman" panose="02020603050405020304" pitchFamily="18" charset="0"/>
              </a:rPr>
              <a:t>».</a:t>
            </a:r>
          </a:p>
          <a:p>
            <a:pPr marL="0" lvl="0" indent="0" algn="ctr">
              <a:spcBef>
                <a:spcPts val="0"/>
              </a:spcBef>
              <a:buNone/>
            </a:pPr>
            <a:r>
              <a:rPr lang="ru-RU" sz="3500" b="1" dirty="0" smtClean="0">
                <a:solidFill>
                  <a:srgbClr val="16A1B0"/>
                </a:solidFill>
                <a:latin typeface="Times New Roman" panose="02020603050405020304" pitchFamily="18" charset="0"/>
                <a:ea typeface="+mj-ea"/>
                <a:cs typeface="Times New Roman" panose="02020603050405020304" pitchFamily="18" charset="0"/>
              </a:rPr>
              <a:t>3</a:t>
            </a:r>
            <a:r>
              <a:rPr lang="en-US" sz="3500" dirty="0">
                <a:solidFill>
                  <a:srgbClr val="002060"/>
                </a:solidFill>
                <a:latin typeface="Times New Roman" panose="02020603050405020304" pitchFamily="18" charset="0"/>
                <a:ea typeface="+mj-ea"/>
                <a:cs typeface="Times New Roman" panose="02020603050405020304" pitchFamily="18" charset="0"/>
              </a:rPr>
              <a:t/>
            </a:r>
            <a:br>
              <a:rPr lang="en-US" sz="3500" dirty="0">
                <a:solidFill>
                  <a:srgbClr val="002060"/>
                </a:solidFill>
                <a:latin typeface="Times New Roman" panose="02020603050405020304" pitchFamily="18" charset="0"/>
                <a:ea typeface="+mj-ea"/>
                <a:cs typeface="Times New Roman" panose="02020603050405020304" pitchFamily="18" charset="0"/>
              </a:rPr>
            </a:br>
            <a:r>
              <a:rPr lang="ru-RU" sz="3500" dirty="0" smtClean="0">
                <a:solidFill>
                  <a:srgbClr val="7030A0"/>
                </a:solidFill>
                <a:latin typeface="Times New Roman" panose="02020603050405020304" pitchFamily="18" charset="0"/>
                <a:ea typeface="+mj-ea"/>
                <a:cs typeface="Times New Roman" panose="02020603050405020304" pitchFamily="18" charset="0"/>
              </a:rPr>
              <a:t> </a:t>
            </a:r>
            <a:r>
              <a:rPr lang="ru-RU" sz="3500" dirty="0">
                <a:solidFill>
                  <a:srgbClr val="7030A0"/>
                </a:solidFill>
                <a:latin typeface="Times New Roman" panose="02020603050405020304" pitchFamily="18" charset="0"/>
                <a:ea typeface="+mj-ea"/>
                <a:cs typeface="Times New Roman" panose="02020603050405020304" pitchFamily="18" charset="0"/>
              </a:rPr>
              <a:t>Внятно и доступно объясните своему ребенку, почему вы вынуждены работать с утра до ночи</a:t>
            </a:r>
            <a:r>
              <a:rPr lang="ru-RU" sz="3500" dirty="0" smtClean="0">
                <a:solidFill>
                  <a:srgbClr val="7030A0"/>
                </a:solidFill>
                <a:latin typeface="Times New Roman" panose="02020603050405020304" pitchFamily="18" charset="0"/>
                <a:ea typeface="+mj-ea"/>
                <a:cs typeface="Times New Roman" panose="02020603050405020304" pitchFamily="18" charset="0"/>
              </a:rPr>
              <a:t>.</a:t>
            </a:r>
          </a:p>
          <a:p>
            <a:pPr marL="0" lvl="0" indent="0" algn="ctr">
              <a:spcBef>
                <a:spcPts val="0"/>
              </a:spcBef>
              <a:buNone/>
            </a:pPr>
            <a:r>
              <a:rPr lang="ru-RU" sz="3500" b="1" dirty="0">
                <a:solidFill>
                  <a:srgbClr val="16A1B0"/>
                </a:solidFill>
                <a:latin typeface="Times New Roman" panose="02020603050405020304" pitchFamily="18" charset="0"/>
                <a:ea typeface="+mj-ea"/>
                <a:cs typeface="Times New Roman" panose="02020603050405020304" pitchFamily="18" charset="0"/>
              </a:rPr>
              <a:t>4</a:t>
            </a:r>
            <a:r>
              <a:rPr lang="en-US" sz="3500" dirty="0">
                <a:solidFill>
                  <a:srgbClr val="002060"/>
                </a:solidFill>
                <a:latin typeface="Times New Roman" panose="02020603050405020304" pitchFamily="18" charset="0"/>
                <a:ea typeface="+mj-ea"/>
                <a:cs typeface="Times New Roman" panose="02020603050405020304" pitchFamily="18" charset="0"/>
              </a:rPr>
              <a:t/>
            </a:r>
            <a:br>
              <a:rPr lang="en-US" sz="3500" dirty="0">
                <a:solidFill>
                  <a:srgbClr val="002060"/>
                </a:solidFill>
                <a:latin typeface="Times New Roman" panose="02020603050405020304" pitchFamily="18" charset="0"/>
                <a:ea typeface="+mj-ea"/>
                <a:cs typeface="Times New Roman" panose="02020603050405020304" pitchFamily="18" charset="0"/>
              </a:rPr>
            </a:br>
            <a:r>
              <a:rPr lang="ru-RU" sz="3500" dirty="0" smtClean="0">
                <a:solidFill>
                  <a:srgbClr val="002060"/>
                </a:solidFill>
                <a:latin typeface="Times New Roman" panose="02020603050405020304" pitchFamily="18" charset="0"/>
                <a:ea typeface="+mj-ea"/>
                <a:cs typeface="Times New Roman" panose="02020603050405020304" pitchFamily="18" charset="0"/>
              </a:rPr>
              <a:t> </a:t>
            </a:r>
            <a:r>
              <a:rPr lang="ru-RU" sz="3500" dirty="0">
                <a:solidFill>
                  <a:srgbClr val="7030A0"/>
                </a:solidFill>
                <a:latin typeface="Times New Roman" panose="02020603050405020304" pitchFamily="18" charset="0"/>
                <a:ea typeface="+mj-ea"/>
                <a:cs typeface="Times New Roman" panose="02020603050405020304" pitchFamily="18" charset="0"/>
              </a:rPr>
              <a:t>Познакомьте ребенка со своей работой. Пусть он почувствует, насколько важно и значимо ваше присутствие для многих людей, работающих вместе с вами</a:t>
            </a:r>
            <a:r>
              <a:rPr lang="ru-RU" sz="3500" dirty="0" smtClean="0">
                <a:solidFill>
                  <a:srgbClr val="7030A0"/>
                </a:solidFill>
                <a:latin typeface="Times New Roman" panose="02020603050405020304" pitchFamily="18" charset="0"/>
                <a:ea typeface="+mj-ea"/>
                <a:cs typeface="Times New Roman" panose="02020603050405020304" pitchFamily="18" charset="0"/>
              </a:rPr>
              <a:t>.</a:t>
            </a:r>
          </a:p>
          <a:p>
            <a:pPr marL="0" lvl="0" indent="0" algn="ctr">
              <a:spcBef>
                <a:spcPts val="0"/>
              </a:spcBef>
              <a:buNone/>
            </a:pPr>
            <a:r>
              <a:rPr lang="ru-RU" sz="3500" b="1" dirty="0">
                <a:solidFill>
                  <a:srgbClr val="16A1B0"/>
                </a:solidFill>
                <a:latin typeface="Times New Roman" panose="02020603050405020304" pitchFamily="18" charset="0"/>
                <a:ea typeface="+mj-ea"/>
                <a:cs typeface="Times New Roman" panose="02020603050405020304" pitchFamily="18" charset="0"/>
              </a:rPr>
              <a:t>5</a:t>
            </a:r>
            <a:r>
              <a:rPr lang="ru-RU" sz="3500" dirty="0">
                <a:solidFill>
                  <a:srgbClr val="002060"/>
                </a:solidFill>
                <a:latin typeface="Times New Roman" panose="02020603050405020304" pitchFamily="18" charset="0"/>
                <a:ea typeface="+mj-ea"/>
                <a:cs typeface="Times New Roman" panose="02020603050405020304" pitchFamily="18" charset="0"/>
              </a:rPr>
              <a:t/>
            </a:r>
            <a:br>
              <a:rPr lang="ru-RU" sz="3500" dirty="0">
                <a:solidFill>
                  <a:srgbClr val="002060"/>
                </a:solidFill>
                <a:latin typeface="Times New Roman" panose="02020603050405020304" pitchFamily="18" charset="0"/>
                <a:ea typeface="+mj-ea"/>
                <a:cs typeface="Times New Roman" panose="02020603050405020304" pitchFamily="18" charset="0"/>
              </a:rPr>
            </a:br>
            <a:r>
              <a:rPr lang="ru-RU" sz="3500" dirty="0" smtClean="0">
                <a:solidFill>
                  <a:srgbClr val="7030A0"/>
                </a:solidFill>
                <a:latin typeface="Times New Roman" panose="02020603050405020304" pitchFamily="18" charset="0"/>
                <a:cs typeface="Times New Roman" panose="02020603050405020304" pitchFamily="18" charset="0"/>
              </a:rPr>
              <a:t>Не </a:t>
            </a:r>
            <a:r>
              <a:rPr lang="ru-RU" sz="3500" dirty="0">
                <a:solidFill>
                  <a:srgbClr val="7030A0"/>
                </a:solidFill>
                <a:latin typeface="Times New Roman" panose="02020603050405020304" pitchFamily="18" charset="0"/>
                <a:cs typeface="Times New Roman" panose="02020603050405020304" pitchFamily="18" charset="0"/>
              </a:rPr>
              <a:t>жалуйтесь своему ребенку, рассказывая ему о вашей работе. Ожидая вас с работы, он не должен думать о том, как вам там плохо</a:t>
            </a:r>
            <a:r>
              <a:rPr lang="ru-RU" sz="3500" dirty="0" smtClean="0">
                <a:solidFill>
                  <a:srgbClr val="7030A0"/>
                </a:solidFill>
                <a:latin typeface="Times New Roman" panose="02020603050405020304" pitchFamily="18" charset="0"/>
                <a:cs typeface="Times New Roman" panose="02020603050405020304" pitchFamily="18" charset="0"/>
              </a:rPr>
              <a:t>.</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6</a:t>
            </a:r>
          </a:p>
          <a:p>
            <a:pPr marL="0" lvl="0" indent="0" algn="ctr">
              <a:spcBef>
                <a:spcPts val="0"/>
              </a:spcBef>
              <a:buNone/>
            </a:pPr>
            <a:r>
              <a:rPr lang="ru-RU" sz="3500" dirty="0" smtClean="0">
                <a:solidFill>
                  <a:srgbClr val="002060"/>
                </a:solidFill>
                <a:latin typeface="Times New Roman" panose="02020603050405020304" pitchFamily="18" charset="0"/>
                <a:cs typeface="Times New Roman" panose="02020603050405020304" pitchFamily="18" charset="0"/>
              </a:rPr>
              <a:t> </a:t>
            </a:r>
            <a:r>
              <a:rPr lang="ru-RU" sz="3500" dirty="0">
                <a:solidFill>
                  <a:srgbClr val="7030A0"/>
                </a:solidFill>
                <a:latin typeface="Times New Roman" panose="02020603050405020304" pitchFamily="18" charset="0"/>
                <a:cs typeface="Times New Roman" panose="02020603050405020304" pitchFamily="18" charset="0"/>
              </a:rPr>
              <a:t>Рассказывайте ребенку о своих успехах и достижениях, демонстрируйте ему свою успешность</a:t>
            </a:r>
            <a:r>
              <a:rPr lang="ru-RU" sz="3500" dirty="0" smtClean="0">
                <a:solidFill>
                  <a:srgbClr val="7030A0"/>
                </a:solidFill>
                <a:latin typeface="Times New Roman" panose="02020603050405020304" pitchFamily="18" charset="0"/>
                <a:cs typeface="Times New Roman" panose="02020603050405020304" pitchFamily="18" charset="0"/>
              </a:rPr>
              <a:t>.</a:t>
            </a:r>
          </a:p>
          <a:p>
            <a:pPr marL="0" lvl="0" indent="0" algn="ctr">
              <a:spcBef>
                <a:spcPts val="0"/>
              </a:spcBef>
              <a:buNone/>
            </a:pPr>
            <a:r>
              <a:rPr lang="ru-RU" sz="3500" b="1" dirty="0">
                <a:solidFill>
                  <a:srgbClr val="16A1B0"/>
                </a:solidFill>
                <a:latin typeface="Times New Roman" panose="02020603050405020304" pitchFamily="18" charset="0"/>
                <a:cs typeface="Times New Roman" panose="02020603050405020304" pitchFamily="18" charset="0"/>
              </a:rPr>
              <a:t>7</a:t>
            </a:r>
            <a:endParaRPr lang="en-US" sz="3500" b="1" dirty="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Сделайте </a:t>
            </a:r>
            <a:r>
              <a:rPr lang="ru-RU" sz="3500" dirty="0">
                <a:solidFill>
                  <a:srgbClr val="7030A0"/>
                </a:solidFill>
                <a:latin typeface="Times New Roman" panose="02020603050405020304" pitchFamily="18" charset="0"/>
                <a:cs typeface="Times New Roman" panose="02020603050405020304" pitchFamily="18" charset="0"/>
              </a:rPr>
              <a:t>так, чтобы ваше общение с ребенком после возвращения домой было максимально интенсивным</a:t>
            </a:r>
            <a:r>
              <a:rPr lang="ru-RU" sz="3500" dirty="0" smtClean="0">
                <a:solidFill>
                  <a:srgbClr val="7030A0"/>
                </a:solidFill>
                <a:latin typeface="Times New Roman" panose="02020603050405020304" pitchFamily="18" charset="0"/>
                <a:cs typeface="Times New Roman" panose="02020603050405020304" pitchFamily="18" charset="0"/>
              </a:rPr>
              <a:t>.</a:t>
            </a:r>
          </a:p>
          <a:p>
            <a:pPr marL="0" lvl="0" indent="0" algn="ctr">
              <a:spcBef>
                <a:spcPts val="0"/>
              </a:spcBef>
              <a:buNone/>
            </a:pPr>
            <a:r>
              <a:rPr lang="ru-RU" sz="3500" b="1" dirty="0">
                <a:solidFill>
                  <a:srgbClr val="16A1B0"/>
                </a:solidFill>
                <a:latin typeface="Times New Roman" panose="02020603050405020304" pitchFamily="18" charset="0"/>
                <a:cs typeface="Times New Roman" panose="02020603050405020304" pitchFamily="18" charset="0"/>
              </a:rPr>
              <a:t>8</a:t>
            </a:r>
            <a:endParaRPr lang="en-US" sz="3500" b="1" dirty="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002060"/>
                </a:solidFill>
                <a:latin typeface="Times New Roman" panose="02020603050405020304" pitchFamily="18" charset="0"/>
                <a:cs typeface="Times New Roman" panose="02020603050405020304" pitchFamily="18" charset="0"/>
              </a:rPr>
              <a:t> </a:t>
            </a:r>
            <a:r>
              <a:rPr lang="ru-RU" sz="3500" dirty="0">
                <a:solidFill>
                  <a:srgbClr val="7030A0"/>
                </a:solidFill>
                <a:latin typeface="Times New Roman" panose="02020603050405020304" pitchFamily="18" charset="0"/>
                <a:cs typeface="Times New Roman" panose="02020603050405020304" pitchFamily="18" charset="0"/>
              </a:rPr>
              <a:t>Не переносите ваши рабочие неурядицы на общение с собственным ребенком</a:t>
            </a:r>
            <a:r>
              <a:rPr lang="ru-RU" sz="3500" dirty="0" smtClean="0">
                <a:solidFill>
                  <a:srgbClr val="7030A0"/>
                </a:solidFill>
                <a:latin typeface="Times New Roman" panose="02020603050405020304" pitchFamily="18" charset="0"/>
                <a:cs typeface="Times New Roman" panose="02020603050405020304" pitchFamily="18" charset="0"/>
              </a:rPr>
              <a:t>.</a:t>
            </a:r>
          </a:p>
          <a:p>
            <a:pPr marL="0" lvl="0" indent="0" algn="ctr">
              <a:spcBef>
                <a:spcPts val="0"/>
              </a:spcBef>
              <a:buNone/>
            </a:pPr>
            <a:r>
              <a:rPr lang="ru-RU" sz="3500" b="1" dirty="0">
                <a:solidFill>
                  <a:srgbClr val="16A1B0"/>
                </a:solidFill>
                <a:latin typeface="Times New Roman" panose="02020603050405020304" pitchFamily="18" charset="0"/>
                <a:cs typeface="Times New Roman" panose="02020603050405020304" pitchFamily="18" charset="0"/>
              </a:rPr>
              <a:t>9</a:t>
            </a:r>
            <a:endParaRPr lang="en-US" sz="3500" b="1" dirty="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Старайтесь </a:t>
            </a:r>
            <a:r>
              <a:rPr lang="ru-RU" sz="3500" dirty="0">
                <a:solidFill>
                  <a:srgbClr val="7030A0"/>
                </a:solidFill>
                <a:latin typeface="Times New Roman" panose="02020603050405020304" pitchFamily="18" charset="0"/>
                <a:cs typeface="Times New Roman" panose="02020603050405020304" pitchFamily="18" charset="0"/>
              </a:rPr>
              <a:t>сделать вашу беседу с ребенком эмоциональной в положительном </a:t>
            </a:r>
            <a:r>
              <a:rPr lang="ru-RU" sz="3500" dirty="0" smtClean="0">
                <a:solidFill>
                  <a:srgbClr val="7030A0"/>
                </a:solidFill>
                <a:latin typeface="Times New Roman" panose="02020603050405020304" pitchFamily="18" charset="0"/>
                <a:cs typeface="Times New Roman" panose="02020603050405020304" pitchFamily="18" charset="0"/>
              </a:rPr>
              <a:t>плане.</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10</a:t>
            </a: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Интересуйтесь не только отметками в дневнике, постарайтесь оценить и узнать его душевное состояние, впечатления от прожитого дня, от общения с друзьями и сверстниками.</a:t>
            </a:r>
            <a:endParaRPr lang="en-US" sz="3500" dirty="0" smtClean="0">
              <a:solidFill>
                <a:srgbClr val="7030A0"/>
              </a:solidFill>
              <a:latin typeface="Times New Roman" panose="02020603050405020304" pitchFamily="18" charset="0"/>
              <a:cs typeface="Times New Roman" panose="02020603050405020304" pitchFamily="18" charset="0"/>
            </a:endParaRPr>
          </a:p>
          <a:p>
            <a:pPr marL="0" lvl="0" indent="0">
              <a:spcBef>
                <a:spcPts val="0"/>
              </a:spcBef>
              <a:buNone/>
            </a:pPr>
            <a:r>
              <a:rPr lang="ru-RU" sz="3500" dirty="0">
                <a:solidFill>
                  <a:srgbClr val="002060"/>
                </a:solidFill>
                <a:latin typeface="Times New Roman" panose="02020603050405020304" pitchFamily="18" charset="0"/>
                <a:cs typeface="Times New Roman" panose="02020603050405020304" pitchFamily="18" charset="0"/>
              </a:rPr>
              <a:t/>
            </a:r>
            <a:br>
              <a:rPr lang="ru-RU" sz="3500" dirty="0">
                <a:solidFill>
                  <a:srgbClr val="002060"/>
                </a:solidFill>
                <a:latin typeface="Times New Roman" panose="02020603050405020304" pitchFamily="18" charset="0"/>
                <a:cs typeface="Times New Roman" panose="02020603050405020304" pitchFamily="18" charset="0"/>
              </a:rPr>
            </a:br>
            <a:endParaRPr lang="ru-RU" sz="3500" dirty="0">
              <a:solidFill>
                <a:srgbClr val="002060"/>
              </a:solidFill>
              <a:latin typeface="Times New Roman" panose="02020603050405020304" pitchFamily="18" charset="0"/>
              <a:cs typeface="Times New Roman" panose="02020603050405020304" pitchFamily="18" charset="0"/>
            </a:endParaRPr>
          </a:p>
          <a:p>
            <a:pPr marL="0" lvl="0" indent="0">
              <a:spcBef>
                <a:spcPts val="0"/>
              </a:spcBef>
              <a:buNone/>
            </a:pPr>
            <a:endParaRPr lang="ru-RU" sz="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8660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568952" cy="864096"/>
          </a:xfrm>
        </p:spPr>
        <p:txBody>
          <a:bodyPr>
            <a:normAutofit fontScale="90000"/>
          </a:bodyPr>
          <a:lstStyle/>
          <a:p>
            <a:r>
              <a:rPr lang="ru-RU" sz="3200" b="1" dirty="0" smtClean="0">
                <a:solidFill>
                  <a:srgbClr val="16A1B0"/>
                </a:solidFill>
                <a:latin typeface="Times New Roman" panose="02020603050405020304" pitchFamily="18" charset="0"/>
                <a:cs typeface="Times New Roman" panose="02020603050405020304" pitchFamily="18" charset="0"/>
              </a:rPr>
              <a:t/>
            </a:r>
            <a:br>
              <a:rPr lang="ru-RU" sz="3200" b="1" dirty="0" smtClean="0">
                <a:solidFill>
                  <a:srgbClr val="16A1B0"/>
                </a:solidFill>
                <a:latin typeface="Times New Roman" panose="02020603050405020304" pitchFamily="18" charset="0"/>
                <a:cs typeface="Times New Roman" panose="02020603050405020304" pitchFamily="18" charset="0"/>
              </a:rPr>
            </a:br>
            <a:r>
              <a:rPr lang="ru-RU" b="1" dirty="0" smtClean="0">
                <a:solidFill>
                  <a:srgbClr val="16A1B0"/>
                </a:solidFill>
                <a:latin typeface="Times New Roman" panose="02020603050405020304" pitchFamily="18" charset="0"/>
                <a:cs typeface="Times New Roman" panose="02020603050405020304" pitchFamily="18" charset="0"/>
              </a:rPr>
              <a:t>Правила </a:t>
            </a:r>
            <a:r>
              <a:rPr lang="ru-RU" b="1" dirty="0">
                <a:solidFill>
                  <a:srgbClr val="16A1B0"/>
                </a:solidFill>
                <a:latin typeface="Times New Roman" panose="02020603050405020304" pitchFamily="18" charset="0"/>
                <a:cs typeface="Times New Roman" panose="02020603050405020304" pitchFamily="18" charset="0"/>
              </a:rPr>
              <a:t>семейного воспитания</a:t>
            </a:r>
            <a:r>
              <a:rPr lang="en-US" sz="3200" b="1" dirty="0">
                <a:solidFill>
                  <a:srgbClr val="16A1B0"/>
                </a:solidFill>
                <a:latin typeface="Times New Roman" panose="02020603050405020304" pitchFamily="18" charset="0"/>
                <a:cs typeface="Times New Roman" panose="02020603050405020304" pitchFamily="18" charset="0"/>
              </a:rPr>
              <a:t/>
            </a:r>
            <a:br>
              <a:rPr lang="en-US" sz="3200" b="1" dirty="0">
                <a:solidFill>
                  <a:srgbClr val="16A1B0"/>
                </a:solidFill>
                <a:latin typeface="Times New Roman" panose="02020603050405020304" pitchFamily="18" charset="0"/>
                <a:cs typeface="Times New Roman" panose="02020603050405020304" pitchFamily="18" charset="0"/>
              </a:rPr>
            </a:br>
            <a:r>
              <a:rPr lang="ru-RU" sz="2400" dirty="0">
                <a:solidFill>
                  <a:srgbClr val="E76618"/>
                </a:solidFill>
                <a:latin typeface="Trebuchet MS"/>
              </a:rPr>
              <a:t/>
            </a:r>
            <a:br>
              <a:rPr lang="ru-RU" sz="2400" dirty="0">
                <a:solidFill>
                  <a:srgbClr val="E76618"/>
                </a:solidFill>
                <a:latin typeface="Trebuchet MS"/>
              </a:rPr>
            </a:br>
            <a:endParaRPr lang="ru-RU" dirty="0"/>
          </a:p>
        </p:txBody>
      </p:sp>
      <p:sp>
        <p:nvSpPr>
          <p:cNvPr id="3" name="Объект 2"/>
          <p:cNvSpPr>
            <a:spLocks noGrp="1"/>
          </p:cNvSpPr>
          <p:nvPr>
            <p:ph idx="1"/>
          </p:nvPr>
        </p:nvSpPr>
        <p:spPr>
          <a:xfrm>
            <a:off x="179512" y="548680"/>
            <a:ext cx="8784976" cy="6912768"/>
          </a:xfrm>
        </p:spPr>
        <p:txBody>
          <a:bodyPr>
            <a:normAutofit fontScale="47500" lnSpcReduction="20000"/>
          </a:bodyPr>
          <a:lstStyle/>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11</a:t>
            </a: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Если есть немного свободного времени, потратьте его на то, чтобы познакомиться и пообщаться с его друзьями и товарищами.</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12</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Не тратьте вечера на телевизор, необязательные телефонные звонки, уборки и стирки, лучше обнимите своего ребенка и пошепчитесь с ним о самом важном, дорогом и сокровенном и для него, и для вас!</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13</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Изучайте своего ребенка, знакомьтесь с его внутренним миром вовремя, бойтесь опоздать!</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14</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Не откупайтесь от своего ребенка подарками, например, за позднее возвращение домой или невыполненные обещания: пройдет немного времени, и он будет ждать не вас, а подарок</a:t>
            </a:r>
            <a:r>
              <a:rPr lang="ru-RU" sz="3500" dirty="0" smtClean="0">
                <a:solidFill>
                  <a:srgbClr val="002060"/>
                </a:solidFill>
                <a:latin typeface="Times New Roman" panose="02020603050405020304" pitchFamily="18" charset="0"/>
                <a:cs typeface="Times New Roman" panose="02020603050405020304" pitchFamily="18" charset="0"/>
              </a:rPr>
              <a:t>.</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15</a:t>
            </a:r>
            <a:r>
              <a:rPr lang="ru-RU" sz="3500" dirty="0" smtClean="0">
                <a:solidFill>
                  <a:srgbClr val="002060"/>
                </a:solidFill>
                <a:latin typeface="Times New Roman" panose="02020603050405020304" pitchFamily="18" charset="0"/>
                <a:cs typeface="Times New Roman" panose="02020603050405020304" pitchFamily="18" charset="0"/>
              </a:rPr>
              <a:t> </a:t>
            </a: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Учите вашего ребенка традициям ожидания близких людей дома. Пусть это будет вашим красивым, теплым добрым ритуалом: красивая салфетка на столе, ароматный чай, уютный свет, приятная музыка и родители, которые входят в дом. Пройдет совсем немного времени и родители, заложившие такую традицию, сами будут также ожидать своих повзрослевших детей, чтобы пообщаться с ними...</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16</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Не обрывайте своего ребенка на полуслове, не спешите, дайте ему выговориться, постарайтесь внимательно выслушать его.</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17</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dirty="0" smtClean="0">
                <a:solidFill>
                  <a:srgbClr val="7030A0"/>
                </a:solidFill>
                <a:latin typeface="Times New Roman" panose="02020603050405020304" pitchFamily="18" charset="0"/>
                <a:cs typeface="Times New Roman" panose="02020603050405020304" pitchFamily="18" charset="0"/>
              </a:rPr>
              <a:t>Не отталкивайте и не отмахивайтесь от него, дайте ему возможность обнять вас, прижаться к вам. Это дает ему эмоциональный заряд на новый день, новые встречи, дает ощущение счастья и уверенности в завтрашнем дне. Не лишайте ребенка этого ощущения!</a:t>
            </a: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18</a:t>
            </a:r>
            <a:endParaRPr lang="en-US" sz="3500" b="1" dirty="0" smtClean="0">
              <a:solidFill>
                <a:srgbClr val="16A1B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3500" b="1" dirty="0" smtClean="0">
                <a:solidFill>
                  <a:srgbClr val="16A1B0"/>
                </a:solidFill>
                <a:latin typeface="Times New Roman" panose="02020603050405020304" pitchFamily="18" charset="0"/>
                <a:cs typeface="Times New Roman" panose="02020603050405020304" pitchFamily="18" charset="0"/>
              </a:rPr>
              <a:t>Помните!</a:t>
            </a:r>
            <a:r>
              <a:rPr lang="ru-RU" sz="3500" dirty="0" smtClean="0">
                <a:solidFill>
                  <a:srgbClr val="002060"/>
                </a:solidFill>
                <a:latin typeface="Times New Roman" panose="02020603050405020304" pitchFamily="18" charset="0"/>
                <a:cs typeface="Times New Roman" panose="02020603050405020304" pitchFamily="18" charset="0"/>
              </a:rPr>
              <a:t> </a:t>
            </a:r>
            <a:r>
              <a:rPr lang="ru-RU" sz="3500" dirty="0" smtClean="0">
                <a:solidFill>
                  <a:srgbClr val="7030A0"/>
                </a:solidFill>
                <a:latin typeface="Times New Roman" panose="02020603050405020304" pitchFamily="18" charset="0"/>
                <a:cs typeface="Times New Roman" panose="02020603050405020304" pitchFamily="18" charset="0"/>
              </a:rPr>
              <a:t>Лишая своего ребенка радости общения с вами сегодня, вы лишаете себя общения с ним в старости!</a:t>
            </a:r>
          </a:p>
          <a:p>
            <a:pPr marL="0" lvl="0" indent="0">
              <a:spcBef>
                <a:spcPts val="0"/>
              </a:spcBef>
              <a:buNone/>
            </a:pPr>
            <a:r>
              <a:rPr lang="ru-RU" sz="3500" dirty="0">
                <a:solidFill>
                  <a:srgbClr val="002060"/>
                </a:solidFill>
                <a:latin typeface="Times New Roman" panose="02020603050405020304" pitchFamily="18" charset="0"/>
                <a:cs typeface="Times New Roman" panose="02020603050405020304" pitchFamily="18" charset="0"/>
              </a:rPr>
              <a:t/>
            </a:r>
            <a:br>
              <a:rPr lang="ru-RU" sz="3500" dirty="0">
                <a:solidFill>
                  <a:srgbClr val="002060"/>
                </a:solidFill>
                <a:latin typeface="Times New Roman" panose="02020603050405020304" pitchFamily="18" charset="0"/>
                <a:cs typeface="Times New Roman" panose="02020603050405020304" pitchFamily="18" charset="0"/>
              </a:rPr>
            </a:br>
            <a:endParaRPr lang="ru-RU" sz="3500" dirty="0">
              <a:solidFill>
                <a:srgbClr val="002060"/>
              </a:solidFill>
              <a:latin typeface="Times New Roman" panose="02020603050405020304" pitchFamily="18" charset="0"/>
              <a:cs typeface="Times New Roman" panose="02020603050405020304" pitchFamily="18" charset="0"/>
            </a:endParaRPr>
          </a:p>
          <a:p>
            <a:pPr marL="0" lvl="0" indent="0">
              <a:spcBef>
                <a:spcPts val="0"/>
              </a:spcBef>
              <a:buNone/>
            </a:pPr>
            <a:endParaRPr lang="ru-RU" sz="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77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568952" cy="864096"/>
          </a:xfrm>
        </p:spPr>
        <p:txBody>
          <a:bodyPr>
            <a:normAutofit fontScale="90000"/>
          </a:bodyPr>
          <a:lstStyle/>
          <a:p>
            <a:r>
              <a:rPr lang="ru-RU" sz="3200" b="1" dirty="0" smtClean="0">
                <a:solidFill>
                  <a:srgbClr val="16A1B0"/>
                </a:solidFill>
                <a:latin typeface="Times New Roman" panose="02020603050405020304" pitchFamily="18" charset="0"/>
                <a:cs typeface="Times New Roman" panose="02020603050405020304" pitchFamily="18" charset="0"/>
              </a:rPr>
              <a:t/>
            </a:r>
            <a:br>
              <a:rPr lang="ru-RU" sz="3200" b="1" dirty="0" smtClean="0">
                <a:solidFill>
                  <a:srgbClr val="16A1B0"/>
                </a:solidFill>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539552" y="332656"/>
            <a:ext cx="8136904" cy="6264696"/>
          </a:xfrm>
        </p:spPr>
        <p:txBody>
          <a:bodyPr>
            <a:normAutofit/>
          </a:bodyPr>
          <a:lstStyle/>
          <a:p>
            <a:pPr lvl="0" algn="ctr" defTabSz="457200">
              <a:spcBef>
                <a:spcPts val="1000"/>
              </a:spcBef>
              <a:buClr>
                <a:srgbClr val="5FCBEF"/>
              </a:buClr>
              <a:buSzPct val="80000"/>
              <a:buNone/>
            </a:pPr>
            <a:r>
              <a:rPr lang="ru-RU" sz="4800" b="1" dirty="0" smtClean="0">
                <a:solidFill>
                  <a:srgbClr val="16A1B0"/>
                </a:solidFill>
                <a:latin typeface="Times New Roman" panose="02020603050405020304" pitchFamily="18" charset="0"/>
                <a:cs typeface="Times New Roman" panose="02020603050405020304" pitchFamily="18" charset="0"/>
              </a:rPr>
              <a:t>Семья для ребёнка</a:t>
            </a:r>
            <a:r>
              <a:rPr lang="ru-RU" sz="4800" dirty="0" smtClean="0">
                <a:latin typeface="Times New Roman" panose="02020603050405020304" pitchFamily="18" charset="0"/>
                <a:cs typeface="Times New Roman" panose="02020603050405020304" pitchFamily="18" charset="0"/>
              </a:rPr>
              <a:t> </a:t>
            </a:r>
            <a:r>
              <a:rPr lang="ru-RU" sz="2800" b="1" dirty="0" smtClean="0">
                <a:solidFill>
                  <a:srgbClr val="16A1B0"/>
                </a:solidFill>
                <a:latin typeface="Times New Roman" panose="02020603050405020304" pitchFamily="18" charset="0"/>
                <a:cs typeface="Times New Roman" panose="02020603050405020304" pitchFamily="18" charset="0"/>
              </a:rPr>
              <a:t>–</a:t>
            </a:r>
          </a:p>
          <a:p>
            <a:pPr lvl="0" algn="ctr" defTabSz="457200">
              <a:spcBef>
                <a:spcPts val="1000"/>
              </a:spcBef>
              <a:buClr>
                <a:srgbClr val="5FCBEF"/>
              </a:buClr>
              <a:buSzPct val="80000"/>
              <a:buNone/>
            </a:pPr>
            <a:r>
              <a:rPr lang="ru-RU" sz="2800" b="1" dirty="0" smtClean="0">
                <a:solidFill>
                  <a:srgbClr val="7030A0"/>
                </a:solidFill>
                <a:latin typeface="Times New Roman" panose="02020603050405020304" pitchFamily="18" charset="0"/>
                <a:cs typeface="Times New Roman" panose="02020603050405020304" pitchFamily="18" charset="0"/>
              </a:rPr>
              <a:t> </a:t>
            </a:r>
            <a:r>
              <a:rPr lang="ru-RU" altLang="ru-RU" sz="3600" b="1" dirty="0">
                <a:ln w="0"/>
                <a:solidFill>
                  <a:srgbClr val="7030A0"/>
                </a:solidFill>
                <a:latin typeface="Times New Roman" panose="02020603050405020304" pitchFamily="18" charset="0"/>
                <a:cs typeface="Times New Roman" panose="02020603050405020304" pitchFamily="18" charset="0"/>
              </a:rPr>
              <a:t>это место </a:t>
            </a:r>
            <a:r>
              <a:rPr lang="ru-RU" altLang="ru-RU" sz="3600" b="1" dirty="0" smtClean="0">
                <a:ln w="0"/>
                <a:solidFill>
                  <a:srgbClr val="7030A0"/>
                </a:solidFill>
                <a:latin typeface="Times New Roman" panose="02020603050405020304" pitchFamily="18" charset="0"/>
                <a:cs typeface="Times New Roman" panose="02020603050405020304" pitchFamily="18" charset="0"/>
              </a:rPr>
              <a:t>его </a:t>
            </a:r>
            <a:r>
              <a:rPr lang="ru-RU" altLang="ru-RU" sz="3600" b="1" dirty="0">
                <a:ln w="0"/>
                <a:solidFill>
                  <a:srgbClr val="7030A0"/>
                </a:solidFill>
                <a:latin typeface="Times New Roman" panose="02020603050405020304" pitchFamily="18" charset="0"/>
                <a:cs typeface="Times New Roman" panose="02020603050405020304" pitchFamily="18" charset="0"/>
              </a:rPr>
              <a:t>рождения </a:t>
            </a:r>
          </a:p>
          <a:p>
            <a:pPr lvl="0" algn="ctr" defTabSz="457200">
              <a:spcBef>
                <a:spcPts val="1000"/>
              </a:spcBef>
              <a:buClr>
                <a:srgbClr val="5FCBEF"/>
              </a:buClr>
              <a:buSzPct val="80000"/>
              <a:buNone/>
            </a:pPr>
            <a:r>
              <a:rPr lang="ru-RU" altLang="ru-RU" sz="3600" b="1" dirty="0">
                <a:ln w="0"/>
                <a:solidFill>
                  <a:srgbClr val="7030A0"/>
                </a:solidFill>
                <a:latin typeface="Times New Roman" panose="02020603050405020304" pitchFamily="18" charset="0"/>
                <a:cs typeface="Times New Roman" panose="02020603050405020304" pitchFamily="18" charset="0"/>
              </a:rPr>
              <a:t>и становления. </a:t>
            </a:r>
            <a:endParaRPr lang="ru-RU" altLang="ru-RU" sz="3600" b="1" dirty="0" smtClean="0">
              <a:ln w="0"/>
              <a:solidFill>
                <a:srgbClr val="7030A0"/>
              </a:solidFill>
              <a:latin typeface="Times New Roman" panose="02020603050405020304" pitchFamily="18" charset="0"/>
              <a:cs typeface="Times New Roman" panose="02020603050405020304" pitchFamily="18" charset="0"/>
            </a:endParaRPr>
          </a:p>
          <a:p>
            <a:pPr lvl="0" algn="ctr" defTabSz="457200">
              <a:spcBef>
                <a:spcPts val="1000"/>
              </a:spcBef>
              <a:buClr>
                <a:srgbClr val="5FCBEF"/>
              </a:buClr>
              <a:buSzPct val="80000"/>
              <a:buNone/>
            </a:pPr>
            <a:endParaRPr lang="ru-RU" altLang="ru-RU" sz="3600" b="1" dirty="0">
              <a:ln w="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6000" b="1" dirty="0" smtClean="0">
                <a:solidFill>
                  <a:srgbClr val="16A1B0"/>
                </a:solidFill>
                <a:latin typeface="Times New Roman" panose="02020603050405020304" pitchFamily="18" charset="0"/>
                <a:cs typeface="Times New Roman" panose="02020603050405020304" pitchFamily="18" charset="0"/>
              </a:rPr>
              <a:t>Спасибо за внимание!</a:t>
            </a:r>
            <a:endParaRPr lang="ru-RU" sz="900" b="1" dirty="0">
              <a:latin typeface="Times New Roman" panose="02020603050405020304" pitchFamily="18" charset="0"/>
              <a:cs typeface="Times New Roman" panose="02020603050405020304" pitchFamily="18" charset="0"/>
            </a:endParaRPr>
          </a:p>
          <a:p>
            <a:pPr marL="0" lvl="0" indent="0" algn="ctr">
              <a:spcBef>
                <a:spcPts val="0"/>
              </a:spcBef>
              <a:buNone/>
            </a:pPr>
            <a:endParaRPr lang="ru-RU" sz="1800" b="1" dirty="0" smtClean="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endParaRPr lang="ru-RU" sz="1800" b="1" dirty="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endParaRPr lang="ru-RU" sz="1800" b="1" dirty="0" smtClean="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endParaRPr lang="ru-RU" sz="1800" b="1" dirty="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endParaRPr lang="ru-RU" sz="1800" b="1" dirty="0" smtClean="0">
              <a:solidFill>
                <a:srgbClr val="7030A0"/>
              </a:solidFill>
              <a:latin typeface="Times New Roman" panose="02020603050405020304" pitchFamily="18" charset="0"/>
              <a:cs typeface="Times New Roman" panose="02020603050405020304" pitchFamily="18" charset="0"/>
            </a:endParaRPr>
          </a:p>
          <a:p>
            <a:pPr marL="0" lvl="0" indent="0" algn="ctr">
              <a:spcBef>
                <a:spcPts val="0"/>
              </a:spcBef>
              <a:buNone/>
            </a:pPr>
            <a:r>
              <a:rPr lang="ru-RU" sz="1800" b="1" dirty="0" smtClean="0">
                <a:solidFill>
                  <a:srgbClr val="7030A0"/>
                </a:solidFill>
                <a:latin typeface="Times New Roman" panose="02020603050405020304" pitchFamily="18" charset="0"/>
                <a:cs typeface="Times New Roman" panose="02020603050405020304" pitchFamily="18" charset="0"/>
              </a:rPr>
              <a:t>Выполнила: Свинаренко Ольга Александровна</a:t>
            </a:r>
          </a:p>
          <a:p>
            <a:pPr marL="0" lvl="0" indent="0" algn="ctr">
              <a:spcBef>
                <a:spcPts val="0"/>
              </a:spcBef>
              <a:buNone/>
            </a:pPr>
            <a:r>
              <a:rPr lang="ru-RU" sz="1800" b="1" dirty="0" smtClean="0">
                <a:solidFill>
                  <a:srgbClr val="7030A0"/>
                </a:solidFill>
                <a:latin typeface="Times New Roman" panose="02020603050405020304" pitchFamily="18" charset="0"/>
                <a:cs typeface="Times New Roman" panose="02020603050405020304" pitchFamily="18" charset="0"/>
              </a:rPr>
              <a:t>МБОУ «</a:t>
            </a:r>
            <a:r>
              <a:rPr lang="ru-RU" sz="1800" b="1" dirty="0" err="1" smtClean="0">
                <a:solidFill>
                  <a:srgbClr val="7030A0"/>
                </a:solidFill>
                <a:latin typeface="Times New Roman" panose="02020603050405020304" pitchFamily="18" charset="0"/>
                <a:cs typeface="Times New Roman" panose="02020603050405020304" pitchFamily="18" charset="0"/>
              </a:rPr>
              <a:t>Ямальская</a:t>
            </a:r>
            <a:r>
              <a:rPr lang="ru-RU" sz="1800" b="1" dirty="0" smtClean="0">
                <a:solidFill>
                  <a:srgbClr val="7030A0"/>
                </a:solidFill>
                <a:latin typeface="Times New Roman" panose="02020603050405020304" pitchFamily="18" charset="0"/>
                <a:cs typeface="Times New Roman" panose="02020603050405020304" pitchFamily="18" charset="0"/>
              </a:rPr>
              <a:t> школа-интернат имени Василия Давыдова»</a:t>
            </a:r>
            <a:endParaRPr lang="ru-RU" sz="18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752513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TotalTime>
  <Words>459</Words>
  <Application>Microsoft Office PowerPoint</Application>
  <PresentationFormat>Экран (4:3)</PresentationFormat>
  <Paragraphs>116</Paragraphs>
  <Slides>17</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17</vt:i4>
      </vt:variant>
    </vt:vector>
  </HeadingPairs>
  <TitlesOfParts>
    <vt:vector size="19" baseType="lpstr">
      <vt:lpstr>Тема Office</vt:lpstr>
      <vt:lpstr>1_Тема Office</vt:lpstr>
      <vt:lpstr>«Воспитание семейных ценностей»</vt:lpstr>
      <vt:lpstr>Цель: сформировать понятие, представление о том, что такое семейные традиции, какова роль семейных традиций в воспитании личности ребёнка</vt:lpstr>
      <vt:lpstr>Презентация PowerPoint</vt:lpstr>
      <vt:lpstr> </vt:lpstr>
      <vt:lpstr> Главные семейные ценности </vt:lpstr>
      <vt:lpstr>Ценности духовные</vt:lpstr>
      <vt:lpstr>Семейные традиции   это обычные принятые в семье нормы, манеры поведения, обычаи и взгляды, которые передаются из поколения в поколение          Важнейшими функциями семьи следует считать такие как: воспитательная, хозяйственно-бытовая, экономическая, социально-статусная, репродуктивная, духовное общение, психотерапевтическая, досуговая</vt:lpstr>
      <vt:lpstr> Семейное воспитание – осознаваемые в некоторой степени усилия по взращиванию ребенка, которые предпринимают старшие члены семьи, направленные на то, чтобы младшие соответствовали представлениям старших, каким должен быть ребенок, подросток, юноша.                 Это педагогика будней, педагогика каждого дня. И основным условием успеха в воспитании детей в семье можно считать наличие нормальной атмосферы, т.е. должно присутствовать уважение и любовь в семье, авторитет родителей, правильный режим, своевременное приобщение ребенка к книге, чтению, труду и т.д. </vt:lpstr>
      <vt:lpstr>И.П. Пидкасистый выделяет четыре категорий семей:  1.Благополучные семьи 2.Семьи группы риска 3.Неблагополучные семьи 4.Асоциальные семьи </vt:lpstr>
      <vt:lpstr>Презентация PowerPoint</vt:lpstr>
      <vt:lpstr>Семьи группы риска характеризуются наличием некоторого отклонения от норм, не позволяющие определить их как благополучные, например, неполная семья, малообеспеченная семья и т.п. Они справляются с задачами воспитания ребенка с большим трудом.  Неблагополучные семьи, имея низкий социальный статус в какой-либо из сфер жизнедеятельности или в нескольких одновременно, не справляются с возложенными на них функциями, процесс семейного воспитания ребенка протекает с большими трудностями, медленно, малорезультативно. Асоциальные семьи - те, в которых взаимодействие протекает наиболее сложно и состояние которых нуждается в коренных изменениях. В этих семьях родители, как правило, ведут аморальный образ жизни, жилищно-бытовые условия не отвечают элементарным санитарно-гигиеническим нормам. В таких семьях воспитанием детей, как правило, никто не занимается, дети оказываются безнадзорными, отстают в развитии. Часто дети в таких семьях становятся жертвами насилия как со стороны родителей, так и других граждан того же социального слоя.</vt:lpstr>
      <vt:lpstr>По характеру взаимоотношений и общения между членами семьи, прежде всего родителями, выделяются следующие типы семейных отношений: </vt:lpstr>
      <vt:lpstr>    В процессе воспитания очень большую роль играет авторитет родителей.  А.С. Макаренко выделил типы родительских авторитетов, негативно сказывающихся на воспитании ребенка: </vt:lpstr>
      <vt:lpstr> Важно для любой семьи: </vt:lpstr>
      <vt:lpstr>  Правила семейного воспитания  </vt:lpstr>
      <vt:lpstr> Правила семейного воспитания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48</cp:revision>
  <dcterms:created xsi:type="dcterms:W3CDTF">2023-11-06T03:48:03Z</dcterms:created>
  <dcterms:modified xsi:type="dcterms:W3CDTF">2023-11-07T04:50:47Z</dcterms:modified>
</cp:coreProperties>
</file>