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380" r:id="rId3"/>
    <p:sldId id="321" r:id="rId4"/>
    <p:sldId id="364" r:id="rId5"/>
    <p:sldId id="389" r:id="rId6"/>
    <p:sldId id="281" r:id="rId7"/>
    <p:sldId id="319" r:id="rId8"/>
    <p:sldId id="358" r:id="rId9"/>
    <p:sldId id="383" r:id="rId10"/>
    <p:sldId id="395" r:id="rId11"/>
    <p:sldId id="312" r:id="rId12"/>
    <p:sldId id="401" r:id="rId13"/>
    <p:sldId id="379" r:id="rId14"/>
    <p:sldId id="314" r:id="rId15"/>
    <p:sldId id="303" r:id="rId16"/>
    <p:sldId id="345" r:id="rId17"/>
    <p:sldId id="305" r:id="rId18"/>
    <p:sldId id="317" r:id="rId19"/>
    <p:sldId id="313" r:id="rId20"/>
    <p:sldId id="403" r:id="rId21"/>
    <p:sldId id="404" r:id="rId22"/>
    <p:sldId id="307" r:id="rId23"/>
    <p:sldId id="402" r:id="rId24"/>
    <p:sldId id="354" r:id="rId25"/>
    <p:sldId id="285" r:id="rId26"/>
    <p:sldId id="400" r:id="rId27"/>
    <p:sldId id="308" r:id="rId28"/>
    <p:sldId id="274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99FF99"/>
    <a:srgbClr val="FFFF00"/>
    <a:srgbClr val="99FF33"/>
    <a:srgbClr val="CCFF66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88530" autoAdjust="0"/>
  </p:normalViewPr>
  <p:slideViewPr>
    <p:cSldViewPr>
      <p:cViewPr>
        <p:scale>
          <a:sx n="85" d="100"/>
          <a:sy n="85" d="100"/>
        </p:scale>
        <p:origin x="-942" y="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779EAC-4BDC-4259-9717-45B831EFBC63}" type="datetimeFigureOut">
              <a:rPr lang="ru-RU" smtClean="0"/>
              <a:pPr/>
              <a:t>08.06.2022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F56A42-5287-437E-84BF-EB23A84295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Пособие для коррекционных педагогов,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воспитателей ДОУ.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Кинестетические ощущения (от греч.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kineo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— двигаюсь и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aesthesis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— ощущение) — ощущения движения, положения частей собственного тела и производимых мышечных усилий.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F56A42-5287-437E-84BF-EB23A84295FA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65E2C-57B0-4779-B7C6-D5E030B92F8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9D292-E432-4F5B-ABBA-4B2DA426C1C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3B423-549C-4BD6-8825-0B528049B3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2B333-1395-499C-B7D3-22CBAE5F7F8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E369D-547A-4897-8326-7BB07C54B0B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3CF42-F845-41E0-A80A-2B6C5A0F624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963BCD-C40C-49DC-BBD2-2BFD8099FC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65EB9-5AF3-4D19-9FAF-0F32CF226A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6AA70-8694-4C6D-8EBD-D536D655BFB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41A32-D06F-45F7-9FDA-42015D6054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CFFFA-0F4A-400C-A255-71887394FF6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B8AFBE7-CAEF-4926-A965-23ACFE82193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95736" y="3284984"/>
            <a:ext cx="6624736" cy="1152128"/>
          </a:xfrm>
        </p:spPr>
        <p:txBody>
          <a:bodyPr/>
          <a:lstStyle/>
          <a:p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err="1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Кинезиология</a:t>
            </a:r>
            <a:r>
              <a:rPr lang="ru-RU" sz="3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, как тренинг высших психических </a:t>
            </a:r>
            <a:r>
              <a:rPr lang="ru-RU" sz="32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функций. </a:t>
            </a:r>
            <a:r>
              <a:rPr lang="ru-RU" sz="3200" b="1" dirty="0" smtClean="0">
                <a:solidFill>
                  <a:schemeClr val="accent2"/>
                </a:solidFill>
              </a:rPr>
              <a:t/>
            </a:r>
            <a:br>
              <a:rPr lang="ru-RU" sz="3200" b="1" dirty="0" smtClean="0">
                <a:solidFill>
                  <a:schemeClr val="accent2"/>
                </a:solidFill>
              </a:rPr>
            </a:br>
            <a: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2000" b="1" i="1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7704" y="5661248"/>
            <a:ext cx="6912768" cy="864096"/>
          </a:xfrm>
        </p:spPr>
        <p:txBody>
          <a:bodyPr/>
          <a:lstStyle/>
          <a:p>
            <a:pPr algn="r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 учитель-дефектолог </a:t>
            </a:r>
          </a:p>
          <a:p>
            <a:pPr algn="r"/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Джермакьян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Светлана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Гриельевна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i="1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1619672" y="283172"/>
            <a:ext cx="64087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3366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188640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современные 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технологии.</a:t>
            </a:r>
            <a:endParaRPr lang="ru-RU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Picture 2" descr="МАДОУ Детский сад №26 &amp;lt;Радуга&amp;gt; г.Кировгра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2304256" cy="223224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627784" y="836713"/>
            <a:ext cx="59766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Пособие для коррекционных педагогов, воспитателей ДОУ.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3529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Кинезиология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наука о развитии головного мозга, о развитии умственных и творческих способностей через определённые двигательные упражнения. Она существует уже двести лет и используется во всем мире.</a:t>
            </a: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Кинезиологические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упражнения – это комплекс движений позволяющих активизировать межполушарное воздействие.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Кинезиологическими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движениями пользовались Гиппократ и Аристотель.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Кинезиологические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упражнения развивают мозолистое тело, повышают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стрессоустойчивость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синхронизируют работу полушарий, улучшают мыслительную деятельность, способствуют улучшению память и внимания, облегчают процесс чтения и письма.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920880" cy="1642194"/>
          </a:xfrm>
        </p:spPr>
        <p:txBody>
          <a:bodyPr/>
          <a:lstStyle/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Центры отвечающие за речь и мелкую моторику, расположены рядом и влияют друг на друга.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Чем больше движений, тем активнее центр речи!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6" descr="если ребенок не начинает говорить"/>
          <p:cNvPicPr>
            <a:picLocks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19672" y="1988840"/>
            <a:ext cx="5616624" cy="4464496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799288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 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     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Ребёнок получает через движение следующие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знания и умения: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— представления о схеме собственного тела в движении;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    — знакомится с разным качеством движений (быстрые — медленные, мягкие — жесткие, тяжёлые — лёгкие, сильные — слабые и др.);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    — обучается технике движения (отрывистое, мягкое, плавное, чёткое, фиксированное, замедленное и др.);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    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    — овладевает разными способами невербальных коммуникаций (мимика, пантомимика и др.);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— работа с ритмом и темпом;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    — работа с воображаемыми предметами;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    — овладение элементами расслабления, освобождения от мышечных зажимов, снятия напряжения, эмоционального раскрепощения.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Дети воспринимают красоту совместных дружных действий.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Они испытывают чувство радости, подъёма от проявленной при овладении двигательными действиями энергии, от раскованности и свободы их выполнения.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1369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3366"/>
                </a:solidFill>
              </a:rPr>
              <a:t>        </a:t>
            </a: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Все позы и движения закрепляются у ребёнка на трёх уровнях:</a:t>
            </a:r>
            <a:b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   </a:t>
            </a:r>
            <a:r>
              <a:rPr lang="ru-RU" sz="20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зрительном </a:t>
            </a: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— восприятие выполнения движений другими людьми;</a:t>
            </a:r>
          </a:p>
          <a:p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   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словесном (понятийном) </a:t>
            </a: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— называние (вербализация) этих движений (команда себе или другим) или понимание команды других людей;</a:t>
            </a:r>
          </a:p>
          <a:p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   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двигательном</a:t>
            </a:r>
            <a:r>
              <a:rPr lang="ru-RU" sz="2000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 — самостоятельное выполнение движений. </a:t>
            </a:r>
          </a:p>
          <a:p>
            <a:endParaRPr lang="ru-RU" sz="2000" dirty="0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Благодаря двигательным упражнениям происходит компенсация левого полушария и активизация межполушарного воздействия, что способствует  детской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стрессоустойчивости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при обучении к школе.</a:t>
            </a:r>
            <a:endParaRPr lang="ru-RU" sz="2000" dirty="0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68152"/>
          </a:xfrm>
        </p:spPr>
        <p:txBody>
          <a:bodyPr/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"созидательная работа рук" развивает мышление и речь детей</a:t>
            </a:r>
            <a:b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(английский психолог Д.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Селли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132856"/>
            <a:ext cx="316835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Говорящие дети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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удаются все пальчиковые и жестовые упражнения; 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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изолированные движения пальцев и  рук не вызывают   затруднений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1988840"/>
            <a:ext cx="475252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говорящие или плохо говорящие дети:</a:t>
            </a:r>
            <a:endParaRPr lang="ru-RU" sz="28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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пальцы напряжены, сгибаются и разгибаются только вместе или пальцы вялые</a:t>
            </a:r>
          </a:p>
          <a:p>
            <a:pPr>
              <a:buNone/>
            </a:pPr>
            <a:r>
              <a:rPr lang="ru-RU" sz="5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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жесты  статические , по подражанию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ятиугольник 4"/>
          <p:cNvSpPr/>
          <p:nvPr/>
        </p:nvSpPr>
        <p:spPr>
          <a:xfrm rot="10800000" flipV="1">
            <a:off x="2051718" y="4293096"/>
            <a:ext cx="5838275" cy="1610404"/>
          </a:xfrm>
          <a:prstGeom prst="rect">
            <a:avLst/>
          </a:prstGeom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97708" tIns="76200" rIns="14224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kern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27584" y="1412776"/>
            <a:ext cx="74888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Развитие  и тренинг высших психических функций (восприятия, воспроизведения, мышления, памяти, внимания),а также усидчивости  и целеустремлённости. 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120680" cy="994122"/>
          </a:xfrm>
        </p:spPr>
        <p:txBody>
          <a:bodyPr/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обучения :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2711111"/>
            <a:ext cx="7560840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890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Нормализация речевого дыхания, голоса, темпа, ритма,</a:t>
            </a:r>
          </a:p>
          <a:p>
            <a:pPr lvl="0" defTabSz="889000">
              <a:lnSpc>
                <a:spcPct val="90000"/>
              </a:lnSpc>
              <a:spcAft>
                <a:spcPct val="35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пространственной ориентации.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3861048"/>
            <a:ext cx="7488832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8890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Актуализация словарного запаса, формирование слитной,</a:t>
            </a:r>
          </a:p>
          <a:p>
            <a:pPr lvl="0" algn="just" defTabSz="889000">
              <a:lnSpc>
                <a:spcPct val="90000"/>
              </a:lnSpc>
              <a:spcAft>
                <a:spcPct val="35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эмоционально окрашенной речи. </a:t>
            </a:r>
          </a:p>
          <a:p>
            <a:pPr lvl="0" algn="just" defTabSz="889000">
              <a:lnSpc>
                <a:spcPct val="90000"/>
              </a:lnSpc>
              <a:spcAft>
                <a:spcPct val="35000"/>
              </a:spcAft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defTabSz="8890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Формирование интонационной выразительности    речи.</a:t>
            </a:r>
          </a:p>
          <a:p>
            <a:pPr lvl="0" algn="just" defTabSz="8890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Ø"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defTabSz="889000">
              <a:lnSpc>
                <a:spcPct val="90000"/>
              </a:lnSpc>
              <a:spcAft>
                <a:spcPct val="35000"/>
              </a:spcAft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Преодоление   в себе коммуникативных барьеров.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s020.radikal.ru/i718/1212/82/16320f28e6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24743"/>
            <a:ext cx="6696744" cy="573325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260649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Жестовая гимнастика   -   живое эмоциональное  глагольное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оречевление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действий!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Слово-действие!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3888" y="188640"/>
            <a:ext cx="532859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Кинезиологическое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упражнение,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развивающее межполушарное взаимодействие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i="1" dirty="0" smtClean="0">
                <a:solidFill>
                  <a:srgbClr val="343434"/>
                </a:solidFill>
                <a:latin typeface="inherit"/>
                <a:cs typeface="Arial" pitchFamily="34" charset="0"/>
              </a:rPr>
              <a:t/>
            </a:r>
            <a:br>
              <a:rPr lang="ru-RU" i="1" dirty="0" smtClean="0">
                <a:solidFill>
                  <a:srgbClr val="343434"/>
                </a:solidFill>
                <a:latin typeface="inherit"/>
                <a:cs typeface="Arial" pitchFamily="34" charset="0"/>
              </a:rPr>
            </a:b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Совушка-сова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(вытягиваем голову вперёд 2 раза)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Большая голова,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качаем головой из стороны в сторону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600" i="1" dirty="0" smtClean="0">
                <a:solidFill>
                  <a:srgbClr val="343434"/>
                </a:solidFill>
                <a:latin typeface="inherit"/>
                <a:cs typeface="Arial" pitchFamily="34" charset="0"/>
              </a:rPr>
              <a:t/>
            </a:r>
            <a:br>
              <a:rPr lang="ru-RU" sz="1600" i="1" dirty="0" smtClean="0">
                <a:solidFill>
                  <a:srgbClr val="343434"/>
                </a:solidFill>
                <a:latin typeface="inherit"/>
                <a:cs typeface="Arial" pitchFamily="34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суку сидит,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(руку кладём на противоположную сторону, а голову отводим в другую, меняем руки и поворот головы )</a:t>
            </a:r>
            <a:r>
              <a:rPr lang="ru-RU" i="1" dirty="0" smtClean="0">
                <a:solidFill>
                  <a:srgbClr val="343434"/>
                </a:solidFill>
                <a:latin typeface="inherit"/>
                <a:cs typeface="Arial" pitchFamily="34" charset="0"/>
              </a:rPr>
              <a:t/>
            </a:r>
            <a:br>
              <a:rPr lang="ru-RU" i="1" dirty="0" smtClean="0">
                <a:solidFill>
                  <a:srgbClr val="343434"/>
                </a:solidFill>
                <a:latin typeface="inherit"/>
                <a:cs typeface="Arial" pitchFamily="34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Головой вертит, </a:t>
            </a:r>
            <a:r>
              <a:rPr lang="ru-RU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вертим головой в разные стороны)</a:t>
            </a:r>
            <a:r>
              <a:rPr lang="ru-RU" i="1" dirty="0" smtClean="0">
                <a:solidFill>
                  <a:srgbClr val="343434"/>
                </a:solidFill>
                <a:latin typeface="inherit"/>
                <a:cs typeface="Arial" pitchFamily="34" charset="0"/>
              </a:rPr>
              <a:t> 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всех глядит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(глазками двигаем и поворачиваем голову)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 как полетит! 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(показывая полет)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7282" name="Picture 2" descr="Оригами - Совушка-Сова &quot; Поиск мастер классов, поделок своими руками и рукоделия на SearchMasterclass.N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"/>
            <a:ext cx="2520280" cy="3189396"/>
          </a:xfrm>
          <a:prstGeom prst="rect">
            <a:avLst/>
          </a:prstGeom>
          <a:noFill/>
        </p:spPr>
      </p:pic>
      <p:pic>
        <p:nvPicPr>
          <p:cNvPr id="4" name="Picture 2" descr="Спортивные уголки для детей по ценам производител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73016"/>
            <a:ext cx="2592288" cy="253056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635896" y="5013176"/>
            <a:ext cx="51125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Упражнение с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нимает 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напряжение, позволяет переключиться на другой вид деятельности, способствует </a:t>
            </a:r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концентрации внимания.</a:t>
            </a:r>
            <a:endParaRPr lang="ru-RU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Сказочная избушка обои, фото, картинки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4277275" cy="3960440"/>
          </a:xfrm>
          <a:prstGeom prst="rect">
            <a:avLst/>
          </a:prstGeom>
          <a:noFill/>
        </p:spPr>
      </p:pic>
      <p:sp>
        <p:nvSpPr>
          <p:cNvPr id="75782" name="Rectangle 6"/>
          <p:cNvSpPr>
            <a:spLocks noChangeArrowheads="1"/>
          </p:cNvSpPr>
          <p:nvPr/>
        </p:nvSpPr>
        <p:spPr bwMode="auto">
          <a:xfrm rot="10800000" flipV="1">
            <a:off x="5436096" y="1109719"/>
            <a:ext cx="324036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Стоит лес,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(руки ставим над головой параллельно)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188640"/>
            <a:ext cx="4392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Стоит лес.</a:t>
            </a:r>
          </a:p>
        </p:txBody>
      </p:sp>
      <p:pic>
        <p:nvPicPr>
          <p:cNvPr id="5" name="Picture 4" descr="Мыдры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636912"/>
            <a:ext cx="4032448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лесу изба,</a:t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(руки домиком над головой) </a:t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ru-RU" sz="1400" dirty="0"/>
          </a:p>
        </p:txBody>
      </p:sp>
      <p:pic>
        <p:nvPicPr>
          <p:cNvPr id="8" name="Содержимое 7" descr="дом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419368" y="1772816"/>
            <a:ext cx="3966551" cy="3928394"/>
          </a:xfrm>
        </p:spPr>
      </p:pic>
      <p:pic>
        <p:nvPicPr>
          <p:cNvPr id="12" name="Picture 2" descr="Н. В. воспитатель гбдоу 123 Используемая литература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844824"/>
            <a:ext cx="3168352" cy="38164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ветлана\Desktop\Всё для логопункта\фото дети\100OLYMP\P2090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8136904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Русская изба картинка. Фото-сайт о моде и стиле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3964" y="2204864"/>
            <a:ext cx="3521759" cy="424847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11560" y="692696"/>
            <a:ext cx="4032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избе печь,</a:t>
            </a:r>
          </a:p>
          <a:p>
            <a:pPr lvl="0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(одна рука поднята, другая параллельно груди) 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печи –горшок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0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(одна рука накрывает кулачок)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горшке опара, опара, опара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….</a:t>
            </a:r>
          </a:p>
          <a:p>
            <a:pPr lvl="0"/>
            <a:r>
              <a:rPr lang="ru-RU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(Рукой крутим на кулачком)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Начинай сначала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….</a:t>
            </a:r>
            <a:endParaRPr lang="ru-RU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 descr="Развитие мелкой мотори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068960"/>
            <a:ext cx="2807978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4499992" y="1742624"/>
            <a:ext cx="4102065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Ах, красавец Петушок, на головке гребешок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,(указательный и большой пальчик изображает петушка)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под клювом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бород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ка, очень важная походка,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(делаем руками  движения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шагов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Очень гордая походка, очень важная походка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(вытягиваем голову и поворачиваем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разные стороны)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475656" y="403547"/>
            <a:ext cx="41764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ПЕТУШОК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http://cherednik.ucoz.ru/motor_kuriza/_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3960440" cy="2862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Петриковская роспись.Образ птицы.(для вдохновения) - Роспись по дереву, стеклу, керамике, металлу в стиле one stroke ,Тагильска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3600400" cy="518457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4048" y="1412776"/>
            <a:ext cx="2592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Раньше всех Петух встаёт, громко дворе поёт:</a:t>
            </a:r>
            <a:endParaRPr lang="ru-RU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Ку-ка-ре-ку, ку-ка-ре-ку! </a:t>
            </a:r>
            <a:r>
              <a:rPr lang="ru-RU" sz="1600" i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(повороты головы)</a:t>
            </a:r>
            <a:endParaRPr lang="ru-RU" sz="1600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Хватит спать, всем давно пора вставать!»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ru-RU" sz="1600" i="1" dirty="0" err="1" smtClean="0">
                <a:solidFill>
                  <a:srgbClr val="00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потягушечки</a:t>
            </a:r>
            <a:r>
              <a:rPr lang="ru-RU" sz="1600" i="1" dirty="0" smtClean="0">
                <a:solidFill>
                  <a:srgbClr val="00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lang="ru-RU" sz="1600" i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100_37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76672"/>
            <a:ext cx="2448272" cy="1918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600" name="Picture 16" descr="Сообщество иллюстраторов / Иллюстрации / маркиза / Старичок-лесовичо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848082"/>
            <a:ext cx="2520280" cy="2435327"/>
          </a:xfrm>
          <a:prstGeom prst="rect">
            <a:avLst/>
          </a:prstGeom>
          <a:noFill/>
        </p:spPr>
      </p:pic>
      <p:pic>
        <p:nvPicPr>
          <p:cNvPr id="67602" name="Picture 18" descr="Гном - Вера Михайловна Галкин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67544" y="2831860"/>
            <a:ext cx="2736304" cy="2469348"/>
          </a:xfrm>
          <a:prstGeom prst="rect">
            <a:avLst/>
          </a:prstGeom>
          <a:noFill/>
        </p:spPr>
      </p:pic>
      <p:sp>
        <p:nvSpPr>
          <p:cNvPr id="67605" name="Rectangle 21"/>
          <p:cNvSpPr>
            <a:spLocks noChangeArrowheads="1"/>
          </p:cNvSpPr>
          <p:nvPr/>
        </p:nvSpPr>
        <p:spPr bwMode="auto">
          <a:xfrm>
            <a:off x="0" y="74711"/>
            <a:ext cx="39305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…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932040" y="332656"/>
            <a:ext cx="36004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Тимперли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Пимперли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залезли на холмок!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(показываем кулачки с выставленным большим пальчиком)</a:t>
            </a:r>
            <a:endParaRPr lang="ru-RU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Один из них был гномик, другой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лесовичок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!</a:t>
            </a:r>
            <a:endParaRPr lang="ru-RU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Уселись рядом на холмок и начали кивать, </a:t>
            </a: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(киваем большими пальчиками)</a:t>
            </a:r>
            <a:endParaRPr lang="ru-RU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Тимперли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Пимперли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опять</a:t>
            </a:r>
            <a:r>
              <a:rPr lang="ru-RU" dirty="0" smtClean="0">
                <a:solidFill>
                  <a:srgbClr val="002060"/>
                </a:solidFill>
                <a:latin typeface="Calibri"/>
                <a:ea typeface="Calibri" pitchFamily="34" charset="0"/>
                <a:cs typeface="Times New Roman" pitchFamily="18" charset="0"/>
              </a:rPr>
              <a:t>…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грибы Записи с меткой грибы Дневник Лигейя_Эдгара : LiveInternet - Российский Сервис Онлайн-Дневников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3995936" cy="482453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355976" y="476672"/>
            <a:ext cx="38884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Уставши на трёхсотый день головками кивать,</a:t>
            </a: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Тимперли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Пимперли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залезли в холмик спать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lvl="0" eaLnBrk="0" hangingPunct="0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Дыхательная гимнастика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 слышишь как они сопят?…..….</a:t>
            </a: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Они и сейчас там спят…….</a:t>
            </a: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Вы тут?…….</a:t>
            </a:r>
          </a:p>
          <a:p>
            <a:pPr lvl="0" eaLnBrk="0" hangingPunct="0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Мы тут!</a:t>
            </a:r>
          </a:p>
        </p:txBody>
      </p:sp>
      <p:pic>
        <p:nvPicPr>
          <p:cNvPr id="34818" name="Picture 2" descr="http://basel.ucoz.ru/_ph/22/2/4996435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429000"/>
            <a:ext cx="1584176" cy="2016224"/>
          </a:xfrm>
          <a:prstGeom prst="rect">
            <a:avLst/>
          </a:prstGeom>
          <a:noFill/>
        </p:spPr>
      </p:pic>
      <p:pic>
        <p:nvPicPr>
          <p:cNvPr id="34820" name="Picture 4" descr="http://basel.ucoz.ru/_ph/22/2/4996435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211960" y="3284984"/>
            <a:ext cx="1656184" cy="20073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ChangeArrowheads="1"/>
          </p:cNvSpPr>
          <p:nvPr/>
        </p:nvSpPr>
        <p:spPr bwMode="auto">
          <a:xfrm rot="10800000" flipV="1">
            <a:off x="1403648" y="200619"/>
            <a:ext cx="4392488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ЖУКИ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жуки живут жужжа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 pitchFamily="18" charset="0"/>
              </a:rPr>
              <a:t>(кулачки изображают жучков)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жужжать жукам нельзя,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6805" name="Picture 5" descr="Куклы Домовушки и Божья коровка: Дневник группы &quot;Куклы Тильды и другие примитивные игрушки&quot;: Группы - женская социальная сеть m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692696"/>
            <a:ext cx="2088232" cy="208492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860032" y="3068960"/>
            <a:ext cx="38164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Сидят, жужжат, </a:t>
            </a:r>
          </a:p>
          <a:p>
            <a:pPr lvl="0" eaLnBrk="0" hangingPunct="0"/>
            <a:r>
              <a:rPr lang="ru-RU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(шевелим пальцами)</a:t>
            </a:r>
          </a:p>
          <a:p>
            <a:pPr lvl="0" eaLnBrk="0" hangingPunct="0"/>
            <a:endParaRPr lang="ru-RU" sz="1600" i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Кружат, жужжат.</a:t>
            </a:r>
          </a:p>
          <a:p>
            <a:pPr lvl="0" eaLnBrk="0" hangingPunct="0"/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(описываем круги руками)</a:t>
            </a:r>
          </a:p>
          <a:p>
            <a:pPr lvl="0" eaLnBrk="0" hangingPunct="0"/>
            <a:endParaRPr lang="ru-RU" sz="1600" i="1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http://fotogaleri.ntvmsnbc.com/Assets/PhotoGallery/Pictures/00001448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80928"/>
            <a:ext cx="2376264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ж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4283968" y="764704"/>
            <a:ext cx="4392488" cy="468052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980728"/>
            <a:ext cx="3008313" cy="5145435"/>
          </a:xfrm>
        </p:spPr>
        <p:txBody>
          <a:bodyPr/>
          <a:lstStyle/>
          <a:p>
            <a:pPr lvl="0" eaLnBrk="0" hangingPunct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Жуют, жужжат.</a:t>
            </a:r>
          </a:p>
          <a:p>
            <a:pPr lvl="0" eaLnBrk="0" hangingPunct="0"/>
            <a: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(пальчиками делаем щепоть )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eaLnBrk="0" hangingPunct="0"/>
            <a:endParaRPr lang="ru-RU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endParaRPr lang="ru-RU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endParaRPr lang="ru-RU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endParaRPr lang="ru-RU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endParaRPr lang="ru-RU" i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8" name="Picture 2" descr="http://www.svetreiki.ru/media/kunena/attachments/10069/10154282_645426382171187_8710874770539838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20888"/>
            <a:ext cx="2520280" cy="2232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eaLnBrk="0" hangingPunct="0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 жужжания   жуки засыпают от тоски.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(под ушки  руки, как –будто спим)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/>
          </a:p>
        </p:txBody>
      </p:sp>
      <p:pic>
        <p:nvPicPr>
          <p:cNvPr id="4" name="Содержимое 3" descr="засыае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1547662" y="1412776"/>
            <a:ext cx="5544617" cy="4392488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39952" y="1412776"/>
            <a:ext cx="47525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домике круглом, в круглом окошке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(кулак в кулаке)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Грела улитка на солнышке рожки.</a:t>
            </a:r>
          </a:p>
          <a:p>
            <a:r>
              <a:rPr lang="ru-RU" i="1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(указательный и средний пальцы высовываем из кулака)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Грела улитка на солнышке рожки, 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разморило улитку немножко.</a:t>
            </a:r>
          </a:p>
        </p:txBody>
      </p:sp>
      <p:pic>
        <p:nvPicPr>
          <p:cNvPr id="70660" name="Picture 4" descr="Аммониточка biser.info - всё о бисере и бисерном творчеств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3804195" cy="3528392"/>
          </a:xfrm>
          <a:prstGeom prst="rect">
            <a:avLst/>
          </a:prstGeom>
          <a:noFill/>
        </p:spPr>
      </p:pic>
      <p:pic>
        <p:nvPicPr>
          <p:cNvPr id="6" name="Picture 2" descr="http://cd-xx.ucoz.ru/images/Illustr/Mudry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717032"/>
            <a:ext cx="3312368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Улитка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251520" y="548680"/>
            <a:ext cx="4176464" cy="3960440"/>
          </a:xfrm>
        </p:spPr>
      </p:pic>
      <p:pic>
        <p:nvPicPr>
          <p:cNvPr id="6" name="Содержимое 8" descr="закрыть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10800000">
            <a:off x="4572000" y="2276872"/>
            <a:ext cx="4110608" cy="4104456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cd-xx.ucoz.ru/images/Illustr/Mudr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789040"/>
            <a:ext cx="3168352" cy="278092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355976" y="620689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Вот потянулась лениво улитка,</a:t>
            </a:r>
          </a:p>
          <a:p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(подтягиваемся)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Вот затворила Улитка калитку, </a:t>
            </a:r>
          </a:p>
          <a:p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(руками делаем закрывающие движения)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Спрятала ключ, </a:t>
            </a: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(прячем ключик)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отправилась спать, </a:t>
            </a: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kzbydocs.com/tw_files2/urls_8/23/d-22383/7z-docs/1_html_2b798e3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3456384" cy="273630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148064" y="3789040"/>
            <a:ext cx="3995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самую круглую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(кулак в кулаке) 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мире Кровать.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Сказка &quot;Конёк - Горбунок&quot;. Автор Ершов П. П. Часть втора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84784"/>
            <a:ext cx="3686175" cy="282168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572000" y="1340768"/>
            <a:ext cx="4572000" cy="37240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Чё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ный 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он, чё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ный 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он,</a:t>
            </a:r>
          </a:p>
          <a:p>
            <a:r>
              <a:rPr lang="ru-RU" sz="14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(движения размаха руками)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чё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ный 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, чё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ны 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ылья,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Над 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ою 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ужит, 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ужит, </a:t>
            </a:r>
          </a:p>
          <a:p>
            <a: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круговые движения руками)</a:t>
            </a:r>
            <a:endParaRPr lang="ru-RU" sz="1600" dirty="0" smtClean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с 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ами 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ужит, 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ужит.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ичит :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ррр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ррр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!»</a:t>
            </a:r>
          </a:p>
          <a:p>
            <a:r>
              <a:rPr lang="ru-RU" sz="1600" i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(руками делаем крылья 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Чё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ный 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он очень ста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2483767" y="357091"/>
            <a:ext cx="41764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Чёрный ворон</a:t>
            </a:r>
          </a:p>
          <a:p>
            <a:pPr lvl="0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(автоматизация звука  «Р»)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6" name="Picture 6" descr="Детский клипарт &quot;Бабочки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2664296" cy="240289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491880" y="1052736"/>
            <a:ext cx="504056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Золотые усики, </a:t>
            </a:r>
            <a:r>
              <a:rPr lang="ru-RU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(рука ми показываем усики)</a:t>
            </a:r>
          </a:p>
          <a:p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Глазки словно бусинки,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(соединяем в “колёсико”-глазки большой и указательный пальцы каждой руки отдельно, остальные пальцы поднимаем вверх)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Крылья расписные, 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бабочки лесные! </a:t>
            </a:r>
          </a:p>
          <a:p>
            <a:r>
              <a:rPr lang="ru-RU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(скрещиваем кисти рук и машем ими как крыльями)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Хоботки точёные, </a:t>
            </a:r>
            <a:r>
              <a:rPr lang="ru-RU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(соединяем большой и указательный пальцы обеих рук и выполняем круговые движения, остальные пальцы в это время сжимаем в кулаки)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Лапки золочёные,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(переворачиваем вверх-вниз ладошки обеих рук)</a:t>
            </a:r>
            <a: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Крылья расписные, 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бабочки лесные! </a:t>
            </a:r>
          </a:p>
          <a:p>
            <a:r>
              <a:rPr lang="ru-RU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скрещиваем кисти рук и машем ими как крыльями)</a:t>
            </a:r>
            <a:endParaRPr lang="ru-RU" sz="1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051720" y="353293"/>
            <a:ext cx="52565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Автоматизация звука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accent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4274" name="Picture 2" descr="http://litrus.net/images/books/156030_img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73016"/>
            <a:ext cx="2592288" cy="23336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01208"/>
            <a:ext cx="8496944" cy="864096"/>
          </a:xfrm>
        </p:spPr>
        <p:txBody>
          <a:bodyPr>
            <a:prstTxWarp prst="textWave2">
              <a:avLst>
                <a:gd name="adj1" fmla="val 20000"/>
                <a:gd name="adj2" fmla="val -277"/>
              </a:avLst>
            </a:prstTxWarp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ru-RU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 ЗА  ВНИМАНИЕ</a:t>
            </a:r>
            <a:endParaRPr lang="ru-RU" b="1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Веселые картинки для детей. Обои для рабочего стола с персонажами мультфильмов и детских кни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04664"/>
            <a:ext cx="4608512" cy="4797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лубая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Голубая</Template>
  <TotalTime>3907</TotalTime>
  <Words>687</Words>
  <Application>Microsoft Office PowerPoint</Application>
  <PresentationFormat>Экран (4:3)</PresentationFormat>
  <Paragraphs>140</Paragraphs>
  <Slides>28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Голубая</vt:lpstr>
      <vt:lpstr>    Кинезиология, как тренинг высших психических функций.   </vt:lpstr>
      <vt:lpstr>Слайд 2</vt:lpstr>
      <vt:lpstr>Центры отвечающие за речь и мелкую моторику, расположены рядом и влияют друг на друга. Чем больше движений, тем активнее центр речи!</vt:lpstr>
      <vt:lpstr>Слайд 4</vt:lpstr>
      <vt:lpstr>Слайд 5</vt:lpstr>
      <vt:lpstr>"созидательная работа рук" развивает мышление и речь детей (английский психолог Д. Селли) </vt:lpstr>
      <vt:lpstr>Задачи обучения :</vt:lpstr>
      <vt:lpstr>Слайд 8</vt:lpstr>
      <vt:lpstr>Слайд 9</vt:lpstr>
      <vt:lpstr>Слайд 10</vt:lpstr>
      <vt:lpstr>Слайд 11</vt:lpstr>
      <vt:lpstr>в лесу изба, (руки домиком над головой) 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 Без жужжания   жуки засыпают от тоски. (под ушки  руки, как –будто спим) </vt:lpstr>
      <vt:lpstr>Слайд 22</vt:lpstr>
      <vt:lpstr>Слайд 23</vt:lpstr>
      <vt:lpstr>Слайд 24</vt:lpstr>
      <vt:lpstr>Слайд 25</vt:lpstr>
      <vt:lpstr>Слайд 26</vt:lpstr>
      <vt:lpstr>Слайд 27</vt:lpstr>
      <vt:lpstr>СПАСИБО  ЗА 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Stels</dc:creator>
  <cp:lastModifiedBy>Светлана Джери</cp:lastModifiedBy>
  <cp:revision>522</cp:revision>
  <dcterms:created xsi:type="dcterms:W3CDTF">2012-11-06T15:46:16Z</dcterms:created>
  <dcterms:modified xsi:type="dcterms:W3CDTF">2022-06-08T14:09:06Z</dcterms:modified>
</cp:coreProperties>
</file>