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notesMasterIdLst>
    <p:notesMasterId r:id="rId34"/>
  </p:notesMasterIdLst>
  <p:sldIdLst>
    <p:sldId id="256" r:id="rId2"/>
    <p:sldId id="281" r:id="rId3"/>
    <p:sldId id="282" r:id="rId4"/>
    <p:sldId id="285" r:id="rId5"/>
    <p:sldId id="283" r:id="rId6"/>
    <p:sldId id="284" r:id="rId7"/>
    <p:sldId id="260" r:id="rId8"/>
    <p:sldId id="261" r:id="rId9"/>
    <p:sldId id="258" r:id="rId10"/>
    <p:sldId id="275" r:id="rId11"/>
    <p:sldId id="286" r:id="rId12"/>
    <p:sldId id="276" r:id="rId13"/>
    <p:sldId id="288" r:id="rId14"/>
    <p:sldId id="265" r:id="rId15"/>
    <p:sldId id="303" r:id="rId16"/>
    <p:sldId id="301" r:id="rId17"/>
    <p:sldId id="302" r:id="rId18"/>
    <p:sldId id="266" r:id="rId19"/>
    <p:sldId id="299" r:id="rId20"/>
    <p:sldId id="304" r:id="rId21"/>
    <p:sldId id="287" r:id="rId22"/>
    <p:sldId id="292" r:id="rId23"/>
    <p:sldId id="293" r:id="rId24"/>
    <p:sldId id="278" r:id="rId25"/>
    <p:sldId id="295" r:id="rId26"/>
    <p:sldId id="298" r:id="rId27"/>
    <p:sldId id="279" r:id="rId28"/>
    <p:sldId id="305" r:id="rId29"/>
    <p:sldId id="273" r:id="rId30"/>
    <p:sldId id="289" r:id="rId31"/>
    <p:sldId id="291" r:id="rId32"/>
    <p:sldId id="290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20" autoAdjust="0"/>
    <p:restoredTop sz="94660"/>
  </p:normalViewPr>
  <p:slideViewPr>
    <p:cSldViewPr>
      <p:cViewPr varScale="1">
        <p:scale>
          <a:sx n="70" d="100"/>
          <a:sy n="70" d="100"/>
        </p:scale>
        <p:origin x="115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B72107B-A868-4975-8E4D-30B816EC5D0F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112C0F0-587F-40F1-8CE3-0FE13672C1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0022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72B723B-DD2B-43CC-8E0A-37E0DBD90245}" type="slidenum">
              <a:rPr lang="ru-RU" smtClean="0"/>
              <a:pPr eaLnBrk="1" hangingPunct="1"/>
              <a:t>23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679838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AC2F3A-4CB4-4591-B70B-B54BFEF2A9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508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24ED2-2882-4D01-80B3-BA27C0E845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625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B40AC-355F-4729-B5E4-353EC4FC5B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0484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38F37-9D9B-49FE-8ECB-A06FB52C5A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2663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923730-50A5-42DB-BFA0-A148060F7A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959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EC939-88BD-4F0C-AB82-B6DED1FD30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1581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420C6-9B25-4A31-958B-729D7CE752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345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A97CA-0979-4BC9-8755-7D0A2FA923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199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28007-6E90-4564-93D6-C29BB0A665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131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B28CE-21EF-42E0-AA55-AD49C439FE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3865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661A1-2B36-401C-AE38-265A550DE9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409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94ABD7F3-5988-4853-87A2-C2E4A5ADC0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4" r:id="rId1"/>
    <p:sldLayoutId id="2147483935" r:id="rId2"/>
    <p:sldLayoutId id="2147483936" r:id="rId3"/>
    <p:sldLayoutId id="2147483931" r:id="rId4"/>
    <p:sldLayoutId id="2147483937" r:id="rId5"/>
    <p:sldLayoutId id="2147483932" r:id="rId6"/>
    <p:sldLayoutId id="2147483938" r:id="rId7"/>
    <p:sldLayoutId id="2147483939" r:id="rId8"/>
    <p:sldLayoutId id="2147483940" r:id="rId9"/>
    <p:sldLayoutId id="2147483933" r:id="rId10"/>
    <p:sldLayoutId id="214748394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066800"/>
            <a:ext cx="8229600" cy="36576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>                  Проект</a:t>
            </a:r>
            <a:br>
              <a:rPr lang="ru-RU" sz="6000" dirty="0" smtClean="0"/>
            </a:br>
            <a:r>
              <a:rPr lang="ru-RU" sz="4400" dirty="0" smtClean="0"/>
              <a:t>«экологическое  воспитание «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>«</a:t>
            </a:r>
            <a:r>
              <a:rPr lang="ru-RU" sz="2700" dirty="0" smtClean="0"/>
              <a:t>Если бы каждый человек на клочке земли своей сделал все, что он может, как прекрасна, была бы Земля наша</a:t>
            </a:r>
            <a:br>
              <a:rPr lang="ru-RU" sz="2700" dirty="0" smtClean="0"/>
            </a:br>
            <a:r>
              <a:rPr lang="ru-RU" sz="2700" dirty="0" smtClean="0"/>
              <a:t>                                                                          А.П. Чехов</a:t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endParaRPr lang="ru-RU" sz="6000" dirty="0"/>
          </a:p>
        </p:txBody>
      </p:sp>
      <p:sp>
        <p:nvSpPr>
          <p:cNvPr id="10244" name="Прямоугольник 4"/>
          <p:cNvSpPr>
            <a:spLocks noChangeArrowheads="1"/>
          </p:cNvSpPr>
          <p:nvPr/>
        </p:nvSpPr>
        <p:spPr bwMode="auto">
          <a:xfrm>
            <a:off x="5791200" y="5715000"/>
            <a:ext cx="3048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Работу выполнила: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Педагог дополнительного образования Костина Жанна Геннадьевна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3886200"/>
            <a:ext cx="3048000" cy="2819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762000" y="685800"/>
            <a:ext cx="7772400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4000" b="1" u="sng">
                <a:latin typeface="Times New Roman" pitchFamily="18" charset="0"/>
                <a:cs typeface="Times New Roman" pitchFamily="18" charset="0"/>
              </a:rPr>
              <a:t>Экологическое воспитание– </a:t>
            </a:r>
            <a:r>
              <a:rPr lang="ru-RU" sz="400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>
                <a:latin typeface="Times New Roman" pitchFamily="18" charset="0"/>
                <a:cs typeface="Times New Roman" pitchFamily="18" charset="0"/>
              </a:rPr>
            </a:br>
            <a:r>
              <a:rPr lang="ru-RU" sz="3200">
                <a:latin typeface="Times New Roman" pitchFamily="18" charset="0"/>
                <a:cs typeface="Times New Roman" pitchFamily="18" charset="0"/>
              </a:rPr>
              <a:t>это способ организации обучения</a:t>
            </a:r>
            <a:br>
              <a:rPr lang="ru-RU" sz="3200">
                <a:latin typeface="Times New Roman" pitchFamily="18" charset="0"/>
                <a:cs typeface="Times New Roman" pitchFamily="18" charset="0"/>
              </a:rPr>
            </a:br>
            <a:r>
              <a:rPr lang="ru-RU" sz="3200">
                <a:latin typeface="Times New Roman" pitchFamily="18" charset="0"/>
                <a:cs typeface="Times New Roman" pitchFamily="18" charset="0"/>
              </a:rPr>
              <a:t>и воспитания, в процессе     которого формируются новые ценностные ориентации к окружающей среде и здоровью. </a:t>
            </a:r>
            <a:endParaRPr lang="ru-RU" sz="3200"/>
          </a:p>
        </p:txBody>
      </p:sp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505200"/>
            <a:ext cx="2895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/>
          <p:cNvSpPr>
            <a:spLocks noChangeArrowheads="1"/>
          </p:cNvSpPr>
          <p:nvPr/>
        </p:nvSpPr>
        <p:spPr bwMode="auto">
          <a:xfrm>
            <a:off x="228600" y="196850"/>
            <a:ext cx="89154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ru-RU" sz="2400" b="1">
                <a:latin typeface="Times New Roman" pitchFamily="18" charset="0"/>
                <a:cs typeface="Times New Roman" pitchFamily="18" charset="0"/>
              </a:rPr>
              <a:t>Приблизительно с шестидесятых годов двадцатого столетия, когда перед человечеством впервые остро встала проблема уничтожения всего живого в связи с промышленной деятельностью, стала оформляться новая наука – «</a:t>
            </a:r>
            <a:r>
              <a:rPr lang="ru-RU" sz="2400" b="1" i="1" u="sng">
                <a:latin typeface="Times New Roman" pitchFamily="18" charset="0"/>
                <a:cs typeface="Times New Roman" pitchFamily="18" charset="0"/>
              </a:rPr>
              <a:t>экология»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и, как следствие этого возникновения, появились такие понятия  как  «</a:t>
            </a:r>
            <a:r>
              <a:rPr lang="ru-RU" sz="2400" b="1" i="1" u="sng">
                <a:latin typeface="Times New Roman" pitchFamily="18" charset="0"/>
                <a:cs typeface="Times New Roman" pitchFamily="18" charset="0"/>
              </a:rPr>
              <a:t>экологическая культура» , «экологическое воспитание».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Воспитание граждан с современным экологическим мышлением и  экологической культурой важно начинать  с самого раннего детства. Правильное экологическое воспитание школьников позволит в дальнейшем предотвратить многие экологические проблемы человечества. Ведь именно в  школьном возрасте ребенок получает основы систематических знаний; здесь формируются и развиваются особенности его характера, воли, нравственного облика. </a:t>
            </a:r>
          </a:p>
        </p:txBody>
      </p:sp>
      <p:pic>
        <p:nvPicPr>
          <p:cNvPr id="12291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50292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Содержимое 6" descr="http://mypresentation.ru/documents/0f6ba9e4a3ba7da0b8551f2d54569911/002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588375" cy="621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1534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Актуальность экологического воспитания обусловлена: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304800" y="1981200"/>
            <a:ext cx="8686800" cy="4098925"/>
          </a:xfrm>
        </p:spPr>
        <p:txBody>
          <a:bodyPr/>
          <a:lstStyle/>
          <a:p>
            <a:pPr>
              <a:buClr>
                <a:srgbClr val="FFFF00"/>
              </a:buClr>
              <a:buFont typeface="Wingdings 2" pitchFamily="18" charset="2"/>
              <a:buNone/>
            </a:pPr>
            <a:r>
              <a:rPr lang="ru-RU" b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b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низким уровнем экологической культуры людей;</a:t>
            </a:r>
          </a:p>
          <a:p>
            <a:pPr>
              <a:buClr>
                <a:srgbClr val="FFFF00"/>
              </a:buClr>
              <a:buFont typeface="Wingdings 2" pitchFamily="18" charset="2"/>
              <a:buNone/>
            </a:pPr>
            <a:r>
              <a:rPr lang="ru-RU" sz="2400" b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-необходимостью постоянного сохранения и улучшения условий жизни человека на Земле;</a:t>
            </a:r>
          </a:p>
          <a:p>
            <a:pPr>
              <a:buClr>
                <a:srgbClr val="FFFF00"/>
              </a:buClr>
              <a:buFont typeface="Wingdings 2" pitchFamily="18" charset="2"/>
              <a:buNone/>
            </a:pPr>
            <a:r>
              <a:rPr lang="ru-RU" sz="2400" b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-низким уровнем восприятия человеком экологических проблем как лично значимых;</a:t>
            </a:r>
          </a:p>
          <a:p>
            <a:pPr>
              <a:buClr>
                <a:srgbClr val="FFFF00"/>
              </a:buClr>
              <a:buFont typeface="Wingdings 2" pitchFamily="18" charset="2"/>
              <a:buNone/>
            </a:pPr>
            <a:r>
              <a:rPr lang="ru-RU" sz="2400" b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-недостаточно развитой у человека потребностью практического участия  в природоохранной деятельности .</a:t>
            </a:r>
          </a:p>
          <a:p>
            <a:pPr>
              <a:buFont typeface="Wingdings 2" pitchFamily="18" charset="2"/>
              <a:buNone/>
            </a:pPr>
            <a:endParaRPr lang="ru-RU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Проблема: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mtClean="0"/>
              <a:t>    Наше подрастающее поколение не обладает высокой экологической культурой, имея знания теоретического материала, не умеет применить их на практике и  повседневной жизни.</a:t>
            </a:r>
          </a:p>
          <a:p>
            <a:endParaRPr lang="ru-RU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686800" cy="17526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экологической культуры школьников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/>
          </a:p>
        </p:txBody>
      </p:sp>
      <p:pic>
        <p:nvPicPr>
          <p:cNvPr id="1638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86000"/>
            <a:ext cx="64008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                    </a:t>
            </a:r>
            <a:r>
              <a:rPr lang="ru-RU" sz="3200" dirty="0" smtClean="0"/>
              <a:t>Задачи:</a:t>
            </a:r>
            <a:endParaRPr lang="ru-RU" sz="3200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74320" indent="-274320" eaLnBrk="1" fontAlgn="auto" hangingPunct="1">
              <a:spcAft>
                <a:spcPts val="0"/>
              </a:spcAft>
              <a:buClr>
                <a:srgbClr val="FFFF00"/>
              </a:buClr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-усвоение основных понятий</a:t>
            </a:r>
            <a:r>
              <a:rPr lang="en-US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FFFF00"/>
              </a:buClr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-овладение  практическими умениями и навыками рационального природопользования;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rgbClr val="FFFF00"/>
              </a:buClr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-выработка умений предвидеть возможные последствия своей деятельности в природе;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rgbClr val="FFFF00"/>
              </a:buClr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-развитие духовной потребности в общении  с природой;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rgbClr val="FFFF00"/>
              </a:buClr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-формирование стремления к активной деятельности и пропаганде  улучшения и сохранения природной среды, ----формирование нетерпимого отношения к действиям людей, наносящим вред природе.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400" b="1" dirty="0">
              <a:solidFill>
                <a:schemeClr val="tx2">
                  <a:lumMod val="9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Сроки реализации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ln>
            <a:miter lim="800000"/>
            <a:headEnd/>
            <a:tailEnd/>
          </a:ln>
          <a:extLst/>
        </p:spPr>
        <p:txBody>
          <a:bodyPr/>
          <a:lstStyle/>
          <a:p>
            <a:pPr lvl="8">
              <a:buFont typeface="Wingdings 2"/>
              <a:buNone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2020-2021учебный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pic>
        <p:nvPicPr>
          <p:cNvPr id="1843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362200"/>
            <a:ext cx="7315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0000"/>
                </a:solidFill>
              </a:rPr>
              <a:t>               Ожидаемый результат: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                      воспитание личности,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-владеющей начальными сведениями об экологии;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-любящей своё село, свой край и свою Родину,;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-готовой самостоятельно действовать и отвечать за свои поступки перед семьей и школой;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-имеющей представления о красоте родной природы;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-понимающей ответственность каждого человека за сохранность нашей планеты;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-обладающей первичными навыками охраны и защиты родной природы.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857500" y="2286000"/>
            <a:ext cx="3071813" cy="2214563"/>
          </a:xfrm>
          <a:prstGeom prst="ellipse">
            <a:avLst/>
          </a:prstGeom>
          <a:solidFill>
            <a:srgbClr val="FF0000"/>
          </a:solidFill>
          <a:ln>
            <a:solidFill>
              <a:srgbClr val="000066"/>
            </a:solidFill>
          </a:ln>
        </p:spPr>
        <p:txBody>
          <a:bodyPr>
            <a:noAutofit/>
          </a:bodyPr>
          <a:lstStyle/>
          <a:p>
            <a:pPr marL="10800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b="1" i="1" dirty="0" smtClean="0">
                <a:solidFill>
                  <a:srgbClr val="000066"/>
                </a:solidFill>
                <a:latin typeface="+mj-lt"/>
                <a:cs typeface="Tahoma" pitchFamily="34" charset="0"/>
              </a:rPr>
              <a:t>Экологическое</a:t>
            </a:r>
          </a:p>
          <a:p>
            <a:pPr marL="10800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b="1" i="1" dirty="0" smtClean="0">
                <a:solidFill>
                  <a:srgbClr val="000066"/>
                </a:solidFill>
                <a:latin typeface="+mj-lt"/>
                <a:cs typeface="Tahoma" pitchFamily="34" charset="0"/>
              </a:rPr>
              <a:t>воспитание</a:t>
            </a:r>
          </a:p>
          <a:p>
            <a:pPr marL="108000" indent="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b="1" i="1" dirty="0" smtClean="0">
                <a:solidFill>
                  <a:srgbClr val="000066"/>
                </a:solidFill>
                <a:latin typeface="+mj-lt"/>
                <a:cs typeface="Tahoma" pitchFamily="34" charset="0"/>
              </a:rPr>
              <a:t>включает в себя</a:t>
            </a:r>
            <a:r>
              <a:rPr lang="en-US" sz="2000" b="1" i="1" dirty="0" smtClean="0">
                <a:solidFill>
                  <a:srgbClr val="000066"/>
                </a:solidFill>
                <a:latin typeface="+mj-lt"/>
                <a:cs typeface="Tahoma" pitchFamily="34" charset="0"/>
              </a:rPr>
              <a:t>:</a:t>
            </a:r>
            <a:endParaRPr lang="ru-RU" sz="2000" b="1" i="1" dirty="0">
              <a:solidFill>
                <a:srgbClr val="000066"/>
              </a:solidFill>
              <a:latin typeface="+mj-lt"/>
              <a:cs typeface="Tahoma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785938" y="142875"/>
            <a:ext cx="2628900" cy="2343150"/>
          </a:xfrm>
          <a:prstGeom prst="ellipse">
            <a:avLst/>
          </a:prstGeom>
          <a:solidFill>
            <a:schemeClr val="accent4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C00000"/>
                </a:solidFill>
                <a:latin typeface="+mj-lt"/>
              </a:rPr>
              <a:t>Интерес к природе</a:t>
            </a:r>
          </a:p>
        </p:txBody>
      </p:sp>
      <p:sp>
        <p:nvSpPr>
          <p:cNvPr id="8" name="Овал 7"/>
          <p:cNvSpPr/>
          <p:nvPr/>
        </p:nvSpPr>
        <p:spPr>
          <a:xfrm>
            <a:off x="214313" y="2047875"/>
            <a:ext cx="2652712" cy="2484438"/>
          </a:xfrm>
          <a:prstGeom prst="ellipse">
            <a:avLst/>
          </a:prstGeom>
          <a:solidFill>
            <a:schemeClr val="accent6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C00000"/>
                </a:solidFill>
                <a:latin typeface="+mj-lt"/>
              </a:rPr>
              <a:t>Позитивную деятельность и поведение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C00000"/>
                </a:solidFill>
                <a:latin typeface="+mj-lt"/>
              </a:rPr>
              <a:t>в природе</a:t>
            </a:r>
          </a:p>
        </p:txBody>
      </p:sp>
      <p:sp>
        <p:nvSpPr>
          <p:cNvPr id="9" name="Овал 8"/>
          <p:cNvSpPr/>
          <p:nvPr/>
        </p:nvSpPr>
        <p:spPr>
          <a:xfrm>
            <a:off x="5929313" y="2143125"/>
            <a:ext cx="2498725" cy="2424113"/>
          </a:xfrm>
          <a:prstGeom prst="ellipse">
            <a:avLst/>
          </a:prstGeom>
          <a:solidFill>
            <a:srgbClr val="FFFF00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C00000"/>
                </a:solidFill>
                <a:latin typeface="+mj-lt"/>
              </a:rPr>
              <a:t>Знания о воздействии человека на природу</a:t>
            </a:r>
          </a:p>
        </p:txBody>
      </p:sp>
      <p:sp>
        <p:nvSpPr>
          <p:cNvPr id="10" name="Овал 9"/>
          <p:cNvSpPr/>
          <p:nvPr/>
        </p:nvSpPr>
        <p:spPr>
          <a:xfrm>
            <a:off x="1643063" y="4214813"/>
            <a:ext cx="2714625" cy="2357437"/>
          </a:xfrm>
          <a:prstGeom prst="ellipse">
            <a:avLst/>
          </a:prstGeom>
          <a:solidFill>
            <a:srgbClr val="00B0F0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C00000"/>
                </a:solidFill>
                <a:latin typeface="+mj-lt"/>
              </a:rPr>
              <a:t>Эстетические чувства</a:t>
            </a:r>
          </a:p>
        </p:txBody>
      </p:sp>
      <p:sp>
        <p:nvSpPr>
          <p:cNvPr id="11" name="Овал 10"/>
          <p:cNvSpPr/>
          <p:nvPr/>
        </p:nvSpPr>
        <p:spPr>
          <a:xfrm>
            <a:off x="4429125" y="4214813"/>
            <a:ext cx="2714625" cy="2357437"/>
          </a:xfrm>
          <a:prstGeom prst="ellipse">
            <a:avLst/>
          </a:prstGeom>
          <a:solidFill>
            <a:schemeClr val="accent5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C00000"/>
                </a:solidFill>
                <a:latin typeface="+mj-lt"/>
              </a:rPr>
              <a:t>Нравственные чувства</a:t>
            </a:r>
          </a:p>
        </p:txBody>
      </p:sp>
      <p:sp>
        <p:nvSpPr>
          <p:cNvPr id="13" name="Овал 12"/>
          <p:cNvSpPr/>
          <p:nvPr/>
        </p:nvSpPr>
        <p:spPr>
          <a:xfrm>
            <a:off x="4429125" y="142875"/>
            <a:ext cx="2571750" cy="2357438"/>
          </a:xfrm>
          <a:prstGeom prst="ellipse">
            <a:avLst/>
          </a:prstGeom>
          <a:solidFill>
            <a:srgbClr val="92D050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C00000"/>
                </a:solidFill>
                <a:latin typeface="+mj-lt"/>
              </a:rPr>
              <a:t>Знания о природе</a:t>
            </a:r>
          </a:p>
        </p:txBody>
      </p:sp>
      <p:sp>
        <p:nvSpPr>
          <p:cNvPr id="12" name="Стрелка вправо 11"/>
          <p:cNvSpPr/>
          <p:nvPr/>
        </p:nvSpPr>
        <p:spPr>
          <a:xfrm>
            <a:off x="5857875" y="3214688"/>
            <a:ext cx="285750" cy="71437"/>
          </a:xfrm>
          <a:prstGeom prst="rightArrow">
            <a:avLst/>
          </a:prstGeom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лево 14"/>
          <p:cNvSpPr/>
          <p:nvPr/>
        </p:nvSpPr>
        <p:spPr>
          <a:xfrm>
            <a:off x="2714625" y="3286125"/>
            <a:ext cx="285750" cy="71438"/>
          </a:xfrm>
          <a:prstGeom prst="leftArrow">
            <a:avLst/>
          </a:prstGeom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Стрелка вверх 15"/>
          <p:cNvSpPr/>
          <p:nvPr/>
        </p:nvSpPr>
        <p:spPr>
          <a:xfrm>
            <a:off x="3571875" y="2286000"/>
            <a:ext cx="71438" cy="285750"/>
          </a:xfrm>
          <a:prstGeom prst="upArrow">
            <a:avLst/>
          </a:prstGeom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000066"/>
              </a:solidFill>
            </a:endParaRPr>
          </a:p>
        </p:txBody>
      </p:sp>
      <p:sp>
        <p:nvSpPr>
          <p:cNvPr id="17" name="Стрелка вверх 16"/>
          <p:cNvSpPr/>
          <p:nvPr/>
        </p:nvSpPr>
        <p:spPr>
          <a:xfrm>
            <a:off x="5143500" y="2286000"/>
            <a:ext cx="71438" cy="285750"/>
          </a:xfrm>
          <a:prstGeom prst="upArrow">
            <a:avLst/>
          </a:prstGeom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3500438" y="4214813"/>
            <a:ext cx="71437" cy="285750"/>
          </a:xfrm>
          <a:prstGeom prst="downArrow">
            <a:avLst/>
          </a:prstGeom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5214938" y="4214813"/>
            <a:ext cx="71437" cy="285750"/>
          </a:xfrm>
          <a:prstGeom prst="downArrow">
            <a:avLst/>
          </a:prstGeom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1"/>
          <p:cNvSpPr>
            <a:spLocks noChangeArrowheads="1"/>
          </p:cNvSpPr>
          <p:nvPr/>
        </p:nvSpPr>
        <p:spPr bwMode="auto">
          <a:xfrm>
            <a:off x="609600" y="914400"/>
            <a:ext cx="8153400" cy="526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-беседы</a:t>
            </a:r>
          </a:p>
          <a:p>
            <a:pPr>
              <a:buFontTx/>
              <a:buChar char="-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экскурсии </a:t>
            </a:r>
          </a:p>
          <a:p>
            <a:pPr>
              <a:buFontTx/>
              <a:buChar char="-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обсуждение и обыгрывание проблемных ситуаций</a:t>
            </a:r>
          </a:p>
          <a:p>
            <a:pPr>
              <a:buFontTx/>
              <a:buChar char="-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 ролевые игры</a:t>
            </a:r>
          </a:p>
          <a:p>
            <a:pPr>
              <a:buFontTx/>
              <a:buChar char="-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викторины</a:t>
            </a:r>
          </a:p>
          <a:p>
            <a:pPr>
              <a:buFontTx/>
              <a:buChar char="-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этические эмоциональные беседы с опорой на художественные образы </a:t>
            </a:r>
          </a:p>
          <a:p>
            <a:pPr>
              <a:buFontTx/>
              <a:buChar char="-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посильное участие в природоохранных мероприятиях</a:t>
            </a:r>
          </a:p>
          <a:p>
            <a:pPr>
              <a:buFontTx/>
              <a:buChar char="-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ежегодные экологические праздники</a:t>
            </a:r>
          </a:p>
          <a:p>
            <a:pPr>
              <a:buFontTx/>
              <a:buChar char="-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 ежегодные недели экологии в школе</a:t>
            </a:r>
          </a:p>
          <a:p>
            <a:pPr>
              <a:buFontTx/>
              <a:buChar char="-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практические наблюдения детей, </a:t>
            </a:r>
          </a:p>
          <a:p>
            <a:pPr>
              <a:buFontTx/>
              <a:buChar char="-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исследовательские конференции на тему: «Мир вокруг меня».</a:t>
            </a:r>
          </a:p>
          <a:p>
            <a:pPr>
              <a:buFontTx/>
              <a:buChar char="-"/>
            </a:pPr>
            <a:endParaRPr lang="ru-RU" sz="2400"/>
          </a:p>
        </p:txBody>
      </p:sp>
      <p:sp>
        <p:nvSpPr>
          <p:cNvPr id="21507" name="Прямоугольник 2"/>
          <p:cNvSpPr>
            <a:spLocks noChangeArrowheads="1"/>
          </p:cNvSpPr>
          <p:nvPr/>
        </p:nvSpPr>
        <p:spPr bwMode="auto">
          <a:xfrm>
            <a:off x="304800" y="304800"/>
            <a:ext cx="8382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формы работы с учащимися: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22531" name="Рисунок 2" descr="http://900igr.net/datas/doshkolnoe-obrazovanie/Ekologicheskoe-vospitanie-detej/0017-017-Vospitanie-ekologicheskoj-kultury-cherez-raznye-vidy-dejatelnost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642350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6629400" cy="9144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Мероприятия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по реализации проекта: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066800"/>
            <a:ext cx="8991600" cy="4983163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Проведение уроков с экологической направленностью: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-практически на каждом уроке географии, биологии прослеживается ниточка экологического воспитания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-различные виды уроков: экскурсии, игра «Поле чудес», путешествия;</a:t>
            </a:r>
          </a:p>
          <a:p>
            <a:pPr eaLnBrk="1" hangingPunct="1">
              <a:buFont typeface="Wingdings 2" pitchFamily="18" charset="2"/>
              <a:buNone/>
            </a:pPr>
            <a:endParaRPr lang="ru-RU" sz="31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ru-RU" sz="310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ru-RU" sz="22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ru-RU" sz="26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ru-RU" sz="31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6" name="Picture 5" descr="G:\DCIM\100OLYMP\PB1301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200400"/>
            <a:ext cx="3581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2" descr="G:\DCIM\100OLYMP\P50611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200400"/>
            <a:ext cx="24384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5" descr="G:\DCIM\100OLYMP\P10108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048000"/>
            <a:ext cx="27432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228600" y="457200"/>
            <a:ext cx="853440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Разработка мероприятий, направленных на экологическое воспитание учащихся через предметные недели, общешкольные экологические недели, праздники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b="1" u="sng">
              <a:latin typeface="Times New Roman" pitchFamily="18" charset="0"/>
              <a:cs typeface="Times New Roman" pitchFamily="18" charset="0"/>
            </a:endParaRPr>
          </a:p>
          <a:p>
            <a:endParaRPr lang="ru-RU" sz="2400" b="1" u="sng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229600" cy="94456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  Праздник: 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    « 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Путешествие лучика солнца».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2020-2021 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700" b="1" dirty="0" smtClean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371600" y="76200"/>
            <a:ext cx="7391400" cy="1143000"/>
          </a:xfrm>
        </p:spPr>
        <p:txBody>
          <a:bodyPr/>
          <a:lstStyle/>
          <a:p>
            <a:pPr algn="ctr"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4" name="Picture 2" descr="G:\DCIM\100OLYMP\P409050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" y="1981200"/>
            <a:ext cx="5029200" cy="4656138"/>
          </a:xfrm>
        </p:spPr>
      </p:pic>
      <p:pic>
        <p:nvPicPr>
          <p:cNvPr id="25605" name="Picture 5" descr="G:\DCIM\100OLYMP\P40905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590800"/>
            <a:ext cx="3635375" cy="409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2020-2021год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Экологический праздник.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Тема:«Земля наш общий дом».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26628" name="Picture 2" descr="G:\DCIM\100OLYMP\P409050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" y="1752600"/>
            <a:ext cx="8458200" cy="51054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382000" cy="9906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КВН: «Птицы –наши друзья».</a:t>
            </a:r>
            <a:b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2020-2021уч.год</a:t>
            </a: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295400"/>
            <a:ext cx="18288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3" descr="G:\DCIM\100OLYMP\P409049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35400"/>
            <a:ext cx="4249738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6" descr="G:\DCIM\100OLYMP\P409048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124200"/>
            <a:ext cx="27432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7" descr="G:\DCIM\100OLYMP\P409048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75" y="2133600"/>
            <a:ext cx="1647825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5" descr="G:\DCIM\100OLYMP\P4081061.JPG"/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371600"/>
            <a:ext cx="3490913" cy="2387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3657600" y="228600"/>
            <a:ext cx="3124200" cy="10668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u="sng" dirty="0" smtClean="0">
                <a:latin typeface="Times New Roman" pitchFamily="18" charset="0"/>
                <a:cs typeface="Times New Roman" pitchFamily="18" charset="0"/>
              </a:rPr>
              <a:t>2020-2021 </a:t>
            </a:r>
            <a:r>
              <a:rPr lang="ru-RU" sz="1600" b="1" u="sng" dirty="0" err="1" smtClean="0">
                <a:latin typeface="Times New Roman" pitchFamily="18" charset="0"/>
                <a:cs typeface="Times New Roman" pitchFamily="18" charset="0"/>
              </a:rPr>
              <a:t>уч.год</a:t>
            </a:r>
            <a:r>
              <a:rPr lang="ru-RU" sz="27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Экологический праздник.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Тема: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«Зов джунглей».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28676" name="Picture 6" descr="G:\DCIM\100OLYMP\P413113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64050" y="2667000"/>
            <a:ext cx="4679950" cy="4191000"/>
          </a:xfrm>
        </p:spPr>
      </p:pic>
      <p:pic>
        <p:nvPicPr>
          <p:cNvPr id="28677" name="Picture 7" descr="G:\DCIM\100OLYMP\P41311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63537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8" descr="G:\DCIM\100OLYMP\P413109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67513" y="0"/>
            <a:ext cx="2376487" cy="2160588"/>
          </a:xfrm>
        </p:spPr>
      </p:pic>
      <p:pic>
        <p:nvPicPr>
          <p:cNvPr id="28679" name="Picture 12" descr="G:\DCIM\100OLYMP\P413109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8638"/>
            <a:ext cx="4356100" cy="378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838200"/>
          </a:xfrm>
        </p:spPr>
        <p:txBody>
          <a:bodyPr/>
          <a:lstStyle/>
          <a:p>
            <a:pPr algn="ctr">
              <a:defRPr/>
            </a:pPr>
            <a:r>
              <a:rPr lang="ru-RU" sz="3200" dirty="0" smtClean="0"/>
              <a:t>          Ежегодные Олимпиады, викторины</a:t>
            </a:r>
            <a:endParaRPr lang="ru-RU" sz="3200" dirty="0"/>
          </a:p>
        </p:txBody>
      </p:sp>
      <p:pic>
        <p:nvPicPr>
          <p:cNvPr id="29699" name="Picture 2" descr="G:\DCIM\100OLYMP\P412107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3200" y="1066800"/>
            <a:ext cx="3048000" cy="2713038"/>
          </a:xfrm>
        </p:spPr>
      </p:pic>
      <p:pic>
        <p:nvPicPr>
          <p:cNvPr id="29700" name="Picture 2" descr="G:\DCIM\100OLYMP\P41210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838200"/>
            <a:ext cx="25146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3" descr="G:\DCIM\100OLYMP\P412107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24384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4" descr="G:\DCIM\100OLYMP\P415114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038600"/>
            <a:ext cx="35052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3" descr="G:\DCIM\100OLYMP\P415114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810000"/>
            <a:ext cx="44958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1066800" y="288168"/>
            <a:ext cx="73914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3200" b="1" u="sng" dirty="0">
                <a:latin typeface="Times New Roman" pitchFamily="18" charset="0"/>
                <a:cs typeface="Times New Roman" pitchFamily="18" charset="0"/>
              </a:rPr>
              <a:t>Празднование экологических дат.</a:t>
            </a:r>
          </a:p>
          <a:p>
            <a:endParaRPr lang="ru-RU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3" name="Picture 2" descr="http://www.bugaga.ru/uploads/posts/2008-03/1206287357_misc_waiipapers_4.0-4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047466"/>
            <a:ext cx="3580801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Прямоугольник 3"/>
          <p:cNvSpPr>
            <a:spLocks noChangeArrowheads="1"/>
          </p:cNvSpPr>
          <p:nvPr/>
        </p:nvSpPr>
        <p:spPr bwMode="auto">
          <a:xfrm>
            <a:off x="1143000" y="1066800"/>
            <a:ext cx="50387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/>
              <a:t>«22 апреля - День Земли</a:t>
            </a:r>
            <a:r>
              <a:rPr lang="ru-RU" b="1" dirty="0" smtClean="0"/>
              <a:t>».</a:t>
            </a:r>
            <a:endParaRPr lang="ru-RU" dirty="0"/>
          </a:p>
        </p:txBody>
      </p:sp>
      <p:pic>
        <p:nvPicPr>
          <p:cNvPr id="30725" name="Содержимое 3" descr="earth_day.pn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91340"/>
            <a:ext cx="2447925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6" name="Прямоугольник 5"/>
          <p:cNvSpPr>
            <a:spLocks noChangeArrowheads="1"/>
          </p:cNvSpPr>
          <p:nvPr/>
        </p:nvSpPr>
        <p:spPr bwMode="auto">
          <a:xfrm>
            <a:off x="2621934" y="1872820"/>
            <a:ext cx="3581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/>
              <a:t>Символ Дня Земли. </a:t>
            </a:r>
          </a:p>
          <a:p>
            <a:endParaRPr lang="ru-RU" b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839200" cy="762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u="sng" dirty="0" smtClean="0">
                <a:latin typeface="Times New Roman" pitchFamily="18" charset="0"/>
                <a:cs typeface="Times New Roman" pitchFamily="18" charset="0"/>
              </a:rPr>
              <a:t>Проектная деятельность учащихся.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Реализация  проектов, участие в конкурсах и  конференциях.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Исследовательская работа: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«Берёза символ Родины моей».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2020-2021уч.год</a:t>
            </a: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 smtClean="0"/>
              <a:t>                                                          </a:t>
            </a:r>
            <a:r>
              <a:rPr lang="ru-RU" sz="1600" b="1" dirty="0" smtClean="0"/>
              <a:t>Районная конференция Презентация                </a:t>
            </a:r>
            <a:br>
              <a:rPr lang="ru-RU" sz="1600" b="1" dirty="0" smtClean="0"/>
            </a:br>
            <a:r>
              <a:rPr lang="ru-RU" sz="1600" b="1" dirty="0" smtClean="0"/>
              <a:t>                                                                                                            </a:t>
            </a:r>
            <a:r>
              <a:rPr lang="ru-RU" sz="1800" b="1" dirty="0" smtClean="0"/>
              <a:t>«История новогодней ёлки» </a:t>
            </a:r>
            <a:br>
              <a:rPr lang="ru-RU" sz="1800" b="1" dirty="0" smtClean="0"/>
            </a:br>
            <a:r>
              <a:rPr lang="ru-RU" sz="1800" b="1" dirty="0" smtClean="0"/>
              <a:t>                                                                                                                    Баранова Я..-8кл</a:t>
            </a:r>
            <a:br>
              <a:rPr lang="ru-RU" sz="1800" b="1" dirty="0" smtClean="0"/>
            </a:br>
            <a:r>
              <a:rPr lang="ru-RU" sz="1800" b="1" dirty="0" smtClean="0"/>
              <a:t>                                                                                                                         </a:t>
            </a:r>
            <a:r>
              <a:rPr lang="ru-RU" sz="1800" b="1" dirty="0" smtClean="0"/>
              <a:t>2020уч.год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endParaRPr lang="ru-RU" sz="18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7" name="Picture 2" descr="G:\DCIM\100OLYMP\P418005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2819400"/>
            <a:ext cx="3962400" cy="3838575"/>
          </a:xfrm>
        </p:spPr>
      </p:pic>
      <p:sp>
        <p:nvSpPr>
          <p:cNvPr id="31748" name="Прямоугольник 4"/>
          <p:cNvSpPr>
            <a:spLocks noChangeArrowheads="1"/>
          </p:cNvSpPr>
          <p:nvPr/>
        </p:nvSpPr>
        <p:spPr bwMode="auto">
          <a:xfrm>
            <a:off x="4191000" y="4800600"/>
            <a:ext cx="22098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 b="1" i="1">
                <a:latin typeface="Times New Roman" pitchFamily="18" charset="0"/>
                <a:cs typeface="Times New Roman" pitchFamily="18" charset="0"/>
              </a:rPr>
              <a:t>Работу выполнили:</a:t>
            </a: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уч.Баженова Н.К.</a:t>
            </a: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Баранова Я.-5кл.</a:t>
            </a: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Ситникова Н.-8кл</a:t>
            </a: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Вахрушева Н.-8кл</a:t>
            </a: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Качёва К.-8кл</a:t>
            </a: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Иванова К.-8кл</a:t>
            </a:r>
          </a:p>
        </p:txBody>
      </p:sp>
      <p:pic>
        <p:nvPicPr>
          <p:cNvPr id="31749" name="Picture 2" descr="G:\DCIM\100OLYMP\P50611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429000"/>
            <a:ext cx="25908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179388" y="274638"/>
            <a:ext cx="8964612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Ежегодные конференции: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«Мир вокруг нас».</a:t>
            </a:r>
            <a:endParaRPr lang="ru-RU" sz="2400" dirty="0" smtClean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2772" name="Содержимое 4"/>
          <p:cNvSpPr>
            <a:spLocks noGrp="1"/>
          </p:cNvSpPr>
          <p:nvPr>
            <p:ph idx="1"/>
          </p:nvPr>
        </p:nvSpPr>
        <p:spPr>
          <a:xfrm>
            <a:off x="0" y="1447800"/>
            <a:ext cx="4876800" cy="48593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</a:p>
          <a:p>
            <a:pPr>
              <a:buFont typeface="Arial" charset="0"/>
              <a:buNone/>
            </a:pP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2020-2021 </a:t>
            </a:r>
            <a:r>
              <a:rPr lang="ru-RU" sz="2400" b="1" u="sng" dirty="0" err="1" smtClean="0">
                <a:latin typeface="Times New Roman" pitchFamily="18" charset="0"/>
                <a:cs typeface="Times New Roman" pitchFamily="18" charset="0"/>
              </a:rPr>
              <a:t>уч.год</a:t>
            </a: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charset="0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1."Опасна ли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пыль"Вахрушева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О.</a:t>
            </a:r>
          </a:p>
          <a:p>
            <a:pPr>
              <a:buFont typeface="Arial" charset="0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2.»Цветы – часы»-Пальянова М.</a:t>
            </a:r>
          </a:p>
          <a:p>
            <a:pPr>
              <a:buFont typeface="Arial" charset="0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3.«Берегите животный мир!»-Лейзер Г.</a:t>
            </a:r>
          </a:p>
          <a:p>
            <a:pPr>
              <a:buFont typeface="Arial" charset="0"/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pPr>
              <a:buFont typeface="Arial" charset="0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pic>
        <p:nvPicPr>
          <p:cNvPr id="32773" name="Picture 2" descr="G:\DCIM\100OLYMP\P41002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1910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5" name="Прямоугольник 6"/>
          <p:cNvSpPr>
            <a:spLocks noChangeArrowheads="1"/>
          </p:cNvSpPr>
          <p:nvPr/>
        </p:nvSpPr>
        <p:spPr bwMode="auto">
          <a:xfrm>
            <a:off x="4419600" y="2057400"/>
            <a:ext cx="47244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2020-2021уч.год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r>
              <a:rPr lang="ru-RU" sz="2200" b="1" u="sng" dirty="0">
                <a:latin typeface="Times New Roman" pitchFamily="18" charset="0"/>
                <a:cs typeface="Times New Roman" pitchFamily="18" charset="0"/>
              </a:rPr>
              <a:t>Год литературы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Тема: «Мой край на литературной карте России».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32776" name="Picture 2" descr="G:\DCIM\100OLYMP\P406048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276600"/>
            <a:ext cx="44958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Прямоугольник 9"/>
          <p:cNvSpPr>
            <a:spLocks noChangeArrowheads="1"/>
          </p:cNvSpPr>
          <p:nvPr/>
        </p:nvSpPr>
        <p:spPr bwMode="auto">
          <a:xfrm>
            <a:off x="4419600" y="6400800"/>
            <a:ext cx="449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(Встреча с Бочковой Г.А .–местный поэт).</a:t>
            </a:r>
            <a:endParaRPr lang="ru-RU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Практическая реализация экологической работы: </a:t>
            </a:r>
            <a:endParaRPr lang="ru-RU" dirty="0"/>
          </a:p>
        </p:txBody>
      </p:sp>
      <p:sp>
        <p:nvSpPr>
          <p:cNvPr id="3379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-природоохранные акции: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( «Покормите птиц зимой», «Птичий дом»)</a:t>
            </a:r>
          </a:p>
          <a:p>
            <a:pPr eaLnBrk="1" hangingPunct="1">
              <a:buFont typeface="Wingdings 2" pitchFamily="18" charset="2"/>
              <a:buNone/>
            </a:pPr>
            <a:endParaRPr lang="ru-RU" dirty="0" smtClean="0"/>
          </a:p>
          <a:p>
            <a:pPr eaLnBrk="1" hangingPunct="1">
              <a:buFont typeface="Wingdings 2" pitchFamily="18" charset="2"/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У НАС ТАКОЙ ОБЫЧАЙ: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ЧУТЬ ВЫПАДЕТ СНЕЖОК,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ДОЩАТЫЙ ДОМИК ПТИЧИЙ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ПОВЕСИТЬ НА СУЧОК.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 ЗДЕСЬ, В САДУ ЗА ДОМОМ,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СРЕДИ СЕДЫХ ВЕТВЕЙ,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ГОТОВ ОБЕД ВЕСЁЛЫЙ 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ДЛЯ ПТИЧЕК У ДЕТЕЙ!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endParaRPr lang="ru-RU" sz="2000" b="1" dirty="0" smtClean="0"/>
          </a:p>
          <a:p>
            <a:pPr eaLnBrk="1" hangingPunct="1">
              <a:buFont typeface="Wingdings 2" pitchFamily="18" charset="2"/>
              <a:buNone/>
            </a:pPr>
            <a:endParaRPr lang="ru-RU" dirty="0" smtClean="0"/>
          </a:p>
          <a:p>
            <a:pPr eaLnBrk="1" hangingPunct="1">
              <a:buFont typeface="Wingdings 2" pitchFamily="18" charset="2"/>
              <a:buNone/>
            </a:pPr>
            <a:endParaRPr lang="ru-RU" dirty="0" smtClean="0"/>
          </a:p>
        </p:txBody>
      </p:sp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52400"/>
            <a:ext cx="19812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672" y="2554927"/>
            <a:ext cx="3179928" cy="2514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604" y="4352214"/>
            <a:ext cx="1828800" cy="2438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762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100" b="1" u="sng" dirty="0" smtClean="0">
                <a:latin typeface="Times New Roman" pitchFamily="18" charset="0"/>
                <a:cs typeface="Times New Roman" pitchFamily="18" charset="0"/>
              </a:rPr>
              <a:t>Создание в «</a:t>
            </a:r>
            <a:r>
              <a:rPr lang="ru-RU" sz="3100" b="1" u="sng" dirty="0" err="1" smtClean="0">
                <a:latin typeface="Times New Roman" pitchFamily="18" charset="0"/>
                <a:cs typeface="Times New Roman" pitchFamily="18" charset="0"/>
              </a:rPr>
              <a:t>цвр</a:t>
            </a:r>
            <a:r>
              <a:rPr lang="ru-RU" sz="3100" b="1" u="sng" dirty="0" smtClean="0">
                <a:latin typeface="Times New Roman" pitchFamily="18" charset="0"/>
                <a:cs typeface="Times New Roman" pitchFamily="18" charset="0"/>
              </a:rPr>
              <a:t>» благоприятной экологической обстановки.</a:t>
            </a:r>
            <a:endParaRPr lang="ru-RU" sz="3100" b="1" u="sng" dirty="0" smtClean="0"/>
          </a:p>
        </p:txBody>
      </p:sp>
      <p:pic>
        <p:nvPicPr>
          <p:cNvPr id="34820" name="Picture 4" descr="G:\DCIM\100OLYMP\P50511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895600"/>
            <a:ext cx="4211638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657600" y="914400"/>
            <a:ext cx="54864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kern="10" dirty="0">
                <a:ln w="19050">
                  <a:solidFill>
                    <a:srgbClr val="00008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45791" dir="2021404" algn="ctr" rotWithShape="0">
                    <a:schemeClr val="bg2">
                      <a:alpha val="79999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Наша задача совсем не проста:</a:t>
            </a:r>
          </a:p>
          <a:p>
            <a:pPr algn="ctr">
              <a:defRPr/>
            </a:pPr>
            <a:r>
              <a:rPr lang="ru-RU" sz="2400" b="1" kern="10" dirty="0">
                <a:ln w="19050">
                  <a:solidFill>
                    <a:srgbClr val="00008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45791" dir="2021404" algn="ctr" rotWithShape="0">
                    <a:schemeClr val="bg2">
                      <a:alpha val="79999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Клумбу хотим мы в прекрасных цветах.</a:t>
            </a:r>
          </a:p>
          <a:p>
            <a:pPr algn="ctr">
              <a:defRPr/>
            </a:pPr>
            <a:r>
              <a:rPr lang="ru-RU" sz="2400" b="1" kern="10" dirty="0">
                <a:ln w="19050">
                  <a:solidFill>
                    <a:srgbClr val="00008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45791" dir="2021404" algn="ctr" rotWithShape="0">
                    <a:schemeClr val="bg2">
                      <a:alpha val="79999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И пусть наше диво всё лето</a:t>
            </a:r>
          </a:p>
          <a:p>
            <a:pPr algn="ctr">
              <a:defRPr/>
            </a:pPr>
            <a:r>
              <a:rPr lang="ru-RU" sz="2400" b="1" kern="10" dirty="0">
                <a:ln w="19050">
                  <a:solidFill>
                    <a:srgbClr val="00008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45791" dir="2021404" algn="ctr" rotWithShape="0">
                    <a:schemeClr val="bg2">
                      <a:alpha val="79999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Теплом её будет согрето.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1554163"/>
            <a:ext cx="3428999" cy="30940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4800599"/>
            <a:ext cx="2362200" cy="1905001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3635375" y="274638"/>
            <a:ext cx="5508625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smtClean="0"/>
              <a:t>Наблюдение за погодой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32138" y="6308725"/>
            <a:ext cx="2895600" cy="365125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35845" name="Picture 5" descr="G:\DCIM\100OLYMP\P4051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1916113"/>
            <a:ext cx="453707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6" name="Прямоугольник 5"/>
          <p:cNvSpPr>
            <a:spLocks noChangeArrowheads="1"/>
          </p:cNvSpPr>
          <p:nvPr/>
        </p:nvSpPr>
        <p:spPr bwMode="auto">
          <a:xfrm>
            <a:off x="250825" y="188913"/>
            <a:ext cx="38893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/>
              <a:t>Календарик, календарь, </a:t>
            </a:r>
            <a:br>
              <a:rPr lang="ru-RU"/>
            </a:br>
            <a:r>
              <a:rPr lang="ru-RU"/>
              <a:t>Целый год ты – государь,</a:t>
            </a:r>
            <a:br>
              <a:rPr lang="ru-RU"/>
            </a:br>
            <a:r>
              <a:rPr lang="ru-RU"/>
              <a:t>Дни ты нам диктуешь, </a:t>
            </a:r>
            <a:br>
              <a:rPr lang="ru-RU"/>
            </a:br>
            <a:r>
              <a:rPr lang="ru-RU"/>
              <a:t>Праздники даруешь,</a:t>
            </a:r>
            <a:br>
              <a:rPr lang="ru-RU"/>
            </a:br>
            <a:r>
              <a:rPr lang="ru-RU"/>
              <a:t>И не деться никуда нам </a:t>
            </a:r>
            <a:br>
              <a:rPr lang="ru-RU"/>
            </a:br>
            <a:r>
              <a:rPr lang="ru-RU"/>
              <a:t>Без тебя, о календарь,</a:t>
            </a:r>
            <a:br>
              <a:rPr lang="ru-RU"/>
            </a:br>
            <a:r>
              <a:rPr lang="ru-RU"/>
              <a:t>Потому ты самый нужный </a:t>
            </a:r>
            <a:br>
              <a:rPr lang="ru-RU"/>
            </a:br>
            <a:r>
              <a:rPr lang="ru-RU"/>
              <a:t>Незаменимый, ценный дар! 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6" y="2582862"/>
            <a:ext cx="4930776" cy="3970337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6172200" cy="8382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00B050"/>
                </a:solidFill>
              </a:rPr>
              <a:t>Комплекс мероприятий </a:t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«Экология вокруг нас»: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6867" name="Содержимое 2"/>
          <p:cNvSpPr>
            <a:spLocks noGrp="1"/>
          </p:cNvSpPr>
          <p:nvPr>
            <p:ph idx="1"/>
          </p:nvPr>
        </p:nvSpPr>
        <p:spPr>
          <a:xfrm>
            <a:off x="304800" y="1600200"/>
            <a:ext cx="6781800" cy="21336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-участие в благоустройстве пришкольной территории;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-озеленение кабинета;</a:t>
            </a:r>
          </a:p>
          <a:p>
            <a:pPr eaLnBrk="1" hangingPunct="1">
              <a:buFont typeface="Wingdings 2" pitchFamily="18" charset="2"/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28600"/>
            <a:ext cx="2590800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2" descr="G:\DCIM\100OLYMP\P40810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505200"/>
            <a:ext cx="4038600" cy="318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895600"/>
            <a:ext cx="3657600" cy="3794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685800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              Экология в семье.</a:t>
            </a:r>
            <a:endParaRPr lang="ru-RU" dirty="0"/>
          </a:p>
        </p:txBody>
      </p:sp>
      <p:sp>
        <p:nvSpPr>
          <p:cNvPr id="37891" name="Содержимое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5013325"/>
          </a:xfrm>
        </p:spPr>
        <p:txBody>
          <a:bodyPr/>
          <a:lstStyle/>
          <a:p>
            <a:pPr algn="just">
              <a:buFont typeface="Wingdings 2" pitchFamily="18" charset="2"/>
              <a:buNone/>
            </a:pPr>
            <a:r>
              <a:rPr lang="ru-RU" sz="2000" dirty="0" smtClean="0"/>
              <a:t>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Как ребенок поведет себя в окружающем его мире? </a:t>
            </a:r>
          </a:p>
          <a:p>
            <a:pPr algn="just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Это во многом зависит от нас, взрослых, от экологического воспитания в семье. Основной целью экологического воспитания в современной семье  является формирование культуры поведения и социальной ответственности своих детей за природу, которая в свою очередь является сама неиссякаемым источником воспитания через ее многообразие и красоту. Именно красота природы в любом уголке нашей планеты, где живет человек, рождает в нем чувство любви к Родине, своему дому, матери, людям. Правильно поступают те родители, которые с первых лет жизни приобщают к природе детей. </a:t>
            </a:r>
          </a:p>
          <a:p>
            <a:pPr algn="just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-походы за грибами, ягодами, на рыбную ловлю -благотворно влияют на ребенка, вызывают ощущение радости общения с природой. </a:t>
            </a:r>
          </a:p>
          <a:p>
            <a:pPr algn="just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-экскурсия в природу – это не только восстановление физических сил, это еще и познание окружающего мира, умение видеть красоту. </a:t>
            </a:r>
          </a:p>
          <a:p>
            <a:pPr algn="just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-книги о животных помогут понять и с уважением относится к животным, не выбрасывать своих питомцев на улицу, правильно ухаживать за ними .</a:t>
            </a:r>
          </a:p>
          <a:p>
            <a:pPr algn="just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-уборка территории вокруг дома.</a:t>
            </a:r>
          </a:p>
          <a:p>
            <a:pPr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-родительские собрания  в школе на экологическую тему</a:t>
            </a:r>
          </a:p>
          <a:p>
            <a:pPr>
              <a:buFont typeface="Wingdings 2" pitchFamily="18" charset="2"/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Font typeface="Wingdings 2" pitchFamily="18" charset="2"/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      Анкета :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«Умеешь ли ты охранять природу».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Цель: Определить заинтересованность учащихся проблемами охраны окружающей среды, уровень экологической грамотности.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 анкетировании принимали участие  ученики 6-9класса и 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их родители.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8915" name="Прямоугольник 4"/>
          <p:cNvSpPr>
            <a:spLocks noChangeArrowheads="1"/>
          </p:cNvSpPr>
          <p:nvPr/>
        </p:nvSpPr>
        <p:spPr bwMode="auto">
          <a:xfrm>
            <a:off x="381000" y="2743200"/>
            <a:ext cx="8077200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1. Как вы понимаете слово экология ?</a:t>
            </a:r>
          </a:p>
          <a:p>
            <a:pPr>
              <a:buFont typeface="Arial" charset="0"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2. Красная книга. Зачем она нужна?</a:t>
            </a:r>
          </a:p>
          <a:p>
            <a:pPr>
              <a:buFont typeface="Arial" charset="0"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 3. Почему сегодня мы находимся на грани экологической катастрофы ?</a:t>
            </a:r>
          </a:p>
          <a:p>
            <a:pPr>
              <a:buFont typeface="Arial" charset="0"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 4. Что делают неправильно взрослые? </a:t>
            </a:r>
          </a:p>
          <a:p>
            <a:pPr>
              <a:buFont typeface="Arial" charset="0"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5. Можно ли рвать большие букеты полевых цветов ?</a:t>
            </a:r>
          </a:p>
          <a:p>
            <a:pPr>
              <a:buFont typeface="Arial" charset="0"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6. Разорял ли ты когда-нибудь птичьи гнезда? </a:t>
            </a:r>
          </a:p>
          <a:p>
            <a:pPr>
              <a:buFont typeface="Arial" charset="0"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7. Как вы считаете что нужно сделать для улучшения экологической обстановки в нашем селе?</a:t>
            </a:r>
          </a:p>
          <a:p>
            <a:pPr>
              <a:buFont typeface="Arial" charset="0"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8. Что конкретно сделал ты для охраны окружающей в своем селе?</a:t>
            </a:r>
          </a:p>
        </p:txBody>
      </p:sp>
      <p:pic>
        <p:nvPicPr>
          <p:cNvPr id="3891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743200"/>
            <a:ext cx="1600200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Результаты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анкитирования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 Опрашиваемые отметили, что некоторые односельчане безответственно относятся к тем местам, где живут сами. Устраивают мини свалки в селе и на его окраинах, выбрасывают бытовые отходы в пруд. Мелкий мусор (различные упаковки, пластиковые бутылки, оберточную бумагу, пачки от сигарет и т.д.) можно постоянно видеть на улицах и на обочинах уличных дорог. Были высказаны следующие предложения по наведению экологического порядка в селе: - дополнительное озеленение улиц через посадку мелких кустарников и фруктовых деревьев; - введение штрафа за свалку мусора в не отведенных для этого местах; - проведение разъяснительной работы на сельских сходах, при индивидуальных беседах, в школах на классных часах; - разработка и проведение конкурсных мероприятий по линии администрации поселения «Лучшее подворье», «Лучшая улица села». - организация отвоза мусора от частных домов. </a:t>
            </a:r>
          </a:p>
          <a:p>
            <a:pPr>
              <a:buFont typeface="Wingdings 2" pitchFamily="18" charset="2"/>
              <a:buNone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Что нужна Красная книга, для того чтобы люди наглядно видели о исчезновении животного и растительного мира.</a:t>
            </a:r>
          </a:p>
          <a:p>
            <a:pPr>
              <a:buFont typeface="Wingdings 2" pitchFamily="18" charset="2"/>
              <a:buNone/>
            </a:pPr>
            <a:endParaRPr lang="ru-RU" sz="16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Прямоугольник 1"/>
          <p:cNvSpPr>
            <a:spLocks noChangeArrowheads="1"/>
          </p:cNvSpPr>
          <p:nvPr/>
        </p:nvSpPr>
        <p:spPr bwMode="auto">
          <a:xfrm>
            <a:off x="381000" y="750888"/>
            <a:ext cx="81534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Экологическая направленность уроков географии, биологии, природоведения не только расширяет кругозор учеников, но и развивает, воспитывает их. Меняется отношение детей к живому и неживому вокруг них, к их собственным поступкам , к высказываниям и действиям других людей. Дети начинают мыслить экологически, видят окружающий мир не так, как  видели раньше. « Природу   надо охранять. Но мы не можем охранять всю природу сразу, но можем  бережно  относиться ко всему живому, окружающему нас, делать все, чтоб оберегать, спасать,  защищать отдельных представителей живой природы. И каждый из нас многое может  сделать  для сохранения растительного и животного мира, если поможет стрекозе, станет на защиту  ландыша или кувшинки». </a:t>
            </a:r>
            <a:endParaRPr lang="ru-RU" sz="24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b="1" dirty="0" smtClean="0"/>
              <a:t>Вывод: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41987" name="Содержимое 2"/>
          <p:cNvSpPr>
            <a:spLocks noGrp="1"/>
          </p:cNvSpPr>
          <p:nvPr>
            <p:ph idx="1"/>
          </p:nvPr>
        </p:nvSpPr>
        <p:spPr>
          <a:xfrm>
            <a:off x="457200" y="1219200"/>
            <a:ext cx="7924800" cy="27432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Воспитание экологической культуры реализуется не через эпизодические мероприятия, а через систему занятий, внеклассных мероприятий, коллективных творческих дел и индивидуальной работы с учащимися.</a:t>
            </a:r>
          </a:p>
          <a:p>
            <a:pPr>
              <a:buFont typeface="Wingdings 2" pitchFamily="18" charset="2"/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ru-RU" sz="2000" dirty="0" smtClean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050" y="3657600"/>
            <a:ext cx="3714750" cy="304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4056017"/>
            <a:ext cx="2667000" cy="266700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657</TotalTime>
  <Words>1228</Words>
  <Application>Microsoft Office PowerPoint</Application>
  <PresentationFormat>Экран (4:3)</PresentationFormat>
  <Paragraphs>129</Paragraphs>
  <Slides>32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0" baseType="lpstr">
      <vt:lpstr>Arial</vt:lpstr>
      <vt:lpstr>Calibri</vt:lpstr>
      <vt:lpstr>Franklin Gothic Book</vt:lpstr>
      <vt:lpstr>Franklin Gothic Medium</vt:lpstr>
      <vt:lpstr>Tahoma</vt:lpstr>
      <vt:lpstr>Times New Roman</vt:lpstr>
      <vt:lpstr>Wingdings 2</vt:lpstr>
      <vt:lpstr>Трек</vt:lpstr>
      <vt:lpstr>                      Проект «экологическое  воспитание « «Если бы каждый человек на клочке земли своей сделал все, что он может, как прекрасна, была бы Земля наша                                                                           А.П. Чехов      </vt:lpstr>
      <vt:lpstr>Презентация PowerPoint</vt:lpstr>
      <vt:lpstr>Презентация PowerPoint</vt:lpstr>
      <vt:lpstr>Презентация PowerPoint</vt:lpstr>
      <vt:lpstr> Актуальность экологического воспитания обусловлена: </vt:lpstr>
      <vt:lpstr>                 Проблема:</vt:lpstr>
      <vt:lpstr>цель: формирование экологической культуры школьников. </vt:lpstr>
      <vt:lpstr>                    Задачи:</vt:lpstr>
      <vt:lpstr>                 Сроки реализации</vt:lpstr>
      <vt:lpstr>               Ожидаемый результат:                       воспитание личности,</vt:lpstr>
      <vt:lpstr>Презентация PowerPoint</vt:lpstr>
      <vt:lpstr>Презентация PowerPoint</vt:lpstr>
      <vt:lpstr>Презентация PowerPoint</vt:lpstr>
      <vt:lpstr>Мероприятия  по реализации проекта:</vt:lpstr>
      <vt:lpstr>Презентация PowerPoint</vt:lpstr>
      <vt:lpstr>                                                    Праздник:                       « Путешествие лучика солнца».  2020-2021 год  . </vt:lpstr>
      <vt:lpstr>  2020-2021год Экологический праздник.  Тема:«Земля наш общий дом». </vt:lpstr>
      <vt:lpstr>     КВН: «Птицы –наши друзья». 2020-2021уч.год                                     </vt:lpstr>
      <vt:lpstr>      2020-2021 уч.год Экологический праздник. Тема: «Зов джунглей».  </vt:lpstr>
      <vt:lpstr>          Ежегодные Олимпиады, викторины</vt:lpstr>
      <vt:lpstr>Презентация PowerPoint</vt:lpstr>
      <vt:lpstr>     Проектная деятельность учащихся.   Реализация  проектов, участие в конкурсах и  конференциях.  Исследовательская работа:  «Берёза символ Родины моей».           2020-2021уч.год.                                                          Районная конференция Презентация                                                                                                                             «История новогодней ёлки»                                                                                                                      Баранова Я..-8кл                                                                                                                          2020уч.год </vt:lpstr>
      <vt:lpstr>Ежегодные конференции:  «Мир вокруг нас».</vt:lpstr>
      <vt:lpstr>Практическая реализация экологической работы: </vt:lpstr>
      <vt:lpstr>Создание в «цвр» благоприятной экологической обстановки.</vt:lpstr>
      <vt:lpstr>Наблюдение за погодой</vt:lpstr>
      <vt:lpstr>Комплекс мероприятий  «Экология вокруг нас»:</vt:lpstr>
      <vt:lpstr>              Экология в семье.</vt:lpstr>
      <vt:lpstr>                                                                                                                                            Анкета :  «Умеешь ли ты охранять природу».  Цель: Определить заинтересованность учащихся проблемами охраны окружающей среды, уровень экологической грамотности.  В анкетировании принимали участие  ученики 6-9класса и их родители.     </vt:lpstr>
      <vt:lpstr>       Результаты анкитирования:</vt:lpstr>
      <vt:lpstr>Презентация PowerPoint</vt:lpstr>
      <vt:lpstr>Вывод: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Антонио</cp:lastModifiedBy>
  <cp:revision>74</cp:revision>
  <cp:lastPrinted>1601-01-01T00:00:00Z</cp:lastPrinted>
  <dcterms:created xsi:type="dcterms:W3CDTF">1601-01-01T00:00:00Z</dcterms:created>
  <dcterms:modified xsi:type="dcterms:W3CDTF">2021-10-20T08:11:20Z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