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3" r:id="rId9"/>
    <p:sldId id="263" r:id="rId10"/>
    <p:sldId id="268" r:id="rId11"/>
    <p:sldId id="280" r:id="rId12"/>
    <p:sldId id="282" r:id="rId13"/>
    <p:sldId id="264" r:id="rId14"/>
    <p:sldId id="265" r:id="rId15"/>
    <p:sldId id="266" r:id="rId16"/>
    <p:sldId id="269" r:id="rId17"/>
    <p:sldId id="270" r:id="rId18"/>
    <p:sldId id="271" r:id="rId19"/>
    <p:sldId id="287" r:id="rId20"/>
    <p:sldId id="272" r:id="rId21"/>
    <p:sldId id="273" r:id="rId22"/>
    <p:sldId id="274" r:id="rId23"/>
    <p:sldId id="284" r:id="rId24"/>
    <p:sldId id="286" r:id="rId25"/>
    <p:sldId id="28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8175A3E-76CF-4C43-A8A8-9952875D38A8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2424D7C-0B1F-4FE2-B347-5C51B5C5FF5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…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7 СИНИХ МОРЕЙ</a:t>
            </a:r>
            <a:r>
              <a:rPr lang="ru-RU" dirty="0" smtClean="0"/>
              <a:t>,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2060848"/>
            <a:ext cx="4248472" cy="4248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2060848"/>
            <a:ext cx="377808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858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…горы, </a:t>
            </a:r>
            <a:r>
              <a:rPr lang="ru-RU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увенчанные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белыми льдами,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988840"/>
            <a:ext cx="3939111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8024" y="1988840"/>
            <a:ext cx="367240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988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…щетина бесконечных лесов, 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ковры лугов, 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2204864"/>
            <a:ext cx="4104456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3358" y="2276872"/>
            <a:ext cx="3721090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76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яркие платки …женщин, 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1700808"/>
            <a:ext cx="3806503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4956" y="1628800"/>
            <a:ext cx="3557484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391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…страна византийских куполов, звона и синего ладана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4392488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3358" y="1988840"/>
            <a:ext cx="3649082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54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…объединение народов, говорящих на ста сорока языках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88839"/>
            <a:ext cx="4330824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1916832"/>
            <a:ext cx="382270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30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РОССИЯ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4316288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8024" y="1772816"/>
            <a:ext cx="3960440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250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эпиграф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76655" y="2132856"/>
            <a:ext cx="3823338" cy="39936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>
                <a:solidFill>
                  <a:srgbClr val="272626"/>
                </a:solidFill>
                <a:latin typeface="Times New Roman" pitchFamily="18" charset="0"/>
                <a:cs typeface="Times New Roman" pitchFamily="18" charset="0"/>
              </a:rPr>
              <a:t>Природа произвела Россию только одну. </a:t>
            </a:r>
            <a:endParaRPr lang="ru-RU" sz="3600" dirty="0" smtClean="0">
              <a:solidFill>
                <a:srgbClr val="27262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600" dirty="0" smtClean="0">
                <a:solidFill>
                  <a:srgbClr val="272626"/>
                </a:solidFill>
                <a:latin typeface="Times New Roman" pitchFamily="18" charset="0"/>
                <a:cs typeface="Times New Roman" pitchFamily="18" charset="0"/>
              </a:rPr>
              <a:t>Она </a:t>
            </a:r>
            <a:r>
              <a:rPr lang="ru-RU" sz="3600" dirty="0">
                <a:solidFill>
                  <a:srgbClr val="272626"/>
                </a:solidFill>
                <a:latin typeface="Times New Roman" pitchFamily="18" charset="0"/>
                <a:cs typeface="Times New Roman" pitchFamily="18" charset="0"/>
              </a:rPr>
              <a:t>соперниц </a:t>
            </a:r>
            <a:endParaRPr lang="ru-RU" sz="3600" dirty="0" smtClean="0">
              <a:solidFill>
                <a:srgbClr val="27262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600" dirty="0" smtClean="0">
                <a:solidFill>
                  <a:srgbClr val="272626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3600" dirty="0">
                <a:solidFill>
                  <a:srgbClr val="272626"/>
                </a:solidFill>
                <a:latin typeface="Times New Roman" pitchFamily="18" charset="0"/>
                <a:cs typeface="Times New Roman" pitchFamily="18" charset="0"/>
              </a:rPr>
              <a:t>имеет.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0848"/>
            <a:ext cx="3960439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397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95536" y="-10120863"/>
            <a:ext cx="6462464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1.«Россия не только государство… 2.Она –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сверхгосударство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океан, стихия, которая ещё не оформилась, но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влегла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в свои,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предназначе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ые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ей берега. 3.Не засверкала ещё в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отточе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ых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и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огранё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ых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понятиях, в своём своеобразии, как начинает с бриллианта сверкать сырой алмаз. 4.Она вся ещё в предчувствиях, в брожениях, в бесконечных желаниях и бесконечных органических 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возможностях.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5. Россия – это океан  земель, размахнувшийся на целую шестую 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часть света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и держащий в касаниях своих раскрытых крыльев – Запад и Восток.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 6. Россия  - это семь синих морей; горы,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увенча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ые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белыми льдами; Россия – меховая щетина бесконечных лесов, ковры лугов, ветреных и цветущих.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7. Россия – это бесконечные снега, над которыми так ярки платки русских женщин, снега, из-под которых нежными вёснами выходят тёмные фиалки, синие подснежники. 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 8. Россия – страна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неслыха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ых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богатейших сокровищ, которые до времени таятся в её глухих недрах.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 9. Россия – не единая раса, и в этом её сила. 10.Россия – это объединение рас, объединение народов, говорящих на сто сорока языках, это свободная соборность, единство в разности, полифония.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 10.Россия – не только страна мгновенного настоящего. 11.Она – страна великого прошлого, с которым держит неразрывную 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связь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 12.В её берёзовых солнечных рощах по сей день правятся богослужения древним богам. 13.В её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окраи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ых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лесах до 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сей поры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шумят священные дубы, кедры,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украше.ые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трепещущими лоскутками. 14.Над её степями плачут жалейки в честь древних божеств и героев.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15. Россия есть страна византийских куполов, звона и синего ладана, которые несутся из великой и угасшее наследницы Рима – Византии, второго Рима. 16.И придают России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невида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ую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красоту,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запечатлё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ую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в русском искусстве. 17.Россия – могучий, хрустальный водопад, дугою вьющийся из бездны времени в бездну времён, не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охваче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 </a:t>
            </a:r>
            <a:r>
              <a:rPr lang="ru-RU" sz="1200" u="sng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ый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доселе морозом узкого опыта, сверкающий на солнце радугами сознания.</a:t>
            </a:r>
            <a:endParaRPr lang="ru-RU" sz="1200" dirty="0" smtClean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 18. Россия грандиозна. Неповторима.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 19. Россия –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полярна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 Россия  - </a:t>
            </a:r>
            <a:r>
              <a:rPr lang="ru-RU" sz="1200" u="sng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миссия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новых времён.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      20. Россия – единственная страна в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ире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которая величайшим праздником своим славит праздник Воскресения из мёртвых, радуясь заре весеннего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расцвече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..ого дня, с огнями крестных ходов под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утре..ими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яхонтовым, парчовым, заревым небом».               </a:t>
            </a:r>
            <a:br>
              <a:rPr lang="ru-RU" sz="1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                                                                                               Николай Рерих. 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457200" y="620688"/>
            <a:ext cx="8507288" cy="612068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1.«Россия не только государство… 2.Она –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сверхгосударство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, океан, стихия, которая ещё не оформилась, но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влегла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в свои,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предназначе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ые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ей берега. 3.Не засверкала ещё в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отточе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ых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и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огранё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ых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понятиях, в своём своеобразии, как начинает с бриллианта сверкать сырой алмаз. 4.Она вся ещё в предчувствиях, в брожениях, в бесконечных желаниях и бесконечных органических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возможностях.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/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5. Россия – это океан  земель, размахнувшийся на целую шестую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часть света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и держащий в касаниях своих раскрытых крыльев – Запад и Восток.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6. Россия  - это семь синих морей; горы,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увенча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ые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белыми льдами; Россия – меховая щетина бесконечных лесов, ковры лугов, ветреных и цветущих.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7. Россия – это бесконечные снега, над которыми так ярки платки русских женщин, снега, из-под которых нежными вёснами выходят тёмные фиалки, синие подснежники. 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8. Россия – страна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неслыха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ых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, богатейших сокровищ, которые до времени таятся в её глухих недрах.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9. Россия – не единая раса, и в этом её сила. 10.Россия – это объединение рас, объединение народов, говорящих на сто сорока языках, это свободная соборность, единство в разности, полифония.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10.Россия – не только страна мгновенного настоящего. 11.Она – страна великого прошлого, с которым держит неразрывную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связь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 12.В её берёзовых солнечных рощах по сей день правятся богослужения древним богам. 13.В её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окраи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ых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лесах до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сей поры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шумят священные дубы, кедры,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украше.ые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трепещущими лоскутками. 14.Над её степями плачут жалейки в честь древних божеств и героев.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15. Россия есть страна византийских куполов, звона и синего ладана, которые несутся из великой и угасшее наследницы Рима – Византии, второго Рима. 16.И придают России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невида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ую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красоту,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запечатлё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ую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в русском искусстве. 17.Россия – могучий, хрустальный водопад, дугою вьющийся из бездны времени в бездну времён, не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охваче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ый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доселе морозом узкого опыта, сверкающий на солнце радугами сознания.</a:t>
            </a:r>
            <a:endParaRPr lang="ru-RU" sz="1100" dirty="0">
              <a:latin typeface="Times New Roman"/>
              <a:ea typeface="Times New Roman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1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   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18. Россия грандиозна. Неповторима.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19. Россия –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полярна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 Россия  -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миссия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новых времён.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20. Россия – единственная страна в мире, которая величайшим праздником своим славит праздник Воскресения из мёртвых, радуясь заре весеннего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расцвече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..ого дня, с огнями крестных ходов под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утре..ими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яхонтовым, парчовым, заревым небом».               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                                                                                                                                                                                                      Николай Рерих. </a:t>
            </a:r>
            <a:endParaRPr lang="ru-RU" sz="1100" dirty="0" smtClean="0">
              <a:effectLst/>
              <a:latin typeface="Times New Roman"/>
              <a:ea typeface="Times New Roman"/>
            </a:endParaRPr>
          </a:p>
          <a:p>
            <a:endParaRPr lang="ru-RU" sz="1200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425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предназначе</a:t>
            </a:r>
            <a:r>
              <a:rPr lang="ru-RU" sz="3200" u="sng" dirty="0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ые</a:t>
            </a:r>
            <a: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 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отточе</a:t>
            </a:r>
            <a:r>
              <a:rPr lang="ru-RU" sz="3200" u="sng" dirty="0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u="sng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ых</a:t>
            </a:r>
            <a:r>
              <a:rPr lang="ru-RU" sz="3200" u="sng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  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огранё</a:t>
            </a:r>
            <a:r>
              <a:rPr lang="ru-RU" sz="3200" u="sng" dirty="0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u="sng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ых</a:t>
            </a:r>
            <a:r>
              <a:rPr lang="ru-RU" sz="3200" u="sng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  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увенча</a:t>
            </a:r>
            <a:r>
              <a:rPr lang="ru-RU" sz="3200" u="sng" dirty="0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u="sng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ые</a:t>
            </a:r>
            <a:r>
              <a:rPr lang="ru-RU" sz="3200" u="sng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  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неслыха</a:t>
            </a:r>
            <a:r>
              <a:rPr lang="ru-RU" sz="3200" u="sng" dirty="0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u="sng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ых</a:t>
            </a:r>
            <a:r>
              <a:rPr lang="ru-RU" sz="3200" u="sng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  </a:t>
            </a:r>
            <a:r>
              <a:rPr lang="ru-RU" sz="3200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окраи</a:t>
            </a:r>
            <a: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dirty="0" err="1">
                <a:solidFill>
                  <a:srgbClr val="000000"/>
                </a:solidFill>
                <a:latin typeface="Times New Roman CYR"/>
                <a:ea typeface="Times New Roman"/>
              </a:rPr>
              <a:t>ых</a:t>
            </a:r>
            <a: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 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украше.ые</a:t>
            </a:r>
            <a: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 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невида</a:t>
            </a:r>
            <a:r>
              <a:rPr lang="ru-RU" sz="3200" u="sng" dirty="0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u="sng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ую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  </a:t>
            </a:r>
            <a:r>
              <a:rPr lang="ru-RU" sz="3200" u="sng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запечатлё</a:t>
            </a:r>
            <a:r>
              <a:rPr lang="ru-RU" sz="3200" u="sng" dirty="0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ую</a:t>
            </a:r>
            <a: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 </a:t>
            </a:r>
            <a:r>
              <a:rPr lang="ru-RU" sz="3200" u="sng" dirty="0" err="1">
                <a:solidFill>
                  <a:srgbClr val="000000"/>
                </a:solidFill>
                <a:latin typeface="Times New Roman CYR"/>
                <a:ea typeface="Times New Roman"/>
              </a:rPr>
              <a:t>охваче</a:t>
            </a:r>
            <a:r>
              <a:rPr lang="ru-RU" sz="3200" u="sng" dirty="0">
                <a:solidFill>
                  <a:srgbClr val="000000"/>
                </a:solidFill>
                <a:latin typeface="Times New Roman CYR"/>
                <a:ea typeface="Times New Roman"/>
              </a:rPr>
              <a:t>.. </a:t>
            </a:r>
            <a:r>
              <a:rPr lang="ru-RU" sz="3200" u="sng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ый</a:t>
            </a:r>
            <a:r>
              <a:rPr lang="ru-RU" sz="3200" u="sng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,  </a:t>
            </a:r>
            <a:r>
              <a:rPr lang="ru-RU" sz="3200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утре</a:t>
            </a:r>
            <a:r>
              <a:rPr lang="ru-RU" sz="3200" dirty="0" err="1">
                <a:solidFill>
                  <a:srgbClr val="000000"/>
                </a:solidFill>
                <a:latin typeface="Times New Roman CYR"/>
                <a:ea typeface="Times New Roman"/>
              </a:rPr>
              <a:t>..</a:t>
            </a:r>
            <a:r>
              <a:rPr lang="ru-RU" sz="3200" dirty="0" err="1" smtClean="0">
                <a:solidFill>
                  <a:srgbClr val="000000"/>
                </a:solidFill>
                <a:latin typeface="Times New Roman CYR"/>
                <a:ea typeface="Times New Roman"/>
              </a:rPr>
              <a:t>ими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. 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Н-НН (ЕГЭ №15)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0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95536" y="-10120863"/>
            <a:ext cx="6462464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1.«Россия не только государство… 2.Она –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сверхгосударство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океан, стихия, которая ещё не оформилась, но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влегла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в свои,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предназначе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ые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ей берега. 3.Не засверкала ещё в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отточе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ых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и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огранё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ых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понятиях, в своём своеобразии, как начинает с бриллианта сверкать сырой алмаз. 4.Она вся ещё в предчувствиях, в брожениях, в бесконечных желаниях и бесконечных органических 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возможностях.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5. Россия – это океан  земель, размахнувшийся на целую шестую 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часть света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и держащий в касаниях своих раскрытых крыльев – Запад и Восток.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 6. Россия  - это семь синих морей; горы,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увенча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ые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белыми льдами; Россия – меховая щетина бесконечных лесов, ковры лугов, ветреных и цветущих.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7. Россия – это бесконечные снега, над которыми так ярки платки русских женщин, снега, из-под которых нежными вёснами выходят тёмные фиалки, синие подснежники. 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 8. Россия – страна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неслыха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ых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богатейших сокровищ, которые до времени таятся в её глухих недрах.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 9. Россия – не единая раса, и в этом её сила. 10.Россия – это объединение рас, объединение народов, говорящих на сто сорока языках, это свободная соборность, единство в разности, полифония.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 10.Россия – не только страна мгновенного настоящего. 11.Она – страна великого прошлого, с которым держит неразрывную 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связь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12.В её берёзовых солнечных рощах по сей день правятся богослужения древним богам. 13.В её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окраи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ых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лесах до 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сей поры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шумят священные дубы, кедры,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украше.ые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трепещущими лоскутками. 14.Над её степями плачут жалейки в честь древних божеств и героев.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15. Россия есть страна византийских куполов, звона и синего ладана, которые несутся из великой и угасшее наследницы Рима – Византии, второго Рима. 16.И придают России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невида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ую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красоту,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запечатлё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ую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в русском искусстве. 17.Россия – могучий, хрустальный водопад, дугою вьющийся из бездны времени в бездну времён, не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охваче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 </a:t>
            </a:r>
            <a:r>
              <a:rPr lang="ru-RU" sz="1200" u="sng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ый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доселе морозом узкого опыта, сверкающий на солнце радугами сознания.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 18. Россия грандиозна. Неповторима.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 19. Россия –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полярна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Россия  - </a:t>
            </a:r>
            <a:r>
              <a:rPr lang="ru-RU" sz="1200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миссия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новых времён.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   20. Россия – единственная страна в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ире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которая величайшим праздником своим славит праздник Воскресения из мёртвых, радуясь заре весеннего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расцвече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..ого дня, с огнями крестных ходов под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утре..ими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яхонтовым, парчовым, заревым небом».               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 CYR"/>
                <a:ea typeface="Times New Roman"/>
              </a:rPr>
              <a:t>                                                                                                     Николай Рерих. </a:t>
            </a:r>
            <a:endParaRPr lang="ru-RU" sz="16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457200" y="620688"/>
            <a:ext cx="8507288" cy="612068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1.«Россия не только государство… 2.Она –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сверхгосударство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, океан, стихия, которая ещё не оформилась, но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влегла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в свои,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предназначе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ые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ей берега. 3.Не засверкала ещё в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отточе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ых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и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огранё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ых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понятиях, в своём своеобразии, как начинает с бриллианта сверкать сырой алмаз. 4.Она вся ещё в предчувствиях, в брожениях, в бесконечных желаниях и бесконечных органических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возможностях.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/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5. Россия – это океан  земель, размахнувшийся на целую шестую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часть света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и держащий в касаниях своих раскрытых крыльев – Запад и Восток.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6. Россия  - это семь синих морей; горы,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увенча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ые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белыми льдами; Россия – меховая щетина бесконечных лесов, ковры лугов, ветреных и цветущих.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7. Россия – это бесконечные снега, над которыми так ярки платки русских женщин, снега, из-под которых нежными вёснами выходят тёмные фиалки, синие подснежники. 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8. Россия – страна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неслыха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ых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, богатейших сокровищ, которые до времени таятся в её глухих недрах.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9. Россия – не единая раса, и в этом её сила. 10.Россия – это объединение рас, объединение народов, говорящих на сто сорока языках, это свободная соборность, единство в разности, полифония.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10.Россия – не только страна мгновенного настоящего. 11.Она – страна великого прошлого, с которым держит неразрывную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связь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 12.В её берёзовых солнечных рощах по сей день правятся богослужения древним богам. 13.В её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окраи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ых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лесах до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сей поры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шумят священные дубы, кедры,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украше.ые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трепещущими лоскутками. 14.Над её степями плачут жалейки в честь древних божеств и героев.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15. Россия есть страна византийских куполов, звона и синего ладана, которые несутся из великой и угасшее наследницы Рима – Византии, второго Рима. 16.И придают России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невида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ую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красоту,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запечатлё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ую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в русском искусстве. 17.Россия – могучий, хрустальный водопад, дугою вьющийся из бездны времени в бездну времён, не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охваче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 </a:t>
            </a:r>
            <a:r>
              <a:rPr lang="ru-RU" sz="1100" u="sng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ый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доселе морозом узкого опыта, сверкающий на солнце радугами сознания.</a:t>
            </a:r>
            <a:endParaRPr lang="ru-RU" sz="1100" dirty="0">
              <a:latin typeface="Times New Roman"/>
              <a:ea typeface="Times New Roman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1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   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18. Россия грандиозна. Неповторима.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19. Россия –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полярна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 Россия  - </a:t>
            </a:r>
            <a:r>
              <a:rPr lang="ru-RU" sz="1100" u="sng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миссия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новых времён.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20. Россия – единственная страна в мире, которая величайшим праздником своим славит праздник Воскресения из мёртвых, радуясь заре весеннего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расцвече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..ого дня, с огнями крестных ходов под </a:t>
            </a:r>
            <a:r>
              <a:rPr lang="ru-RU" sz="1100" dirty="0" err="1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утре..ими</a:t>
            </a: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 яхонтовым, парчовым, заревым небом».               </a:t>
            </a:r>
            <a:b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</a:br>
            <a:r>
              <a:rPr lang="ru-RU" sz="1100" dirty="0" smtClean="0">
                <a:solidFill>
                  <a:srgbClr val="000000"/>
                </a:solidFill>
                <a:effectLst/>
                <a:latin typeface="Times New Roman CYR"/>
                <a:ea typeface="Times New Roman"/>
              </a:rPr>
              <a:t>                                                                                                                                                                                                            Николай Рерих. </a:t>
            </a:r>
            <a:endParaRPr lang="ru-RU" sz="1100" dirty="0" smtClean="0">
              <a:effectLst/>
              <a:latin typeface="Times New Roman"/>
              <a:ea typeface="Times New Roman"/>
            </a:endParaRPr>
          </a:p>
          <a:p>
            <a:endParaRPr lang="ru-RU" sz="1200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686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7272808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319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68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Полифония</a:t>
            </a:r>
            <a:r>
              <a:rPr lang="ru-RU" sz="3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(от поли - много и греч. </a:t>
            </a:r>
            <a:r>
              <a:rPr lang="ru-RU" sz="36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phone</a:t>
            </a:r>
            <a:r>
              <a:rPr lang="ru-RU" sz="3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— звук, голос, буквально – многоголосие) </a:t>
            </a:r>
            <a:r>
              <a:rPr lang="ru-RU" sz="3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marL="0" indent="0">
              <a:buNone/>
            </a:pPr>
            <a:endParaRPr lang="ru-RU" sz="36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36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Полифония</a:t>
            </a:r>
            <a:r>
              <a:rPr lang="ru-RU" sz="3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- вид </a:t>
            </a:r>
            <a:r>
              <a:rPr lang="ru-RU" sz="3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многоголосия в музыке, основанный на равноправии </a:t>
            </a:r>
            <a:r>
              <a:rPr lang="ru-RU" sz="36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голосов.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ЕГЭ №2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41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3600" b="1" dirty="0" err="1">
                <a:solidFill>
                  <a:srgbClr val="242D33"/>
                </a:solidFill>
                <a:latin typeface="Open Sans"/>
              </a:rPr>
              <a:t>Собо́рность</a:t>
            </a:r>
            <a:r>
              <a:rPr lang="ru-RU" dirty="0">
                <a:solidFill>
                  <a:srgbClr val="242D33"/>
                </a:solidFill>
                <a:latin typeface="Open Sans"/>
              </a:rPr>
              <a:t> — </a:t>
            </a:r>
            <a:r>
              <a:rPr lang="ru-RU" sz="3200" dirty="0">
                <a:solidFill>
                  <a:srgbClr val="242D33"/>
                </a:solidFill>
                <a:latin typeface="Open Sans"/>
              </a:rPr>
              <a:t>духовная общность народа, многих совместно живущих людей. </a:t>
            </a:r>
            <a:endParaRPr lang="ru-RU" sz="3200" dirty="0" smtClean="0">
              <a:solidFill>
                <a:srgbClr val="242D33"/>
              </a:solidFill>
              <a:latin typeface="Open Sans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3200" dirty="0" smtClean="0">
                <a:solidFill>
                  <a:srgbClr val="242D33"/>
                </a:solidFill>
                <a:latin typeface="Open Sans"/>
              </a:rPr>
              <a:t>Единение </a:t>
            </a:r>
            <a:r>
              <a:rPr lang="ru-RU" sz="3200" dirty="0">
                <a:solidFill>
                  <a:srgbClr val="242D33"/>
                </a:solidFill>
                <a:latin typeface="Open Sans"/>
              </a:rPr>
              <a:t>людей проявляется как в мирской, так и в религиозной сфере. 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ЕГЭ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№2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592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            Тема </a:t>
            </a:r>
            <a:r>
              <a:rPr lang="ru-RU" sz="4400" dirty="0">
                <a:solidFill>
                  <a:srgbClr val="333333"/>
                </a:solidFill>
                <a:latin typeface="Times New Roman"/>
                <a:ea typeface="Times New Roman"/>
              </a:rPr>
              <a:t>текста: </a:t>
            </a:r>
            <a:endParaRPr lang="ru-RU" sz="4400" dirty="0" smtClean="0">
              <a:solidFill>
                <a:srgbClr val="333333"/>
              </a:solidFill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ru-RU" sz="44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Россия </a:t>
            </a:r>
            <a:r>
              <a:rPr lang="ru-RU" sz="4400" dirty="0">
                <a:solidFill>
                  <a:srgbClr val="333333"/>
                </a:solidFill>
                <a:latin typeface="Times New Roman"/>
                <a:ea typeface="Times New Roman"/>
              </a:rPr>
              <a:t>– </a:t>
            </a:r>
            <a:r>
              <a:rPr lang="ru-RU" sz="4400" dirty="0" err="1" smtClean="0">
                <a:solidFill>
                  <a:srgbClr val="333333"/>
                </a:solidFill>
                <a:latin typeface="Times New Roman"/>
                <a:ea typeface="Times New Roman"/>
              </a:rPr>
              <a:t>сверхгосударство</a:t>
            </a:r>
            <a:r>
              <a:rPr lang="ru-RU" sz="44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.</a:t>
            </a:r>
            <a:endParaRPr lang="ru-RU" sz="4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74320" lvl="0" indent="-274320">
              <a:spcBef>
                <a:spcPct val="20000"/>
              </a:spcBef>
            </a:pPr>
            <a:r>
              <a:rPr lang="ru-RU" dirty="0">
                <a:solidFill>
                  <a:srgbClr val="333333"/>
                </a:solidFill>
                <a:latin typeface="Times New Roman"/>
                <a:ea typeface="Times New Roman"/>
                <a:cs typeface="+mn-cs"/>
              </a:rPr>
              <a:t>(</a:t>
            </a:r>
            <a:r>
              <a:rPr lang="ru-RU" sz="4000" dirty="0">
                <a:solidFill>
                  <a:srgbClr val="333333"/>
                </a:solidFill>
                <a:latin typeface="Times New Roman"/>
                <a:ea typeface="Times New Roman"/>
                <a:cs typeface="+mn-cs"/>
              </a:rPr>
              <a:t>ЕГЭ №23</a:t>
            </a:r>
            <a:r>
              <a:rPr lang="ru-RU" dirty="0">
                <a:solidFill>
                  <a:srgbClr val="333333"/>
                </a:solidFill>
                <a:latin typeface="Times New Roman"/>
                <a:ea typeface="Times New Roman"/>
                <a:cs typeface="+mn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157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31B6FD"/>
              </a:buClr>
            </a:pPr>
            <a:r>
              <a:rPr lang="ru-RU" sz="32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Тип </a:t>
            </a:r>
            <a:r>
              <a:rPr lang="ru-RU" sz="3200" b="1" dirty="0">
                <a:solidFill>
                  <a:srgbClr val="333333"/>
                </a:solidFill>
                <a:latin typeface="Times New Roman"/>
                <a:ea typeface="Times New Roman"/>
              </a:rPr>
              <a:t>речи </a:t>
            </a:r>
            <a:r>
              <a:rPr lang="ru-RU" sz="32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:   </a:t>
            </a:r>
            <a:r>
              <a:rPr lang="ru-RU" sz="54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Рассуждение </a:t>
            </a:r>
            <a:r>
              <a:rPr lang="ru-RU" sz="5400" dirty="0">
                <a:solidFill>
                  <a:srgbClr val="333333"/>
                </a:solidFill>
                <a:latin typeface="Times New Roman"/>
                <a:ea typeface="Times New Roman"/>
              </a:rPr>
              <a:t>с элементами описания</a:t>
            </a:r>
            <a:r>
              <a:rPr lang="ru-RU" i="1" dirty="0">
                <a:solidFill>
                  <a:srgbClr val="333333"/>
                </a:solidFill>
                <a:latin typeface="Times New Roman"/>
                <a:ea typeface="Times New Roman"/>
              </a:rPr>
              <a:t>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dirty="0">
                <a:solidFill>
                  <a:srgbClr val="333333"/>
                </a:solidFill>
                <a:latin typeface="Times New Roman"/>
                <a:ea typeface="Times New Roman"/>
                <a:cs typeface="+mn-cs"/>
              </a:rPr>
              <a:t>(ЕГЭ №23)</a:t>
            </a:r>
            <a:br>
              <a:rPr lang="ru-RU" dirty="0">
                <a:solidFill>
                  <a:srgbClr val="333333"/>
                </a:solidFill>
                <a:latin typeface="Times New Roman"/>
                <a:ea typeface="Times New Roman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44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u="sng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Метафоры:</a:t>
            </a:r>
            <a:r>
              <a:rPr lang="ru-RU" sz="360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океан земель, меховая </a:t>
            </a:r>
            <a:r>
              <a:rPr lang="ru-RU" sz="3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щетина </a:t>
            </a:r>
            <a:r>
              <a:rPr lang="ru-RU" sz="360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лесов, ковры лугов, </a:t>
            </a:r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радугами </a:t>
            </a: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сознания.</a:t>
            </a:r>
            <a:endParaRPr lang="ru-RU" sz="3600" dirty="0" smtClean="0">
              <a:solidFill>
                <a:srgbClr val="333333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ru-RU" sz="3600" u="sng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Эпитеты: </a:t>
            </a:r>
            <a:r>
              <a:rPr lang="ru-RU" sz="360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белыми льдами, </a:t>
            </a:r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семь синих </a:t>
            </a: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морей, в солнечных рощах,  </a:t>
            </a:r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богатейших </a:t>
            </a: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сокровищ.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>
                <a:solidFill>
                  <a:srgbClr val="333333"/>
                </a:solidFill>
                <a:latin typeface="Times New Roman"/>
                <a:ea typeface="Times New Roman"/>
              </a:rPr>
              <a:t>Языковые средства </a:t>
            </a:r>
            <a:r>
              <a:rPr lang="ru-RU" u="sng" dirty="0" smtClean="0">
                <a:solidFill>
                  <a:srgbClr val="333333"/>
                </a:solidFill>
                <a:latin typeface="Times New Roman"/>
                <a:ea typeface="Times New Roman"/>
              </a:rPr>
              <a:t>(ЕГЭ №26)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256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2492896"/>
            <a:ext cx="7408333" cy="3450696"/>
          </a:xfrm>
        </p:spPr>
        <p:txBody>
          <a:bodyPr>
            <a:normAutofit fontScale="70000" lnSpcReduction="20000"/>
          </a:bodyPr>
          <a:lstStyle/>
          <a:p>
            <a:endParaRPr lang="ru-RU" sz="4000" dirty="0">
              <a:solidFill>
                <a:srgbClr val="333333"/>
              </a:solidFill>
              <a:latin typeface="Times New Roman"/>
              <a:ea typeface="Times New Roman"/>
            </a:endParaRPr>
          </a:p>
          <a:p>
            <a:r>
              <a:rPr lang="ru-RU" sz="40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Предложения </a:t>
            </a:r>
            <a:r>
              <a:rPr lang="ru-RU" sz="4000" b="1" dirty="0">
                <a:solidFill>
                  <a:srgbClr val="333333"/>
                </a:solidFill>
                <a:latin typeface="Times New Roman"/>
                <a:ea typeface="Times New Roman"/>
              </a:rPr>
              <a:t>с однородными </a:t>
            </a:r>
            <a:r>
              <a:rPr lang="ru-RU" sz="40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членами: </a:t>
            </a:r>
          </a:p>
          <a:p>
            <a:r>
              <a:rPr lang="ru-RU" sz="40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Россия </a:t>
            </a:r>
            <a:r>
              <a:rPr lang="ru-RU" sz="4000" dirty="0">
                <a:solidFill>
                  <a:srgbClr val="000000"/>
                </a:solidFill>
                <a:latin typeface="Times New Roman CYR"/>
                <a:ea typeface="Times New Roman"/>
              </a:rPr>
              <a:t>– меховая щетина бесконечных лесов, ковры лугов, ветреных и цветущих</a:t>
            </a:r>
            <a:r>
              <a:rPr lang="ru-RU" sz="40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. (6)</a:t>
            </a:r>
          </a:p>
          <a:p>
            <a:r>
              <a:rPr lang="ru-RU" sz="4000" dirty="0">
                <a:solidFill>
                  <a:srgbClr val="000000"/>
                </a:solidFill>
                <a:latin typeface="Times New Roman CYR"/>
                <a:ea typeface="Times New Roman"/>
              </a:rPr>
              <a:t>Россия – это объединение рас, объединение народов, </a:t>
            </a:r>
            <a:r>
              <a:rPr lang="ru-RU" sz="40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соборность</a:t>
            </a:r>
            <a:r>
              <a:rPr lang="ru-RU" sz="4000" dirty="0">
                <a:solidFill>
                  <a:srgbClr val="000000"/>
                </a:solidFill>
                <a:latin typeface="Times New Roman CYR"/>
                <a:ea typeface="Times New Roman"/>
              </a:rPr>
              <a:t>, единство в разности, полифония</a:t>
            </a:r>
            <a:r>
              <a:rPr lang="ru-RU" sz="40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. (10)</a:t>
            </a:r>
            <a:r>
              <a:rPr lang="ru-RU" sz="4000" dirty="0">
                <a:solidFill>
                  <a:srgbClr val="000000"/>
                </a:solidFill>
                <a:latin typeface="Times New Roman CYR"/>
                <a:ea typeface="Times New Roman"/>
              </a:rPr>
              <a:t/>
            </a:r>
            <a:br>
              <a:rPr lang="ru-RU" sz="4000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sz="4000" dirty="0">
                <a:solidFill>
                  <a:srgbClr val="000000"/>
                </a:solidFill>
                <a:latin typeface="Times New Roman CYR"/>
                <a:ea typeface="Times New Roman"/>
              </a:rPr>
              <a:t/>
            </a:r>
            <a:br>
              <a:rPr lang="ru-RU" sz="4000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endParaRPr lang="ru-RU" sz="4000" dirty="0" smtClean="0">
              <a:solidFill>
                <a:srgbClr val="000000"/>
              </a:solidFill>
              <a:latin typeface="Times New Roman CYR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3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Предложения с обособленными определениями.</a:t>
            </a:r>
          </a:p>
          <a:p>
            <a:r>
              <a:rPr lang="ru-RU" dirty="0" smtClean="0"/>
              <a:t>5,6,9,1316,17.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834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75"/>
              </a:spcAft>
            </a:pPr>
            <a:r>
              <a:rPr lang="ru-RU" sz="36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Россия </a:t>
            </a:r>
            <a:r>
              <a:rPr lang="ru-RU" sz="3600" dirty="0">
                <a:solidFill>
                  <a:srgbClr val="333333"/>
                </a:solidFill>
                <a:latin typeface="Times New Roman"/>
                <a:ea typeface="Times New Roman"/>
              </a:rPr>
              <a:t>– это </a:t>
            </a:r>
            <a:r>
              <a:rPr lang="ru-RU" sz="36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государство</a:t>
            </a:r>
            <a:r>
              <a:rPr lang="ru-RU" sz="3600" dirty="0">
                <a:solidFill>
                  <a:srgbClr val="333333"/>
                </a:solidFill>
                <a:latin typeface="Times New Roman"/>
                <a:ea typeface="Times New Roman"/>
              </a:rPr>
              <a:t>, которое ещё находится в поисках своего пути, в определении своих возможностей</a:t>
            </a:r>
            <a:r>
              <a:rPr lang="ru-RU" sz="36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.</a:t>
            </a:r>
            <a:endParaRPr lang="ru-RU" sz="36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Основная мысль текста: (ЕГЭ №27)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50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Aft>
                <a:spcPts val="675"/>
              </a:spcAft>
              <a:buClr>
                <a:srgbClr val="31B6FD"/>
              </a:buClr>
              <a:buNone/>
            </a:pPr>
            <a:r>
              <a:rPr lang="ru-RU" sz="36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 Проблема поиска пути России,  </a:t>
            </a:r>
            <a:r>
              <a:rPr lang="ru-RU" sz="3600" dirty="0">
                <a:solidFill>
                  <a:srgbClr val="333333"/>
                </a:solidFill>
                <a:latin typeface="Times New Roman"/>
                <a:ea typeface="Times New Roman"/>
              </a:rPr>
              <a:t>определении </a:t>
            </a:r>
            <a:r>
              <a:rPr lang="ru-RU" sz="36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 возможностей России.</a:t>
            </a:r>
            <a:endParaRPr lang="ru-RU" sz="3600" dirty="0">
              <a:solidFill>
                <a:srgbClr val="073E87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ПРОБЛЕМА: (ЕГЭ №27)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2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Разговор о важном</a:t>
            </a:r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7920880" cy="496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173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Россия - многонациональная страна.</a:t>
            </a:r>
          </a:p>
          <a:p>
            <a:r>
              <a:rPr lang="ru-RU" dirty="0" smtClean="0"/>
              <a:t>2. Россия – страна бесконечных возможностей.</a:t>
            </a:r>
          </a:p>
          <a:p>
            <a:r>
              <a:rPr lang="ru-RU" dirty="0" smtClean="0"/>
              <a:t>3. Россия  -природные богатства.</a:t>
            </a:r>
          </a:p>
          <a:p>
            <a:r>
              <a:rPr lang="ru-RU" dirty="0" smtClean="0"/>
              <a:t>4. Россия - миссия новых времён.</a:t>
            </a:r>
          </a:p>
          <a:p>
            <a:r>
              <a:rPr lang="ru-RU" dirty="0" smtClean="0"/>
              <a:t>5. Россия – страна великого прошлого.</a:t>
            </a:r>
          </a:p>
          <a:p>
            <a:r>
              <a:rPr lang="ru-RU" dirty="0" smtClean="0"/>
              <a:t>6. Россия - страна византийских куполов.</a:t>
            </a:r>
          </a:p>
          <a:p>
            <a:r>
              <a:rPr lang="ru-RU" dirty="0" smtClean="0"/>
              <a:t>7. </a:t>
            </a:r>
            <a:r>
              <a:rPr lang="ru-RU" dirty="0"/>
              <a:t>Р</a:t>
            </a:r>
            <a:r>
              <a:rPr lang="ru-RU" dirty="0" smtClean="0"/>
              <a:t>оссия – страна ремёсел.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Д/З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89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«5»- 19-22б.</a:t>
            </a:r>
          </a:p>
          <a:p>
            <a:pPr marL="0" indent="0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«4»- 15-18б.</a:t>
            </a:r>
          </a:p>
          <a:p>
            <a:pPr marL="0" indent="0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«3»- 11- 14б.</a:t>
            </a:r>
          </a:p>
          <a:p>
            <a:pPr marL="0" indent="0">
              <a:buNone/>
            </a:pP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ОЦЕНКИ ЗА УРОК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6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СПАСИБО ЗА РАБОТУ НА УРОКЕ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14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215</TotalTime>
  <Words>684</Words>
  <Application>Microsoft Office PowerPoint</Application>
  <PresentationFormat>Экран (4:3)</PresentationFormat>
  <Paragraphs>60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Волна</vt:lpstr>
      <vt:lpstr>…ЭТО 7 СИНИХ МОРЕЙ,</vt:lpstr>
      <vt:lpstr>…горы, увенчанные белыми льдами,</vt:lpstr>
      <vt:lpstr>…щетина бесконечных лесов,  ковры лугов, </vt:lpstr>
      <vt:lpstr>яркие платки …женщин, </vt:lpstr>
      <vt:lpstr>…страна византийских куполов, звона и синего ладана</vt:lpstr>
      <vt:lpstr>…объединение народов, говорящих на ста сорока языках</vt:lpstr>
      <vt:lpstr>РОССИЯ</vt:lpstr>
      <vt:lpstr>эпиграф</vt:lpstr>
      <vt:lpstr>Презентация PowerPoint</vt:lpstr>
      <vt:lpstr>Н-НН (ЕГЭ №15)</vt:lpstr>
      <vt:lpstr>Презентация PowerPoint</vt:lpstr>
      <vt:lpstr>Презентация PowerPoint</vt:lpstr>
      <vt:lpstr>ЕГЭ №2</vt:lpstr>
      <vt:lpstr>ЕГЭ №2</vt:lpstr>
      <vt:lpstr>(ЕГЭ №23)</vt:lpstr>
      <vt:lpstr>(ЕГЭ №23) </vt:lpstr>
      <vt:lpstr>Языковые средства (ЕГЭ №26)</vt:lpstr>
      <vt:lpstr>Презентация PowerPoint</vt:lpstr>
      <vt:lpstr>Презентация PowerPoint</vt:lpstr>
      <vt:lpstr>Основная мысль текста: (ЕГЭ №27)</vt:lpstr>
      <vt:lpstr>ПРОБЛЕМА: (ЕГЭ №27)</vt:lpstr>
      <vt:lpstr>Разговор о важном</vt:lpstr>
      <vt:lpstr>Д/З</vt:lpstr>
      <vt:lpstr>ОЦЕНКИ ЗА УРОК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..ЭТО 7 СИНИХ МОРЕЙ,</dc:title>
  <dc:creator>User</dc:creator>
  <cp:lastModifiedBy>User</cp:lastModifiedBy>
  <cp:revision>57</cp:revision>
  <dcterms:created xsi:type="dcterms:W3CDTF">2023-02-13T14:15:55Z</dcterms:created>
  <dcterms:modified xsi:type="dcterms:W3CDTF">2025-10-13T17:40:18Z</dcterms:modified>
</cp:coreProperties>
</file>