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8" r:id="rId3"/>
    <p:sldId id="26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23BF475A-276B-4836-93AF-8C282F6BC8CA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2BFD4709-FF2C-4F0B-AA9B-4BFDC1826F1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475A-276B-4836-93AF-8C282F6BC8CA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D4709-FF2C-4F0B-AA9B-4BFDC1826F1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475A-276B-4836-93AF-8C282F6BC8CA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D4709-FF2C-4F0B-AA9B-4BFDC1826F1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475A-276B-4836-93AF-8C282F6BC8CA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D4709-FF2C-4F0B-AA9B-4BFDC1826F1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475A-276B-4836-93AF-8C282F6BC8CA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D4709-FF2C-4F0B-AA9B-4BFDC1826F1F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475A-276B-4836-93AF-8C282F6BC8CA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D4709-FF2C-4F0B-AA9B-4BFDC1826F1F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475A-276B-4836-93AF-8C282F6BC8CA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D4709-FF2C-4F0B-AA9B-4BFDC1826F1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475A-276B-4836-93AF-8C282F6BC8CA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D4709-FF2C-4F0B-AA9B-4BFDC1826F1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475A-276B-4836-93AF-8C282F6BC8CA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D4709-FF2C-4F0B-AA9B-4BFDC1826F1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475A-276B-4836-93AF-8C282F6BC8CA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D4709-FF2C-4F0B-AA9B-4BFDC1826F1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475A-276B-4836-93AF-8C282F6BC8CA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D4709-FF2C-4F0B-AA9B-4BFDC1826F1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475A-276B-4836-93AF-8C282F6BC8CA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D4709-FF2C-4F0B-AA9B-4BFDC1826F1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475A-276B-4836-93AF-8C282F6BC8CA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D4709-FF2C-4F0B-AA9B-4BFDC1826F1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475A-276B-4836-93AF-8C282F6BC8CA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D4709-FF2C-4F0B-AA9B-4BFDC1826F1F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475A-276B-4836-93AF-8C282F6BC8CA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D4709-FF2C-4F0B-AA9B-4BFDC1826F1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475A-276B-4836-93AF-8C282F6BC8CA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D4709-FF2C-4F0B-AA9B-4BFDC1826F1F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F475A-276B-4836-93AF-8C282F6BC8CA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FD4709-FF2C-4F0B-AA9B-4BFDC1826F1F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3BF475A-276B-4836-93AF-8C282F6BC8CA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BFD4709-FF2C-4F0B-AA9B-4BFDC1826F1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svg"/><Relationship Id="rId5" Type="http://schemas.openxmlformats.org/officeDocument/2006/relationships/image" Target="../media/image15.png"/><Relationship Id="rId4" Type="http://schemas.openxmlformats.org/officeDocument/2006/relationships/image" Target="../media/image13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01634" y="1800139"/>
            <a:ext cx="7788732" cy="2160417"/>
          </a:xfrm>
        </p:spPr>
        <p:txBody>
          <a:bodyPr>
            <a:noAutofit/>
          </a:bodyPr>
          <a:lstStyle/>
          <a:p>
            <a:pPr algn="ctr">
              <a:spcBef>
                <a:spcPts val="500"/>
              </a:spcBef>
            </a:pPr>
            <a:r>
              <a:rPr lang="ru-RU" sz="3000" b="1" dirty="0" smtClean="0">
                <a:solidFill>
                  <a:schemeClr val="accent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 внеклассного мероприятия</a:t>
            </a:r>
            <a:br>
              <a:rPr lang="ru-RU" sz="3000" b="1" dirty="0" smtClean="0">
                <a:solidFill>
                  <a:schemeClr val="accent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000" b="1" dirty="0">
                <a:solidFill>
                  <a:schemeClr val="accent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000" b="1" dirty="0">
                <a:solidFill>
                  <a:schemeClr val="accent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000" b="1" dirty="0">
                <a:solidFill>
                  <a:schemeClr val="accent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«Герои – известные люди в топонимике современного города</a:t>
            </a:r>
            <a:br>
              <a:rPr lang="ru-RU" sz="3000" b="1" dirty="0">
                <a:solidFill>
                  <a:schemeClr val="accent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000" b="1" dirty="0">
                <a:solidFill>
                  <a:schemeClr val="accent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(история улицы Прохорова)»</a:t>
            </a:r>
          </a:p>
        </p:txBody>
      </p:sp>
      <p:sp>
        <p:nvSpPr>
          <p:cNvPr id="5" name="Подзаголовок 2"/>
          <p:cNvSpPr txBox="1"/>
          <p:nvPr/>
        </p:nvSpPr>
        <p:spPr>
          <a:xfrm>
            <a:off x="433137" y="259746"/>
            <a:ext cx="11377061" cy="107123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800"/>
              </a:spcAft>
            </a:pP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Муниципальное общеобразовательное бюджетное учреждение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«Средняя общеобразовательная школа №31 города Йошкар-Олы»</a:t>
            </a:r>
            <a:endParaRPr lang="ru-RU" sz="2200" dirty="0"/>
          </a:p>
        </p:txBody>
      </p:sp>
      <p:sp>
        <p:nvSpPr>
          <p:cNvPr id="6" name="Подзаголовок 2"/>
          <p:cNvSpPr txBox="1"/>
          <p:nvPr/>
        </p:nvSpPr>
        <p:spPr>
          <a:xfrm>
            <a:off x="2024989" y="5716012"/>
            <a:ext cx="8142022" cy="88224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Йошкар-Ола</a:t>
            </a:r>
          </a:p>
          <a:p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2025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H="1">
            <a:off x="2676000" y="4056835"/>
            <a:ext cx="6840000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3" y="1147156"/>
            <a:ext cx="6194364" cy="472871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	</a:t>
            </a:r>
            <a:r>
              <a:rPr lang="ru-RU" sz="2000" dirty="0"/>
              <a:t>Наверное, мало кто знает, в честь кого названы улицы в их городах. Мы каждый день ходим по ним, и даже не задумываемся, в честь кого и почему их так назвали. </a:t>
            </a:r>
            <a:r>
              <a:rPr lang="ru-RU" sz="2000" dirty="0" smtClean="0"/>
              <a:t>Сегодня мы узнай об истории улицы.  Тема нашего занятия: </a:t>
            </a:r>
            <a:r>
              <a:rPr lang="ru-RU" sz="2000" dirty="0"/>
              <a:t>«Герои – известные люди в топонимике современного города» </a:t>
            </a:r>
            <a:r>
              <a:rPr lang="ru-RU" sz="2000" dirty="0" smtClean="0"/>
              <a:t>на основе изучения истории </a:t>
            </a:r>
            <a:r>
              <a:rPr lang="ru-RU" sz="2000" dirty="0"/>
              <a:t>названия улицы Прохорова в городе Йошкар-Ола. 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/>
              <a:t>	</a:t>
            </a:r>
            <a:r>
              <a:rPr lang="ru-RU" sz="2000" dirty="0" smtClean="0"/>
              <a:t>Изучим </a:t>
            </a:r>
            <a:r>
              <a:rPr lang="ru-RU" sz="2000" dirty="0"/>
              <a:t>собранные материалы, </a:t>
            </a:r>
            <a:r>
              <a:rPr lang="ru-RU" sz="2000" dirty="0" smtClean="0"/>
              <a:t>узнаем, почему важно </a:t>
            </a:r>
            <a:r>
              <a:rPr lang="ru-RU" sz="2000" dirty="0"/>
              <a:t>интересоваться историей не только страны, в которой ты живешь, но и историей своего города, улиц. История наших улиц многое может рассказать интересующемуся человеку.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H="1">
            <a:off x="1295401" y="982130"/>
            <a:ext cx="9601197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Стрелка: пятиугольник 9"/>
          <p:cNvSpPr/>
          <p:nvPr/>
        </p:nvSpPr>
        <p:spPr>
          <a:xfrm>
            <a:off x="0" y="-1"/>
            <a:ext cx="1917700" cy="982131"/>
          </a:xfrm>
          <a:prstGeom prst="homePlat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500" dirty="0">
                <a:latin typeface="Bajkal" panose="02000000000000000000" pitchFamily="2" charset="0"/>
              </a:rPr>
              <a:t>1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2127" y="1354975"/>
            <a:ext cx="3702935" cy="42228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533400"/>
            <a:ext cx="9601196" cy="1174751"/>
          </a:xfrm>
        </p:spPr>
        <p:txBody>
          <a:bodyPr>
            <a:normAutofit/>
          </a:bodyPr>
          <a:lstStyle/>
          <a:p>
            <a:r>
              <a:rPr lang="ru-RU" sz="4500" b="1" dirty="0">
                <a:solidFill>
                  <a:schemeClr val="accent2"/>
                </a:solidFill>
              </a:rPr>
              <a:t>Актуальность </a:t>
            </a:r>
            <a:r>
              <a:rPr lang="ru-RU" sz="4500" b="1" dirty="0" smtClean="0">
                <a:solidFill>
                  <a:schemeClr val="accent2"/>
                </a:solidFill>
              </a:rPr>
              <a:t>темы</a:t>
            </a:r>
            <a:endParaRPr lang="ru-RU" sz="4500" b="1" dirty="0">
              <a:solidFill>
                <a:schemeClr val="accent2"/>
              </a:solidFill>
            </a:endParaRPr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838201" y="2151538"/>
            <a:ext cx="3517668" cy="3457041"/>
          </a:xfrm>
        </p:spPr>
        <p:txBody>
          <a:bodyPr>
            <a:normAutofit/>
          </a:bodyPr>
          <a:lstStyle/>
          <a:p>
            <a:pPr marL="0" indent="4572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/>
              <a:t>Актуальность </a:t>
            </a:r>
            <a:r>
              <a:rPr lang="ru-RU" b="1" dirty="0" smtClean="0"/>
              <a:t>темы </a:t>
            </a:r>
            <a:r>
              <a:rPr lang="ru-RU" dirty="0"/>
              <a:t>заключается в том, что каждый житель нашего города должен не только знать название своей улицы, но и знать, в честь кого она так названа. 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H="1">
            <a:off x="1295402" y="1708150"/>
            <a:ext cx="9601197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Стрелка: пятиугольник 5"/>
          <p:cNvSpPr/>
          <p:nvPr/>
        </p:nvSpPr>
        <p:spPr>
          <a:xfrm>
            <a:off x="0" y="-1"/>
            <a:ext cx="1917700" cy="982131"/>
          </a:xfrm>
          <a:prstGeom prst="homePlat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500" dirty="0">
                <a:latin typeface="Bajkal" panose="02000000000000000000" pitchFamily="2" charset="0"/>
              </a:rPr>
              <a:t>2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040" y="2151538"/>
            <a:ext cx="6847215" cy="34570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518867"/>
            <a:ext cx="9601196" cy="626910"/>
          </a:xfrm>
        </p:spPr>
        <p:txBody>
          <a:bodyPr>
            <a:normAutofit fontScale="90000"/>
          </a:bodyPr>
          <a:lstStyle/>
          <a:p>
            <a:endParaRPr lang="ru-RU" b="1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1500998"/>
            <a:ext cx="9601197" cy="70187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/>
              <a:t>	Мы живем в очень красивом городе. В нем много улиц и переулков.  Все они имеют свои названия. Сегодня </a:t>
            </a:r>
            <a:r>
              <a:rPr lang="ru-RU" sz="2000" dirty="0" smtClean="0"/>
              <a:t>вы узнаете в </a:t>
            </a:r>
            <a:r>
              <a:rPr lang="ru-RU" sz="2000" dirty="0"/>
              <a:t>честь кого была названа улица Прохорова.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2558093"/>
            <a:ext cx="4890359" cy="3210704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 flipH="1">
            <a:off x="1248084" y="1145777"/>
            <a:ext cx="9601197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" name="Стрелка: пятиугольник 8"/>
          <p:cNvSpPr/>
          <p:nvPr/>
        </p:nvSpPr>
        <p:spPr>
          <a:xfrm>
            <a:off x="0" y="-1"/>
            <a:ext cx="1917700" cy="982131"/>
          </a:xfrm>
          <a:prstGeom prst="homePlat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500" dirty="0">
                <a:latin typeface="Bajkal" panose="02000000000000000000" pitchFamily="2" charset="0"/>
              </a:rPr>
              <a:t>4</a:t>
            </a:r>
          </a:p>
        </p:txBody>
      </p:sp>
      <p:sp>
        <p:nvSpPr>
          <p:cNvPr id="10" name="Объект 2"/>
          <p:cNvSpPr txBox="1"/>
          <p:nvPr/>
        </p:nvSpPr>
        <p:spPr>
          <a:xfrm>
            <a:off x="1248084" y="2417430"/>
            <a:ext cx="4622817" cy="363960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spcAft>
                <a:spcPts val="0"/>
              </a:spcAft>
              <a:buFont typeface="Arial" panose="020B0604020202020204"/>
              <a:buNone/>
            </a:pPr>
            <a:r>
              <a:rPr lang="ru-RU" sz="2000" dirty="0"/>
              <a:t>	Эта улица расположена в Девятом микрорайоне, от улицы Зелёной до улицы Чернякова. В далеком 1950 году улица Прохорова называлась Крайней (так как это был самый край города Йошкар-Олы, а дальше располагался аэродром).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Font typeface="Arial" panose="020B0604020202020204"/>
              <a:buNone/>
            </a:pPr>
            <a:r>
              <a:rPr lang="ru-RU" sz="2000" dirty="0"/>
              <a:t>В 1959 году началась застройка аэродрома и в 1965 году улицу переименовали в честь Героя Советского Союза Зинона Филипповича Прохорова (1909-1944).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476107"/>
            <a:ext cx="4991097" cy="1232042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2"/>
                </a:solidFill>
              </a:rPr>
              <a:t>О герое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7301" y="1854200"/>
            <a:ext cx="5105397" cy="44323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/>
              <a:t>	Зинон Филиппович Прохоров родился 11 сентября 1909 года в деревне Большой </a:t>
            </a:r>
            <a:r>
              <a:rPr lang="ru-RU" sz="1800" dirty="0" err="1"/>
              <a:t>Олыкъял</a:t>
            </a:r>
            <a:r>
              <a:rPr lang="ru-RU" sz="1800" dirty="0"/>
              <a:t> (Волжский район Республики Марий Эл). Он окончил школу крестьянской молодежи, но дальше учиться не смог, потому что нужно было помогать родителям. Зинон </a:t>
            </a:r>
            <a:r>
              <a:rPr lang="ru-RU" sz="1800" dirty="0" err="1"/>
              <a:t>Филлипович</a:t>
            </a:r>
            <a:r>
              <a:rPr lang="ru-RU" sz="1800" dirty="0"/>
              <a:t> рос в большой семье, в которой было 11 детей, а он был самым младшим. Осенью 1937 года его призвали в ряды Красной Армии, а 22 июня 1944 года, когда началась Великая Отечественная война </a:t>
            </a:r>
            <a:r>
              <a:rPr lang="ru-RU" sz="1800" dirty="0" err="1"/>
              <a:t>Зиннон</a:t>
            </a:r>
            <a:r>
              <a:rPr lang="ru-RU" sz="1800" dirty="0"/>
              <a:t> </a:t>
            </a:r>
            <a:r>
              <a:rPr lang="ru-RU" sz="1800" dirty="0" err="1"/>
              <a:t>Филлипович</a:t>
            </a:r>
            <a:r>
              <a:rPr lang="ru-RU" sz="1800" dirty="0"/>
              <a:t> уходит на фронт. Фронтовая жизнь Прохорова началась в 235 полку 81 дивизии. Бойцы этого стрелкового полка участвовали в боях в Сталинградской битве, в боях на Курской дуге, Днепре, на Украине, в Молдавии.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900" y="840939"/>
            <a:ext cx="4419020" cy="5252321"/>
          </a:xfrm>
          <a:prstGeom prst="rect">
            <a:avLst/>
          </a:prstGeom>
        </p:spPr>
      </p:pic>
      <p:sp>
        <p:nvSpPr>
          <p:cNvPr id="6" name="Стрелка: пятиугольник 5"/>
          <p:cNvSpPr/>
          <p:nvPr/>
        </p:nvSpPr>
        <p:spPr>
          <a:xfrm>
            <a:off x="0" y="-1"/>
            <a:ext cx="1917700" cy="982131"/>
          </a:xfrm>
          <a:prstGeom prst="homePlat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500" dirty="0">
                <a:latin typeface="Bajkal" panose="02000000000000000000" pitchFamily="2" charset="0"/>
              </a:rPr>
              <a:t>5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H="1">
            <a:off x="1295404" y="1708150"/>
            <a:ext cx="4991096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533401"/>
            <a:ext cx="5727697" cy="1174748"/>
          </a:xfrm>
        </p:spPr>
        <p:txBody>
          <a:bodyPr>
            <a:normAutofit/>
          </a:bodyPr>
          <a:lstStyle/>
          <a:p>
            <a:pPr>
              <a:lnSpc>
                <a:spcPts val="4000"/>
              </a:lnSpc>
            </a:pPr>
            <a:r>
              <a:rPr lang="ru-RU" b="1" dirty="0">
                <a:solidFill>
                  <a:schemeClr val="accent2"/>
                </a:solidFill>
              </a:rPr>
              <a:t>О Герое. </a:t>
            </a:r>
            <a:br>
              <a:rPr lang="ru-RU" b="1" dirty="0">
                <a:solidFill>
                  <a:schemeClr val="accent2"/>
                </a:solidFill>
              </a:rPr>
            </a:br>
            <a:r>
              <a:rPr lang="ru-RU" b="1" dirty="0">
                <a:solidFill>
                  <a:schemeClr val="accent2"/>
                </a:solidFill>
              </a:rPr>
              <a:t>История подвига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06501" y="1854205"/>
            <a:ext cx="5880100" cy="416559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/>
              <a:t>	19 сентября 1944 года рота получила боевое задание атаковать высоту на подступах к селу </a:t>
            </a:r>
            <a:r>
              <a:rPr lang="ru-RU" sz="1800" dirty="0" err="1"/>
              <a:t>Ходош</a:t>
            </a:r>
            <a:r>
              <a:rPr lang="ru-RU" sz="1800" dirty="0"/>
              <a:t>, Румыния. Место было равнинное, выгодное для врага. Гвардии лейтенант Прохоров, оказавшийся впереди своего взвода, с гранатой в руке пополз вверх по склону к огневой точке врага. До немецкого пулемета оставалось не более 15 метров, и отважный офицер приготовился метнуть гранату. Но вражеская пуля пробила кисть храбреца – граната выпала из рук. Тогда командир, собрав последние силы, бросился к пулемету и накрыл его своим телом. Пулемет замолк. Появились драгоценные минуты, которые помогли его сослуживцам продвинуться вперед. Гвардии лейтенант Прохоров героически погиб, повторив подвиг Александра Матросова.  Похоронен Зинон Филиппович в </a:t>
            </a:r>
            <a:r>
              <a:rPr lang="ru-RU" sz="1800" dirty="0" err="1"/>
              <a:t>г.Тыргу-Муреш</a:t>
            </a:r>
            <a:r>
              <a:rPr lang="ru-RU" sz="1800" dirty="0"/>
              <a:t> Румыния в братской могиле.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0" y="855011"/>
            <a:ext cx="4205287" cy="5110222"/>
          </a:xfrm>
          <a:prstGeom prst="rect">
            <a:avLst/>
          </a:prstGeom>
        </p:spPr>
      </p:pic>
      <p:sp>
        <p:nvSpPr>
          <p:cNvPr id="6" name="Стрелка: пятиугольник 5"/>
          <p:cNvSpPr/>
          <p:nvPr/>
        </p:nvSpPr>
        <p:spPr>
          <a:xfrm>
            <a:off x="0" y="-1"/>
            <a:ext cx="1917700" cy="982131"/>
          </a:xfrm>
          <a:prstGeom prst="homePlat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500" dirty="0">
                <a:latin typeface="Bajkal" panose="02000000000000000000" pitchFamily="2" charset="0"/>
              </a:rPr>
              <a:t>6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H="1">
            <a:off x="1295404" y="1708150"/>
            <a:ext cx="5727697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452386"/>
            <a:ext cx="5346698" cy="1255765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2"/>
                </a:solidFill>
              </a:rPr>
              <a:t>Награда героя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1790702"/>
            <a:ext cx="5346695" cy="2125715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900" dirty="0"/>
              <a:t>	Указом от 24 марта 1945 года за образцовое выполнение боевых заданий командования на фронте борьбы с немецкими захватчиками и проявленные при этом отвагу и геройство, гвардии лейтенанту Зинону Филипповичу Прохорову было присвоено звание Героя Советского Союза (посмертно).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950" y="721915"/>
            <a:ext cx="4451784" cy="31007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9" t="10122" r="9067" b="19292"/>
          <a:stretch>
            <a:fillRect/>
          </a:stretch>
        </p:blipFill>
        <p:spPr>
          <a:xfrm>
            <a:off x="1397221" y="3957692"/>
            <a:ext cx="3238495" cy="2125714"/>
          </a:xfrm>
          <a:prstGeom prst="rect">
            <a:avLst/>
          </a:prstGeom>
        </p:spPr>
      </p:pic>
      <p:sp>
        <p:nvSpPr>
          <p:cNvPr id="8" name="Стрелка: пятиугольник 7"/>
          <p:cNvSpPr/>
          <p:nvPr/>
        </p:nvSpPr>
        <p:spPr>
          <a:xfrm>
            <a:off x="0" y="-1"/>
            <a:ext cx="1917700" cy="982131"/>
          </a:xfrm>
          <a:prstGeom prst="homePlat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500" dirty="0">
                <a:latin typeface="Bajkal" panose="02000000000000000000" pitchFamily="2" charset="0"/>
              </a:rPr>
              <a:t>7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H="1">
            <a:off x="1295405" y="1708150"/>
            <a:ext cx="5346695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" name="Объект 2"/>
          <p:cNvSpPr txBox="1"/>
          <p:nvPr/>
        </p:nvSpPr>
        <p:spPr>
          <a:xfrm>
            <a:off x="4737535" y="3916417"/>
            <a:ext cx="6553199" cy="220826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spcAft>
                <a:spcPts val="0"/>
              </a:spcAft>
              <a:buFont typeface="Arial" panose="020B0604020202020204"/>
              <a:buNone/>
            </a:pPr>
            <a:r>
              <a:rPr lang="ru-RU" sz="1900" dirty="0"/>
              <a:t>	Именем Прохорова были названы улицы на его родине в городах Волжск и Йошкар-Ола, а также в деревнях Большой </a:t>
            </a:r>
            <a:r>
              <a:rPr lang="ru-RU" sz="1900" dirty="0" err="1"/>
              <a:t>Олыкъял</a:t>
            </a:r>
            <a:r>
              <a:rPr lang="ru-RU" sz="1900" dirty="0"/>
              <a:t> и Карай. Здесь установлены обелиски героя. В деревне Большой </a:t>
            </a:r>
            <a:r>
              <a:rPr lang="ru-RU" sz="1900" dirty="0" err="1"/>
              <a:t>Олыкъял</a:t>
            </a:r>
            <a:r>
              <a:rPr lang="ru-RU" sz="1900" dirty="0"/>
              <a:t> открыт дом-музей. Мемориальные доски установлены в </a:t>
            </a:r>
            <a:r>
              <a:rPr lang="ru-RU" sz="1900" dirty="0" err="1"/>
              <a:t>Сотнурской</a:t>
            </a:r>
            <a:r>
              <a:rPr lang="ru-RU" sz="1900" dirty="0"/>
              <a:t> школе Волжского района, </a:t>
            </a:r>
            <a:r>
              <a:rPr lang="ru-RU" sz="1900" dirty="0" err="1"/>
              <a:t>Сотнурской</a:t>
            </a:r>
            <a:r>
              <a:rPr lang="ru-RU" sz="1900" dirty="0"/>
              <a:t> МТС, </a:t>
            </a:r>
            <a:r>
              <a:rPr lang="ru-RU" sz="1900" dirty="0" err="1"/>
              <a:t>Олыкъяльском</a:t>
            </a:r>
            <a:r>
              <a:rPr lang="ru-RU" sz="1900" dirty="0"/>
              <a:t> доме-музее, на улице Прохорова в городе Йошкар-Оле.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0379" y="545042"/>
            <a:ext cx="4644948" cy="864656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2"/>
                </a:solidFill>
              </a:rPr>
              <a:t>Улица сейчас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3" y="1505522"/>
            <a:ext cx="5028306" cy="480743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700" dirty="0"/>
              <a:t>	По этой улице расположено много очень хороших организаций. Много аптек, магазинов, российский производитель светодиодного оборудования с мировым именем «</a:t>
            </a:r>
            <a:r>
              <a:rPr lang="ru-RU" sz="1700" dirty="0" err="1"/>
              <a:t>Ната</a:t>
            </a:r>
            <a:r>
              <a:rPr lang="ru-RU" sz="1700" dirty="0"/>
              <a:t>-инфо». Здесь находятся взрослая и детская поликлиники №4, где тебе всегда окажут помощь, если заболел. Здесь расположен одел полиции, где следят за порядком в девятом микрорайоне. На улице Прохорова расположен ВУЗ – Межрегиональный открытый социальный институт и колледж – Столичный бизнес колледж, где молодое поколение обучают важным и нужным специальностям. А если у студентов будут вопросы, на них можно найти ответы в центральной библиотеке расположенной на улице Прохорова. Есть здесь и садики, где растят маленьких богатырей (название одного из садиков по этой улице на марийском языке звучит как «Изи </a:t>
            </a:r>
            <a:r>
              <a:rPr lang="ru-RU" sz="1700" dirty="0" err="1"/>
              <a:t>патыр</a:t>
            </a:r>
            <a:r>
              <a:rPr lang="ru-RU" sz="1700" dirty="0"/>
              <a:t>», что переводится, как маленький богатырь). </a:t>
            </a:r>
          </a:p>
        </p:txBody>
      </p:sp>
      <p:sp>
        <p:nvSpPr>
          <p:cNvPr id="6" name="Стрелка: пятиугольник 5"/>
          <p:cNvSpPr/>
          <p:nvPr/>
        </p:nvSpPr>
        <p:spPr>
          <a:xfrm>
            <a:off x="0" y="-1"/>
            <a:ext cx="1917700" cy="982131"/>
          </a:xfrm>
          <a:prstGeom prst="homePlat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500" dirty="0">
                <a:latin typeface="Bajkal" panose="02000000000000000000" pitchFamily="2" charset="0"/>
              </a:rPr>
              <a:t>8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H="1">
            <a:off x="1295406" y="1409696"/>
            <a:ext cx="4914894" cy="2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010" y="977370"/>
            <a:ext cx="4583998" cy="3712616"/>
          </a:xfrm>
          <a:prstGeom prst="rect">
            <a:avLst/>
          </a:prstGeom>
        </p:spPr>
      </p:pic>
      <p:sp>
        <p:nvSpPr>
          <p:cNvPr id="11" name="Объект 2"/>
          <p:cNvSpPr txBox="1"/>
          <p:nvPr/>
        </p:nvSpPr>
        <p:spPr>
          <a:xfrm>
            <a:off x="6544365" y="4851392"/>
            <a:ext cx="4735593" cy="129540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anose="020B0604020202020204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10000"/>
              </a:lnSpc>
              <a:buFont typeface="Arial" panose="020B0604020202020204"/>
              <a:buNone/>
            </a:pPr>
            <a:r>
              <a:rPr lang="ru-RU" sz="1700" dirty="0"/>
              <a:t>И самое </a:t>
            </a:r>
            <a:r>
              <a:rPr lang="ru-RU" sz="1700" dirty="0" smtClean="0"/>
              <a:t>важное интересное </a:t>
            </a:r>
            <a:r>
              <a:rPr lang="ru-RU" sz="1700" dirty="0"/>
              <a:t>– здесь расположена школа №31, школа в </a:t>
            </a:r>
            <a:r>
              <a:rPr lang="ru-RU" sz="1700" dirty="0" smtClean="0"/>
              <a:t>котором учатся ребята из прилегающего микрорайона. Школа </a:t>
            </a:r>
            <a:r>
              <a:rPr lang="ru-RU" sz="1700" dirty="0"/>
              <a:t>новая</a:t>
            </a:r>
            <a:r>
              <a:rPr lang="ru-RU" sz="1700" dirty="0" smtClean="0"/>
              <a:t>, там </a:t>
            </a:r>
            <a:r>
              <a:rPr lang="ru-RU" sz="1700" dirty="0"/>
              <a:t>большой стадион, красивая территория, а в школьном дворе всегда много цветов.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8721" y="1905000"/>
            <a:ext cx="5542280" cy="4279900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/>
              <a:t>	</a:t>
            </a:r>
            <a:r>
              <a:rPr lang="ru-RU" dirty="0" smtClean="0"/>
              <a:t>Был проведен опрос обучающихся класса в честь кого и почему так назвали улицу на которой расположена наша школа. Знают </a:t>
            </a:r>
            <a:r>
              <a:rPr lang="ru-RU" dirty="0"/>
              <a:t>ли они историю происхождения улиц, на которых живут?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	В результате опроса выяснилось, что многие учащиеся нашей школы знают о происхождении названия, половина захотели узнать после проведения опроса. Значит, что </a:t>
            </a:r>
            <a:r>
              <a:rPr lang="ru-RU" dirty="0" smtClean="0"/>
              <a:t>данный опрос подтолкнул </a:t>
            </a:r>
            <a:r>
              <a:rPr lang="ru-RU" dirty="0"/>
              <a:t>к изучению истории и это замечательно.</a:t>
            </a:r>
          </a:p>
        </p:txBody>
      </p:sp>
      <p:sp>
        <p:nvSpPr>
          <p:cNvPr id="6" name="Стрелка: пятиугольник 5"/>
          <p:cNvSpPr/>
          <p:nvPr/>
        </p:nvSpPr>
        <p:spPr>
          <a:xfrm>
            <a:off x="0" y="-1"/>
            <a:ext cx="1917700" cy="982131"/>
          </a:xfrm>
          <a:prstGeom prst="homePlat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500" dirty="0">
                <a:latin typeface="Bajkal" panose="02000000000000000000" pitchFamily="2" charset="0"/>
              </a:rPr>
              <a:t>9</a:t>
            </a:r>
          </a:p>
        </p:txBody>
      </p:sp>
      <p:sp>
        <p:nvSpPr>
          <p:cNvPr id="7" name="Заголовок 1"/>
          <p:cNvSpPr txBox="1"/>
          <p:nvPr/>
        </p:nvSpPr>
        <p:spPr>
          <a:xfrm>
            <a:off x="1295402" y="452386"/>
            <a:ext cx="5346698" cy="1255765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dirty="0">
                <a:solidFill>
                  <a:schemeClr val="accent2"/>
                </a:solidFill>
              </a:rPr>
              <a:t>Исследования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>
            <a:off x="1295405" y="1708150"/>
            <a:ext cx="5346695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35" name="Группа 34"/>
          <p:cNvGrpSpPr/>
          <p:nvPr/>
        </p:nvGrpSpPr>
        <p:grpSpPr>
          <a:xfrm>
            <a:off x="6869067" y="785096"/>
            <a:ext cx="4707929" cy="3149916"/>
            <a:chOff x="6820942" y="929471"/>
            <a:chExt cx="4707929" cy="3149916"/>
          </a:xfrm>
        </p:grpSpPr>
        <p:pic>
          <p:nvPicPr>
            <p:cNvPr id="22" name="Рисунок 21"/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7397204" y="929471"/>
              <a:ext cx="1181100" cy="1476375"/>
            </a:xfrm>
            <a:prstGeom prst="rect">
              <a:avLst/>
            </a:prstGeom>
          </p:spPr>
        </p:pic>
        <p:pic>
          <p:nvPicPr>
            <p:cNvPr id="24" name="Рисунок 23"/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7092404" y="2364989"/>
              <a:ext cx="1790700" cy="904875"/>
            </a:xfrm>
            <a:prstGeom prst="rect">
              <a:avLst/>
            </a:prstGeom>
          </p:spPr>
        </p:pic>
        <p:pic>
          <p:nvPicPr>
            <p:cNvPr id="26" name="Рисунок 25"/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6820942" y="3145937"/>
              <a:ext cx="2333625" cy="933450"/>
            </a:xfrm>
            <a:prstGeom prst="rect">
              <a:avLst/>
            </a:prstGeom>
          </p:spPr>
        </p:pic>
        <p:sp>
          <p:nvSpPr>
            <p:cNvPr id="28" name="Стрелка: влево 27"/>
            <p:cNvSpPr/>
            <p:nvPr/>
          </p:nvSpPr>
          <p:spPr>
            <a:xfrm>
              <a:off x="8528085" y="1418052"/>
              <a:ext cx="2019295" cy="756152"/>
            </a:xfrm>
            <a:prstGeom prst="leftArrow">
              <a:avLst/>
            </a:prstGeom>
            <a:ln w="38100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600" dirty="0"/>
                <a:t>знают</a:t>
              </a:r>
            </a:p>
          </p:txBody>
        </p:sp>
        <p:sp>
          <p:nvSpPr>
            <p:cNvPr id="29" name="Стрелка: влево 28"/>
            <p:cNvSpPr/>
            <p:nvPr/>
          </p:nvSpPr>
          <p:spPr>
            <a:xfrm>
              <a:off x="8872627" y="2235592"/>
              <a:ext cx="2117230" cy="756152"/>
            </a:xfrm>
            <a:prstGeom prst="leftArrow">
              <a:avLst/>
            </a:prstGeom>
            <a:ln w="38100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600" dirty="0"/>
                <a:t>захотели узнать</a:t>
              </a:r>
            </a:p>
          </p:txBody>
        </p:sp>
        <p:sp>
          <p:nvSpPr>
            <p:cNvPr id="30" name="Стрелка: влево 29"/>
            <p:cNvSpPr/>
            <p:nvPr/>
          </p:nvSpPr>
          <p:spPr>
            <a:xfrm>
              <a:off x="9081225" y="3050615"/>
              <a:ext cx="2233032" cy="756152"/>
            </a:xfrm>
            <a:prstGeom prst="leftArrow">
              <a:avLst/>
            </a:prstGeom>
            <a:ln w="3810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1600" dirty="0"/>
                <a:t>не заинтересовались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7486104" y="1851848"/>
              <a:ext cx="105103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000" b="1" dirty="0"/>
                <a:t>40%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7500887" y="2683617"/>
              <a:ext cx="105103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000" b="1" dirty="0"/>
                <a:t>30%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7486104" y="3464565"/>
              <a:ext cx="105103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000" b="1" dirty="0"/>
                <a:t>30%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169655" y="929471"/>
              <a:ext cx="335921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/>
                <a:t>Количество опрошенных</a:t>
              </a:r>
            </a:p>
          </p:txBody>
        </p:sp>
      </p:grpSp>
      <p:graphicFrame>
        <p:nvGraphicFramePr>
          <p:cNvPr id="36" name="Таблица 36"/>
          <p:cNvGraphicFramePr>
            <a:graphicFrameLocks noGrp="1"/>
          </p:cNvGraphicFramePr>
          <p:nvPr/>
        </p:nvGraphicFramePr>
        <p:xfrm>
          <a:off x="6949440" y="4211979"/>
          <a:ext cx="4412942" cy="167883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5902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27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69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Анкета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975">
                <a:tc>
                  <a:txBody>
                    <a:bodyPr/>
                    <a:lstStyle/>
                    <a:p>
                      <a:r>
                        <a:rPr lang="ru-RU" sz="1400" b="0">
                          <a:latin typeface="Bajkal" panose="02000000000000000000" pitchFamily="2" charset="0"/>
                        </a:rPr>
                        <a:t>1. Ваш </a:t>
                      </a:r>
                      <a:r>
                        <a:rPr lang="ru-RU" sz="1400" b="0" dirty="0">
                          <a:latin typeface="Bajkal" panose="02000000000000000000" pitchFamily="2" charset="0"/>
                        </a:rPr>
                        <a:t>возраст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975">
                <a:tc>
                  <a:txBody>
                    <a:bodyPr/>
                    <a:lstStyle/>
                    <a:p>
                      <a:r>
                        <a:rPr lang="ru-RU" sz="1400" b="0" kern="1200" dirty="0">
                          <a:solidFill>
                            <a:schemeClr val="dk1"/>
                          </a:solidFill>
                          <a:effectLst/>
                          <a:latin typeface="Bajkal" panose="02000000000000000000" pitchFamily="2" charset="0"/>
                        </a:rPr>
                        <a:t>2. Знаете ли вы, в честь кого и почему названа улица Прохорова?</a:t>
                      </a:r>
                      <a:endParaRPr lang="ru-RU" sz="1400" b="0" dirty="0">
                        <a:latin typeface="Bajkal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1400" b="0">
                          <a:solidFill>
                            <a:srgbClr val="000000"/>
                          </a:solidFill>
                          <a:effectLst/>
                          <a:latin typeface="Bajkal" panose="02000000000000000000" pitchFamily="2" charset="0"/>
                        </a:rPr>
                        <a:t>3. Знаете </a:t>
                      </a:r>
                      <a:r>
                        <a:rPr lang="ru-RU" sz="1400" b="0" dirty="0">
                          <a:solidFill>
                            <a:srgbClr val="000000"/>
                          </a:solidFill>
                          <a:effectLst/>
                          <a:latin typeface="Bajkal" panose="02000000000000000000" pitchFamily="2" charset="0"/>
                        </a:rPr>
                        <a:t>ли вы, в честь кого и почему назвали улицу, на которой вы живете?</a:t>
                      </a:r>
                      <a:endParaRPr lang="ru-RU" sz="1400" b="0" dirty="0">
                        <a:effectLst/>
                        <a:latin typeface="Bajkal" panose="020000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1934679"/>
            <a:ext cx="4999520" cy="4148483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/>
              <a:t>	О</a:t>
            </a:r>
            <a:r>
              <a:rPr lang="ru-RU" dirty="0" smtClean="0"/>
              <a:t>чень </a:t>
            </a:r>
            <a:r>
              <a:rPr lang="ru-RU" dirty="0"/>
              <a:t>многое можно узнать об истории нашего города исследуя его улицы. Как и люди, каждая улица имеет свою судьбу. </a:t>
            </a:r>
            <a:r>
              <a:rPr lang="ru-RU" dirty="0" smtClean="0"/>
              <a:t>Мы советуем </a:t>
            </a:r>
            <a:r>
              <a:rPr lang="ru-RU" dirty="0"/>
              <a:t>каждому поинтересоваться, почему улицу, на которой расположен его дом так назвали, в честь кого. Все это были замечательные люди, которые внесли свой вклад в развитие нашего города, нашей страны. Нужно помнить и гордиться ими и их подвигами.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765" y="2098310"/>
            <a:ext cx="4456833" cy="3559119"/>
          </a:xfrm>
          <a:prstGeom prst="rect">
            <a:avLst/>
          </a:prstGeom>
        </p:spPr>
      </p:pic>
      <p:sp>
        <p:nvSpPr>
          <p:cNvPr id="6" name="Стрелка: пятиугольник 5"/>
          <p:cNvSpPr/>
          <p:nvPr/>
        </p:nvSpPr>
        <p:spPr>
          <a:xfrm>
            <a:off x="0" y="-1"/>
            <a:ext cx="1917700" cy="982131"/>
          </a:xfrm>
          <a:prstGeom prst="homePlat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500" dirty="0">
                <a:latin typeface="Bajkal" panose="02000000000000000000" pitchFamily="2" charset="0"/>
              </a:rPr>
              <a:t>10</a:t>
            </a:r>
          </a:p>
        </p:txBody>
      </p:sp>
      <p:sp>
        <p:nvSpPr>
          <p:cNvPr id="7" name="Заголовок 1"/>
          <p:cNvSpPr txBox="1"/>
          <p:nvPr/>
        </p:nvSpPr>
        <p:spPr>
          <a:xfrm>
            <a:off x="1295402" y="452386"/>
            <a:ext cx="9601196" cy="1255765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dirty="0" smtClean="0">
                <a:solidFill>
                  <a:schemeClr val="accent2"/>
                </a:solidFill>
              </a:rPr>
              <a:t>Вывод</a:t>
            </a:r>
            <a:endParaRPr lang="ru-RU" b="1" dirty="0">
              <a:solidFill>
                <a:schemeClr val="accent2"/>
              </a:solidFill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H="1">
            <a:off x="1295402" y="1708150"/>
            <a:ext cx="9601197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2106028"/>
            <a:ext cx="5288279" cy="3721715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/>
              <a:t>	Знакомство с историей происхождения названия улицы </a:t>
            </a:r>
            <a:r>
              <a:rPr lang="ru-RU" dirty="0" smtClean="0"/>
              <a:t>поможет лучше </a:t>
            </a:r>
            <a:r>
              <a:rPr lang="ru-RU" dirty="0"/>
              <a:t>узнать историю не только нашего города, но и страны. </a:t>
            </a:r>
            <a:r>
              <a:rPr lang="ru-RU" dirty="0" smtClean="0"/>
              <a:t>Нужно гордиться тем</a:t>
            </a:r>
            <a:r>
              <a:rPr lang="ru-RU" dirty="0"/>
              <a:t>, что героические события Великой Отечественной войны нашли отражение в названии улицы </a:t>
            </a:r>
            <a:r>
              <a:rPr lang="ru-RU" dirty="0" smtClean="0"/>
              <a:t>нашего города. А так же в названии улицы </a:t>
            </a:r>
            <a:r>
              <a:rPr lang="ru-RU" dirty="0"/>
              <a:t>увековечено имя великого человека – Героя Советского Союза Прохорова Зинона Филипповича.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90" r="11987"/>
          <a:stretch>
            <a:fillRect/>
          </a:stretch>
        </p:blipFill>
        <p:spPr>
          <a:xfrm>
            <a:off x="6796235" y="2154153"/>
            <a:ext cx="4100363" cy="3609975"/>
          </a:xfrm>
          <a:prstGeom prst="rect">
            <a:avLst/>
          </a:prstGeom>
        </p:spPr>
      </p:pic>
      <p:sp>
        <p:nvSpPr>
          <p:cNvPr id="8" name="Стрелка: пятиугольник 7"/>
          <p:cNvSpPr/>
          <p:nvPr/>
        </p:nvSpPr>
        <p:spPr>
          <a:xfrm>
            <a:off x="0" y="-1"/>
            <a:ext cx="1917700" cy="982131"/>
          </a:xfrm>
          <a:prstGeom prst="homePlat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500" dirty="0">
                <a:latin typeface="Bajkal" panose="02000000000000000000" pitchFamily="2" charset="0"/>
              </a:rPr>
              <a:t>11</a:t>
            </a:r>
          </a:p>
        </p:txBody>
      </p:sp>
      <p:sp>
        <p:nvSpPr>
          <p:cNvPr id="11" name="Заголовок 1"/>
          <p:cNvSpPr txBox="1"/>
          <p:nvPr/>
        </p:nvSpPr>
        <p:spPr>
          <a:xfrm>
            <a:off x="1295402" y="452386"/>
            <a:ext cx="9601196" cy="1255765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b="1" dirty="0">
              <a:solidFill>
                <a:schemeClr val="accent2"/>
              </a:solidFill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H="1">
            <a:off x="1295402" y="1708150"/>
            <a:ext cx="9601197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1.	Марийская биографическая энциклопедия: 3 849 имён в истории Марийского края и марийского народа.</a:t>
            </a:r>
          </a:p>
          <a:p>
            <a:pPr marL="0" indent="0">
              <a:buNone/>
            </a:pPr>
            <a:r>
              <a:rPr lang="ru-RU" dirty="0"/>
              <a:t>2.	Использованы материалы сайтов: olacity.ru, 12rus.ru, aboutmari.com и marihistory.ru</a:t>
            </a:r>
          </a:p>
          <a:p>
            <a:pPr marL="0" indent="0">
              <a:buNone/>
            </a:pPr>
            <a:r>
              <a:rPr lang="ru-RU" dirty="0"/>
              <a:t>3.	Раздел «Электронные проекты» на сайте Национальной библиотеке имени С. Г. </a:t>
            </a:r>
            <a:r>
              <a:rPr lang="ru-RU" dirty="0" err="1"/>
              <a:t>Чавайна</a:t>
            </a:r>
            <a:r>
              <a:rPr lang="ru-RU" dirty="0"/>
              <a:t>.</a:t>
            </a:r>
          </a:p>
        </p:txBody>
      </p:sp>
      <p:sp>
        <p:nvSpPr>
          <p:cNvPr id="4" name="Стрелка: пятиугольник 3"/>
          <p:cNvSpPr/>
          <p:nvPr/>
        </p:nvSpPr>
        <p:spPr>
          <a:xfrm>
            <a:off x="0" y="-1"/>
            <a:ext cx="1917700" cy="982131"/>
          </a:xfrm>
          <a:prstGeom prst="homePlat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500" dirty="0">
                <a:latin typeface="Bajkal" panose="02000000000000000000" pitchFamily="2" charset="0"/>
              </a:rPr>
              <a:t>12</a:t>
            </a:r>
          </a:p>
        </p:txBody>
      </p:sp>
      <p:sp>
        <p:nvSpPr>
          <p:cNvPr id="7" name="Заголовок 1"/>
          <p:cNvSpPr txBox="1"/>
          <p:nvPr/>
        </p:nvSpPr>
        <p:spPr>
          <a:xfrm>
            <a:off x="1295402" y="452386"/>
            <a:ext cx="9601196" cy="1255765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dirty="0">
                <a:solidFill>
                  <a:schemeClr val="accent2"/>
                </a:solidFill>
              </a:rPr>
              <a:t>Список литературы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>
            <a:off x="1295402" y="1708150"/>
            <a:ext cx="9601197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Другая 13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F7F7F7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1"/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57</TotalTime>
  <Words>166</Words>
  <Application>Microsoft Office PowerPoint</Application>
  <PresentationFormat>Широкоэкранный</PresentationFormat>
  <Paragraphs>54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Bajkal</vt:lpstr>
      <vt:lpstr>Calibri</vt:lpstr>
      <vt:lpstr>Garamond</vt:lpstr>
      <vt:lpstr>Times New Roman</vt:lpstr>
      <vt:lpstr>Натуральные материалы</vt:lpstr>
      <vt:lpstr>Тема внеклассного мероприятия  «Герои – известные люди в топонимике современного города (история улицы Прохорова)»</vt:lpstr>
      <vt:lpstr>Презентация PowerPoint</vt:lpstr>
      <vt:lpstr>Актуальность темы</vt:lpstr>
      <vt:lpstr>Презентация PowerPoint</vt:lpstr>
      <vt:lpstr>О герое</vt:lpstr>
      <vt:lpstr>О Герое.  История подвига</vt:lpstr>
      <vt:lpstr>Награда героя</vt:lpstr>
      <vt:lpstr>Улица сейчас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Teacher104</cp:lastModifiedBy>
  <cp:revision>87</cp:revision>
  <dcterms:created xsi:type="dcterms:W3CDTF">2024-04-01T08:56:00Z</dcterms:created>
  <dcterms:modified xsi:type="dcterms:W3CDTF">2025-09-16T09:31:07Z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8415098E5F5C4C0ABDCE1656B52A8176_12</vt:lpwstr>
  </property>
  <property fmtid="{D5CDD505-2E9C-101B-9397-08002B2CF9AE}" pid="3" name="KSOProductBuildVer">
    <vt:lpwstr>1049-12.2.0.20782</vt:lpwstr>
  </property>
</Properties>
</file>