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48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7741F-2CA9-4EB5-92E9-3635C09E8B8F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09C73C-11F2-4FE4-A4A0-547E6EF3C40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7741F-2CA9-4EB5-92E9-3635C09E8B8F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9C73C-11F2-4FE4-A4A0-547E6EF3C4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7741F-2CA9-4EB5-92E9-3635C09E8B8F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9C73C-11F2-4FE4-A4A0-547E6EF3C4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7741F-2CA9-4EB5-92E9-3635C09E8B8F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9C73C-11F2-4FE4-A4A0-547E6EF3C4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7741F-2CA9-4EB5-92E9-3635C09E8B8F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9C73C-11F2-4FE4-A4A0-547E6EF3C40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7741F-2CA9-4EB5-92E9-3635C09E8B8F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9C73C-11F2-4FE4-A4A0-547E6EF3C40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7741F-2CA9-4EB5-92E9-3635C09E8B8F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9C73C-11F2-4FE4-A4A0-547E6EF3C40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7741F-2CA9-4EB5-92E9-3635C09E8B8F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9C73C-11F2-4FE4-A4A0-547E6EF3C4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7741F-2CA9-4EB5-92E9-3635C09E8B8F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9C73C-11F2-4FE4-A4A0-547E6EF3C4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7741F-2CA9-4EB5-92E9-3635C09E8B8F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9C73C-11F2-4FE4-A4A0-547E6EF3C4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7741F-2CA9-4EB5-92E9-3635C09E8B8F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9C73C-11F2-4FE4-A4A0-547E6EF3C4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277741F-2CA9-4EB5-92E9-3635C09E8B8F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A09C73C-11F2-4FE4-A4A0-547E6EF3C40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Tree stencil, Tree silhouette, Vector tree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74" y="185333"/>
            <a:ext cx="5055096" cy="50550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4839" y="620688"/>
            <a:ext cx="7772400" cy="4267200"/>
          </a:xfrm>
        </p:spPr>
        <p:txBody>
          <a:bodyPr/>
          <a:lstStyle/>
          <a:p>
            <a:r>
              <a:rPr lang="ru-RU" b="1" dirty="0"/>
              <a:t>Секреты денежных </a:t>
            </a:r>
            <a:r>
              <a:rPr lang="ru-RU" b="1" dirty="0" smtClean="0"/>
              <a:t>деревьев…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06442" y="5330190"/>
            <a:ext cx="6400800" cy="1219200"/>
          </a:xfrm>
        </p:spPr>
        <p:txBody>
          <a:bodyPr/>
          <a:lstStyle/>
          <a:p>
            <a:r>
              <a:rPr lang="ru-RU" dirty="0" smtClean="0"/>
              <a:t>или </a:t>
            </a:r>
            <a:r>
              <a:rPr lang="ru-RU" b="1" dirty="0" smtClean="0"/>
              <a:t>как растут деньги</a:t>
            </a:r>
            <a:endParaRPr lang="ru-RU" b="1" dirty="0"/>
          </a:p>
        </p:txBody>
      </p:sp>
      <p:pic>
        <p:nvPicPr>
          <p:cNvPr id="1026" name="Picture 2" descr="C:\Users\ПК\AppData\Local\Microsoft\Windows\Temporary Internet Files\Content.IE5\CU6CH5R6\pear_pear_blossom_blossom_bloom_orchard_bloom_white_tree-1148141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752" y="161256"/>
            <a:ext cx="172819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К\AppData\Local\Microsoft\Windows\Temporary Internet Files\Content.IE5\4JLCXMIT\%D0%B5%D1%80%D0%B5%D0%B2%D0%BE_%D0%9F%D1%96%D1%80%D0%B0%D0%B4%D0%B5%D0%BD%D1%96%D1%8F_%D0%A8%D1%80%D1%96-%D0%9B%D0%B0%D0%BD%D0%BA%D0%B0_Lignum_vitae_Peradeniya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37112"/>
            <a:ext cx="1499938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AppData\Local\Microsoft\Windows\Temporary Internet Files\Content.IE5\LP9E11HI\money_carbon_dough_euro_dollar_bill_banknote_coins_cent-1054132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079" y="5085184"/>
            <a:ext cx="2145357" cy="146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AppData\Local\Microsoft\Windows\Temporary Internet Files\Content.IE5\LP9E11HI\money_PNG3502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28" y="161256"/>
            <a:ext cx="201842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543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531440"/>
            <a:ext cx="8229600" cy="1600200"/>
          </a:xfrm>
        </p:spPr>
        <p:txBody>
          <a:bodyPr/>
          <a:lstStyle/>
          <a:p>
            <a:r>
              <a:rPr lang="ru-RU" dirty="0" smtClean="0"/>
              <a:t>Основные понятия: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47260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700" b="1" dirty="0" smtClean="0"/>
              <a:t>сбережения - </a:t>
            </a:r>
            <a:r>
              <a:rPr lang="ru-RU" sz="1700" dirty="0" smtClean="0"/>
              <a:t>часть </a:t>
            </a:r>
            <a:r>
              <a:rPr lang="ru-RU" sz="1700" dirty="0"/>
              <a:t>полученного за некоторый период дохода, не потраченная на текущее потребление, а сохраненная и вложенная для использования в </a:t>
            </a:r>
            <a:r>
              <a:rPr lang="ru-RU" sz="1700" dirty="0" smtClean="0"/>
              <a:t>будущем</a:t>
            </a:r>
          </a:p>
          <a:p>
            <a:pPr marL="0" indent="0">
              <a:spcBef>
                <a:spcPts val="0"/>
              </a:spcBef>
              <a:buNone/>
            </a:pPr>
            <a:endParaRPr lang="ru-RU" sz="1700" dirty="0" smtClean="0"/>
          </a:p>
          <a:p>
            <a:pPr>
              <a:spcBef>
                <a:spcPts val="0"/>
              </a:spcBef>
            </a:pPr>
            <a:r>
              <a:rPr lang="ru-RU" sz="1700" b="1" dirty="0" smtClean="0"/>
              <a:t>банковский </a:t>
            </a:r>
            <a:r>
              <a:rPr lang="ru-RU" sz="1700" b="1" dirty="0"/>
              <a:t>вклад (депозит</a:t>
            </a:r>
            <a:r>
              <a:rPr lang="ru-RU" sz="1700" b="1" dirty="0" smtClean="0"/>
              <a:t>) - </a:t>
            </a:r>
            <a:r>
              <a:rPr lang="ru-RU" sz="1700" dirty="0" smtClean="0"/>
              <a:t>это </a:t>
            </a:r>
            <a:r>
              <a:rPr lang="ru-RU" sz="1700" dirty="0"/>
              <a:t>сумма денежных средств, которую человек на определенное время отдает на хранение в банк, а затем забирает обратно. Пока эти деньги находятся у банка, он может распоряжаться ими в своих целях. </a:t>
            </a:r>
            <a:r>
              <a:rPr lang="ru-RU" sz="1700" dirty="0" smtClean="0"/>
              <a:t>За</a:t>
            </a:r>
            <a:r>
              <a:rPr lang="ru-RU" sz="1700" dirty="0"/>
              <a:t> эту возможность использовать вложенные средства банки готовы платить, поэтому по окончании срока действия депозита вкладчик получит свои деньги с </a:t>
            </a:r>
            <a:r>
              <a:rPr lang="ru-RU" sz="1700" dirty="0" smtClean="0"/>
              <a:t>процентами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700" b="1" dirty="0" smtClean="0"/>
              <a:t> </a:t>
            </a:r>
          </a:p>
          <a:p>
            <a:pPr>
              <a:spcBef>
                <a:spcPts val="0"/>
              </a:spcBef>
              <a:tabLst>
                <a:tab pos="3675063" algn="l"/>
              </a:tabLst>
            </a:pPr>
            <a:r>
              <a:rPr lang="ru-RU" sz="1700" b="1" dirty="0" smtClean="0"/>
              <a:t>процентный доход –это доход</a:t>
            </a:r>
            <a:r>
              <a:rPr lang="ru-RU" sz="1700" dirty="0" smtClean="0"/>
              <a:t>,</a:t>
            </a:r>
            <a:r>
              <a:rPr lang="ru-RU" sz="1700" dirty="0"/>
              <a:t> </a:t>
            </a:r>
            <a:r>
              <a:rPr lang="ru-RU" sz="1700" dirty="0" smtClean="0"/>
              <a:t>получаемый владельцем</a:t>
            </a:r>
            <a:r>
              <a:rPr lang="ru-RU" sz="1700" dirty="0"/>
              <a:t>  </a:t>
            </a:r>
            <a:r>
              <a:rPr lang="ru-RU" sz="1700" dirty="0" smtClean="0"/>
              <a:t>денежных</a:t>
            </a:r>
            <a:r>
              <a:rPr lang="ru-RU" sz="1700" dirty="0"/>
              <a:t> </a:t>
            </a:r>
            <a:endParaRPr lang="ru-RU" sz="1700" dirty="0" smtClean="0"/>
          </a:p>
          <a:p>
            <a:pPr marL="355600" indent="0">
              <a:spcBef>
                <a:spcPts val="0"/>
              </a:spcBef>
              <a:buNone/>
              <a:tabLst>
                <a:tab pos="3675063" algn="l"/>
              </a:tabLst>
            </a:pPr>
            <a:r>
              <a:rPr lang="ru-RU" sz="1700" dirty="0" smtClean="0"/>
              <a:t>средств</a:t>
            </a:r>
            <a:r>
              <a:rPr lang="ru-RU" sz="1700" dirty="0"/>
              <a:t>, от предоставления их на время другим экономическим </a:t>
            </a:r>
            <a:r>
              <a:rPr lang="ru-RU" sz="1700" dirty="0" smtClean="0"/>
              <a:t>субъектам.</a:t>
            </a:r>
            <a:r>
              <a:rPr lang="ru-RU" sz="1700" dirty="0"/>
              <a:t> Представляет собой компенсацию, выплачиваемую за пользование финансовыми </a:t>
            </a:r>
            <a:r>
              <a:rPr lang="ru-RU" sz="1700" dirty="0" smtClean="0"/>
              <a:t>средствами.</a:t>
            </a:r>
            <a:r>
              <a:rPr lang="ru-RU" sz="1700" dirty="0"/>
              <a:t> Обычно выражается в форме годовой процентной </a:t>
            </a:r>
            <a:r>
              <a:rPr lang="ru-RU" sz="1700" dirty="0" smtClean="0"/>
              <a:t>ставки</a:t>
            </a:r>
          </a:p>
          <a:p>
            <a:pPr marL="355600" indent="0">
              <a:spcBef>
                <a:spcPts val="0"/>
              </a:spcBef>
              <a:buNone/>
              <a:tabLst>
                <a:tab pos="3675063" algn="l"/>
              </a:tabLst>
            </a:pPr>
            <a:endParaRPr lang="ru-RU" sz="1700" b="1" dirty="0" smtClean="0"/>
          </a:p>
          <a:p>
            <a:pPr>
              <a:spcBef>
                <a:spcPts val="0"/>
              </a:spcBef>
            </a:pPr>
            <a:r>
              <a:rPr lang="ru-RU" sz="1700" b="1" dirty="0" smtClean="0"/>
              <a:t>финансовая «подушка </a:t>
            </a:r>
            <a:r>
              <a:rPr lang="ru-RU" sz="1700" b="1" dirty="0"/>
              <a:t>безопасности</a:t>
            </a:r>
            <a:r>
              <a:rPr lang="ru-RU" sz="1700" b="1" dirty="0" smtClean="0"/>
              <a:t>» - </a:t>
            </a:r>
            <a:r>
              <a:rPr lang="ru-RU" sz="1700" dirty="0"/>
              <a:t>это личный резервный фонд человека или семьи, который формируется путем регулярных отчислений и предназначен для использования в случае наступления форс-мажорной ситуации, требующей финансовых расходов.</a:t>
            </a:r>
          </a:p>
        </p:txBody>
      </p:sp>
    </p:spTree>
    <p:extLst>
      <p:ext uri="{BB962C8B-B14F-4D97-AF65-F5344CB8AC3E}">
        <p14:creationId xmlns:p14="http://schemas.microsoft.com/office/powerpoint/2010/main" val="1385983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200" dirty="0" smtClean="0"/>
              <a:t>Задача: </a:t>
            </a:r>
            <a:br>
              <a:rPr lang="ru-RU" sz="2200" dirty="0" smtClean="0"/>
            </a:br>
            <a:r>
              <a:rPr lang="ru-RU" sz="2200" dirty="0" smtClean="0"/>
              <a:t>Ваш </a:t>
            </a:r>
            <a:r>
              <a:rPr lang="ru-RU" sz="2200" dirty="0"/>
              <a:t>сосед Иван Петрович получил небольшое наследство в размере 120 тыс. руб. и решил хранить деньги дома. Но члены его семьи посоветовали ему положить деньги в банк. Иван Петрович заключил с банком договор вклада сроком на один год. Процентная ставка составляет 5,6% годовых. Какую сумму получит Иван Петрович через год</a:t>
            </a:r>
            <a:r>
              <a:rPr lang="ru-RU" sz="2200" dirty="0" smtClean="0"/>
              <a:t>?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573016"/>
            <a:ext cx="8229600" cy="24768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Ответ: через год Иван Петрович получит 126 720 руб.: </a:t>
            </a:r>
          </a:p>
          <a:p>
            <a:pPr marL="0" indent="0">
              <a:buNone/>
            </a:pPr>
            <a:r>
              <a:rPr lang="ru-RU" b="1" dirty="0" smtClean="0"/>
              <a:t>1) 120 000 • 0,056 = 6720 (руб.) – годовой доход от вклада; </a:t>
            </a:r>
          </a:p>
          <a:p>
            <a:pPr marL="0" indent="0">
              <a:buNone/>
            </a:pPr>
            <a:r>
              <a:rPr lang="ru-RU" b="1" dirty="0" smtClean="0"/>
              <a:t>2) 120 000 + 6720 = 126 720 (руб.).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73534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1542278"/>
            <a:ext cx="3888432" cy="4752528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200" b="1" dirty="0" smtClean="0"/>
              <a:t>Процентная ставка по вкладу – это: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1) деньги, считающиеся в процентах, которые банк добавляет к вкладу; </a:t>
            </a:r>
            <a:br>
              <a:rPr lang="ru-RU" sz="2200" dirty="0" smtClean="0"/>
            </a:br>
            <a:r>
              <a:rPr lang="ru-RU" sz="2200" dirty="0" smtClean="0"/>
              <a:t>2) норма дохода (в процентах), получаемая со сберегаемых в банке средств; </a:t>
            </a:r>
            <a:br>
              <a:rPr lang="ru-RU" sz="2200" dirty="0" smtClean="0"/>
            </a:br>
            <a:r>
              <a:rPr lang="ru-RU" sz="2200" dirty="0" smtClean="0"/>
              <a:t>3) плата, получаемая банком-кредитором от заёмщика за пользование заёмными средствами.</a:t>
            </a:r>
            <a:br>
              <a:rPr lang="ru-RU" sz="2200" dirty="0" smtClean="0"/>
            </a:b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4248472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  <a:latin typeface="+mn-lt"/>
              </a:rPr>
              <a:t>Характерные </a:t>
            </a:r>
            <a:r>
              <a:rPr lang="ru-RU" b="1" dirty="0">
                <a:solidFill>
                  <a:srgbClr val="0070C0"/>
                </a:solidFill>
                <a:latin typeface="+mn-lt"/>
              </a:rPr>
              <a:t>черты вклада (депозита):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  <a:latin typeface="+mn-lt"/>
              </a:rPr>
              <a:t>1) это денежные средства, внесённые в банк на определённых условиях; 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  <a:latin typeface="+mn-lt"/>
              </a:rPr>
              <a:t>2) это денежные средства, взятые из банка на определённых условиях; 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  <a:latin typeface="+mn-lt"/>
              </a:rPr>
              <a:t>3) приносит определённый доход; 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  <a:latin typeface="+mn-lt"/>
              </a:rPr>
              <a:t>4) доход исчисляется в рублях от общей суммы вклада; 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  <a:latin typeface="+mn-lt"/>
              </a:rPr>
              <a:t>5) доход исчисляется в процентах от общей суммы вклада. </a:t>
            </a:r>
          </a:p>
          <a:p>
            <a:endParaRPr lang="ru-RU" dirty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620688"/>
            <a:ext cx="3190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Отметьте правильные ответы: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1172946"/>
            <a:ext cx="1340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Вариант 1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1167240"/>
            <a:ext cx="1340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Вариант 2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709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Ответы: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2616" y="2572596"/>
            <a:ext cx="3826768" cy="1036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Ответ: 1, 3, 5. </a:t>
            </a:r>
          </a:p>
          <a:p>
            <a:pPr marL="0" indent="0">
              <a:buNone/>
            </a:pPr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86495" y="2564517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Ответ: 2.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4139788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Оценка. Каждый правильный ответ соответствует 1 баллу. </a:t>
            </a: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292052" y="1772816"/>
            <a:ext cx="1160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Вариант 1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900564" y="1767110"/>
            <a:ext cx="1160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Вариант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8266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ко 3"/>
          <p:cNvSpPr/>
          <p:nvPr/>
        </p:nvSpPr>
        <p:spPr>
          <a:xfrm>
            <a:off x="344116" y="980728"/>
            <a:ext cx="8640960" cy="46085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000" dirty="0" smtClean="0"/>
          </a:p>
          <a:p>
            <a:r>
              <a:rPr lang="ru-RU" sz="3000" dirty="0" smtClean="0"/>
              <a:t>а) «сегодня я узнал...»</a:t>
            </a:r>
          </a:p>
          <a:p>
            <a:r>
              <a:rPr lang="ru-RU" sz="3000" dirty="0" smtClean="0"/>
              <a:t>    б) «было трудно…» </a:t>
            </a:r>
          </a:p>
          <a:p>
            <a:r>
              <a:rPr lang="ru-RU" sz="3000" dirty="0" smtClean="0"/>
              <a:t>         в) «я научился…»</a:t>
            </a:r>
          </a:p>
          <a:p>
            <a:r>
              <a:rPr lang="ru-RU" sz="3000" dirty="0" smtClean="0"/>
              <a:t>                г) «я смог…»</a:t>
            </a:r>
          </a:p>
          <a:p>
            <a:r>
              <a:rPr lang="ru-RU" sz="3000" dirty="0" smtClean="0"/>
              <a:t>                  д) «меня удивило…»</a:t>
            </a:r>
          </a:p>
          <a:p>
            <a:endParaRPr lang="ru-RU" dirty="0" smtClean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6631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Задания для самостоятельной работы дома </a:t>
            </a:r>
            <a:r>
              <a:rPr lang="ru-RU" sz="2800" dirty="0" smtClean="0"/>
              <a:t>(на выбор):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 smtClean="0"/>
              <a:t>1) Решите </a:t>
            </a:r>
            <a:r>
              <a:rPr lang="ru-RU" dirty="0"/>
              <a:t>задачу. </a:t>
            </a:r>
          </a:p>
          <a:p>
            <a:pPr marL="0" indent="0">
              <a:buNone/>
            </a:pPr>
            <a:r>
              <a:rPr lang="ru-RU" dirty="0"/>
              <a:t>Мама получила в подарок 10 тыс. руб. Она решила положить их в банк под 6% годовых. Какая сумма будет у мамы на счету через год?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lvl="0" indent="0">
              <a:buNone/>
            </a:pPr>
            <a:r>
              <a:rPr lang="ru-RU" dirty="0" smtClean="0"/>
              <a:t>2) Напишите </a:t>
            </a:r>
            <a:r>
              <a:rPr lang="ru-RU" dirty="0"/>
              <a:t>эссе о том, как вы понимаете смысл высказывания французского финансиста Жан-Жака </a:t>
            </a:r>
            <a:r>
              <a:rPr lang="ru-RU" dirty="0" err="1"/>
              <a:t>Вриньо</a:t>
            </a:r>
            <a:r>
              <a:rPr lang="ru-RU" dirty="0"/>
              <a:t>: «Банк – это здравый смысл, трезвый подход к действительности, к партнёрам».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96706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107</TotalTime>
  <Words>301</Words>
  <Application>Microsoft Office PowerPoint</Application>
  <PresentationFormat>Экран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Исполнительная</vt:lpstr>
      <vt:lpstr>Секреты денежных деревьев…</vt:lpstr>
      <vt:lpstr>Основные понятия:</vt:lpstr>
      <vt:lpstr>Задача:  Ваш сосед Иван Петрович получил небольшое наследство в размере 120 тыс. руб. и решил хранить деньги дома. Но члены его семьи посоветовали ему положить деньги в банк. Иван Петрович заключил с банком договор вклада сроком на один год. Процентная ставка составляет 5,6% годовых. Какую сумму получит Иван Петрович через год?  </vt:lpstr>
      <vt:lpstr>Процентная ставка по вкладу – это:  1) деньги, считающиеся в процентах, которые банк добавляет к вкладу;  2) норма дохода (в процентах), получаемая со сберегаемых в банке средств;  3) плата, получаемая банком-кредитором от заёмщика за пользование заёмными средствами. </vt:lpstr>
      <vt:lpstr> Ответы:</vt:lpstr>
      <vt:lpstr>Презентация PowerPoint</vt:lpstr>
      <vt:lpstr>Задания для самостоятельной работы дома (на выбор):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Секреты денежных деревьев…</dc:title>
  <dc:creator>ПК</dc:creator>
  <cp:lastModifiedBy>ПК</cp:lastModifiedBy>
  <cp:revision>8</cp:revision>
  <dcterms:created xsi:type="dcterms:W3CDTF">2021-12-19T16:03:19Z</dcterms:created>
  <dcterms:modified xsi:type="dcterms:W3CDTF">2021-12-19T17:51:03Z</dcterms:modified>
</cp:coreProperties>
</file>