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261" r:id="rId2"/>
    <p:sldId id="262" r:id="rId3"/>
    <p:sldId id="263" r:id="rId4"/>
    <p:sldId id="264" r:id="rId5"/>
    <p:sldId id="265" r:id="rId6"/>
    <p:sldId id="303" r:id="rId7"/>
    <p:sldId id="304" r:id="rId8"/>
    <p:sldId id="305" r:id="rId9"/>
    <p:sldId id="266" r:id="rId10"/>
    <p:sldId id="306" r:id="rId11"/>
    <p:sldId id="268" r:id="rId12"/>
    <p:sldId id="269" r:id="rId13"/>
    <p:sldId id="307" r:id="rId14"/>
    <p:sldId id="319" r:id="rId15"/>
    <p:sldId id="322" r:id="rId16"/>
    <p:sldId id="270" r:id="rId17"/>
    <p:sldId id="324" r:id="rId18"/>
    <p:sldId id="321" r:id="rId19"/>
    <p:sldId id="323" r:id="rId20"/>
    <p:sldId id="272" r:id="rId21"/>
    <p:sldId id="299" r:id="rId22"/>
    <p:sldId id="273" r:id="rId23"/>
    <p:sldId id="274" r:id="rId24"/>
    <p:sldId id="313" r:id="rId25"/>
    <p:sldId id="314" r:id="rId26"/>
    <p:sldId id="275" r:id="rId27"/>
    <p:sldId id="276" r:id="rId28"/>
    <p:sldId id="277" r:id="rId29"/>
    <p:sldId id="281" r:id="rId30"/>
    <p:sldId id="315" r:id="rId31"/>
    <p:sldId id="278" r:id="rId32"/>
    <p:sldId id="316" r:id="rId33"/>
    <p:sldId id="310" r:id="rId34"/>
    <p:sldId id="311" r:id="rId35"/>
    <p:sldId id="312" r:id="rId36"/>
    <p:sldId id="325" r:id="rId37"/>
    <p:sldId id="326" r:id="rId38"/>
    <p:sldId id="328" r:id="rId39"/>
    <p:sldId id="329" r:id="rId40"/>
    <p:sldId id="327" r:id="rId41"/>
    <p:sldId id="330" r:id="rId42"/>
    <p:sldId id="331" r:id="rId43"/>
    <p:sldId id="332" r:id="rId44"/>
    <p:sldId id="333" r:id="rId45"/>
    <p:sldId id="317" r:id="rId46"/>
    <p:sldId id="335" r:id="rId47"/>
    <p:sldId id="334" r:id="rId48"/>
    <p:sldId id="338" r:id="rId49"/>
    <p:sldId id="336" r:id="rId50"/>
    <p:sldId id="339" r:id="rId51"/>
  </p:sldIdLst>
  <p:sldSz cx="9144000" cy="6858000" type="screen4x3"/>
  <p:notesSz cx="6858000" cy="9144000"/>
  <p:custDataLst>
    <p:tags r:id="rId5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71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2E293E-35D0-4AC3-BF8E-8EA91951EA70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E342D1-D593-49FD-B43C-118F9B9496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2703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E342D1-D593-49FD-B43C-118F9B94968C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5013176"/>
            <a:ext cx="7416824" cy="14700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56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xmlns="" val="154301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65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999381"/>
            <a:ext cx="424847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16016" y="1999381"/>
            <a:ext cx="424847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133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993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245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5951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48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860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8804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369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999381"/>
            <a:ext cx="82912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2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Практическое занятие №15.</a:t>
            </a:r>
          </a:p>
          <a:p>
            <a:pPr marL="0" indent="0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«Техника подкожной инъекции. </a:t>
            </a:r>
          </a:p>
          <a:p>
            <a:pPr marL="0" indent="0" algn="ctr">
              <a:buNone/>
            </a:pP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введения инсулина. Сестринская помощь пациентам при сахарном диабете».</a:t>
            </a:r>
          </a:p>
          <a:p>
            <a:pPr marL="0" indent="0" algn="ctr">
              <a:buNone/>
            </a:pP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(специальность 34.02.01 Сестринское дело)</a:t>
            </a:r>
          </a:p>
          <a:p>
            <a:pPr marL="0" indent="0" algn="ctr">
              <a:buNone/>
            </a:pPr>
            <a:endParaRPr lang="ru-RU" sz="35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Подготовили преподаватели:</a:t>
            </a:r>
          </a:p>
          <a:p>
            <a:pPr marL="0" indent="0" algn="r">
              <a:buNone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Прокудина О.А.</a:t>
            </a:r>
          </a:p>
          <a:p>
            <a:pPr marL="0" indent="0" algn="r">
              <a:buNone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Куприна С.Н</a:t>
            </a:r>
            <a:r>
              <a:rPr lang="ru-RU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051720" y="51940"/>
            <a:ext cx="6912768" cy="1432844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ПМ. 04 Оказание медицинской помощи, осуществление сестринского ухода и наблюдения за пациентами при заболеваниях и (или) состояниях.</a:t>
            </a:r>
            <a:b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МДК 04.01. Общий уход.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509120"/>
            <a:ext cx="2520280" cy="2044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 descr="https://medmagus.ru/files/uploads/--------65885856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509120"/>
            <a:ext cx="2520280" cy="20626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46726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707904" y="1844824"/>
            <a:ext cx="5256584" cy="4680520"/>
          </a:xfrm>
        </p:spPr>
        <p:txBody>
          <a:bodyPr>
            <a:normAutofit/>
          </a:bodyPr>
          <a:lstStyle/>
          <a:p>
            <a:pPr marL="514350" lvl="0" indent="-514350">
              <a:buAutoNum type="arabicPeriod"/>
              <a:tabLst>
                <a:tab pos="457200" algn="l"/>
              </a:tabLst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Цель выполнения подкожной инъекции.</a:t>
            </a:r>
          </a:p>
          <a:p>
            <a:pPr marL="514350" indent="-514350">
              <a:buFont typeface="Arial" panose="020B0604020202020204" pitchFamily="34" charset="0"/>
              <a:buAutoNum type="arabicPeriod"/>
              <a:tabLst>
                <a:tab pos="457200" algn="l"/>
              </a:tabLst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Анатомические области введения подкожной инъекции.</a:t>
            </a:r>
          </a:p>
          <a:p>
            <a:pPr marL="514350" lvl="0" indent="-514350">
              <a:buAutoNum type="arabicPeriod"/>
              <a:tabLst>
                <a:tab pos="457200" algn="l"/>
              </a:tabLst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Техника выполнения подкожной инъекции.</a:t>
            </a:r>
          </a:p>
          <a:p>
            <a:pPr lvl="0">
              <a:buFont typeface="+mj-lt"/>
              <a:buAutoNum type="arabicPeriod"/>
              <a:tabLst>
                <a:tab pos="457200" algn="l"/>
              </a:tabLst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 Правила введения инсулина.</a:t>
            </a:r>
          </a:p>
          <a:p>
            <a:pPr lvl="0">
              <a:buNone/>
              <a:tabLst>
                <a:tab pos="457200" algn="l"/>
              </a:tabLst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5.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Сестринская помощь пациентам при сахарном диабете.</a:t>
            </a:r>
            <a:endParaRPr lang="ru-RU" sz="24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Содержание </a:t>
            </a:r>
          </a:p>
        </p:txBody>
      </p:sp>
      <p:pic>
        <p:nvPicPr>
          <p:cNvPr id="2050" name="Рисунок 5" descr="http://www.viatacudiabet.ro/assets/uploads/1_3_26_injectia_cu_insul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564904"/>
            <a:ext cx="324036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068571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100" b="1" dirty="0">
                <a:solidFill>
                  <a:schemeClr val="tx1"/>
                </a:solidFill>
                <a:latin typeface="Times New Roman"/>
                <a:ea typeface="Times New Roman"/>
              </a:rPr>
              <a:t>Обучающие:</a:t>
            </a:r>
          </a:p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ru-RU" sz="3100" dirty="0">
                <a:solidFill>
                  <a:schemeClr val="tx1"/>
                </a:solidFill>
                <a:latin typeface="Times New Roman"/>
                <a:ea typeface="Times New Roman"/>
              </a:rPr>
              <a:t>научить студентов  технике подкожной инъекции;</a:t>
            </a:r>
            <a:endParaRPr lang="ru-RU" sz="3100" b="1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ru-RU" sz="3100" dirty="0">
                <a:solidFill>
                  <a:schemeClr val="tx1"/>
                </a:solidFill>
                <a:latin typeface="Times New Roman"/>
                <a:ea typeface="Times New Roman"/>
              </a:rPr>
              <a:t>познакомить студентов с анатомическими областями для введения подкожной инъекции;</a:t>
            </a:r>
            <a:endParaRPr lang="ru-RU" sz="3100" b="1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ru-RU" sz="3100" dirty="0">
                <a:solidFill>
                  <a:schemeClr val="tx1"/>
                </a:solidFill>
                <a:latin typeface="Times New Roman"/>
                <a:ea typeface="Times New Roman"/>
              </a:rPr>
              <a:t>познакомить студентов с правилами введения инсулина;</a:t>
            </a:r>
            <a:endParaRPr lang="ru-RU" sz="3100" b="1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ru-RU" sz="3100" dirty="0">
                <a:solidFill>
                  <a:schemeClr val="tx1"/>
                </a:solidFill>
                <a:latin typeface="Times New Roman"/>
                <a:ea typeface="Times New Roman"/>
              </a:rPr>
              <a:t>познакомить студентов с оказанием сестринской помощи пациентам при сахарном диабете.</a:t>
            </a:r>
          </a:p>
          <a:p>
            <a:pPr lvl="0">
              <a:buFont typeface="Symbol"/>
              <a:buChar char=""/>
              <a:tabLst>
                <a:tab pos="457200" algn="l"/>
              </a:tabLst>
            </a:pPr>
            <a:endParaRPr lang="ru-RU" sz="3100" b="1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ru-RU" sz="3100" b="1" dirty="0">
                <a:solidFill>
                  <a:schemeClr val="tx1"/>
                </a:solidFill>
                <a:latin typeface="Times New Roman"/>
                <a:ea typeface="Times New Roman"/>
              </a:rPr>
              <a:t>Развивающие:</a:t>
            </a:r>
          </a:p>
          <a:p>
            <a:pPr lvl="0">
              <a:buFont typeface="Symbol"/>
              <a:buChar char=""/>
              <a:tabLst>
                <a:tab pos="685800" algn="l"/>
              </a:tabLst>
            </a:pPr>
            <a:r>
              <a:rPr lang="ru-RU" sz="3100" dirty="0">
                <a:solidFill>
                  <a:schemeClr val="tx1"/>
                </a:solidFill>
                <a:latin typeface="Times New Roman"/>
                <a:ea typeface="Times New Roman"/>
              </a:rPr>
              <a:t>способствовать развитию клинического мышления;</a:t>
            </a:r>
            <a:endParaRPr lang="ru-RU" sz="3100" b="1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lvl="0">
              <a:buFont typeface="Symbol"/>
              <a:buChar char=""/>
              <a:tabLst>
                <a:tab pos="685800" algn="l"/>
              </a:tabLst>
            </a:pPr>
            <a:r>
              <a:rPr lang="ru-RU" sz="3100" dirty="0">
                <a:solidFill>
                  <a:schemeClr val="tx1"/>
                </a:solidFill>
                <a:latin typeface="Times New Roman"/>
                <a:ea typeface="Times New Roman"/>
              </a:rPr>
              <a:t>развивать интерес к конкретной теме;</a:t>
            </a:r>
            <a:endParaRPr lang="ru-RU" sz="3100" b="1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lvl="0">
              <a:buFont typeface="Symbol"/>
              <a:buChar char=""/>
              <a:tabLst>
                <a:tab pos="685800" algn="l"/>
              </a:tabLst>
            </a:pPr>
            <a:r>
              <a:rPr lang="ru-RU" sz="3100" dirty="0">
                <a:solidFill>
                  <a:schemeClr val="tx1"/>
                </a:solidFill>
                <a:latin typeface="Times New Roman"/>
                <a:ea typeface="Times New Roman"/>
              </a:rPr>
              <a:t>развивать умение применять теоретические знания на практике.</a:t>
            </a:r>
            <a:endParaRPr lang="ru-RU" sz="3100" b="1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endParaRPr lang="ru-RU" sz="29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1432844"/>
          </a:xfrm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Цели занятия.</a:t>
            </a:r>
            <a:b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9879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259632" y="2348880"/>
            <a:ext cx="7427168" cy="4176464"/>
          </a:xfrm>
        </p:spPr>
        <p:txBody>
          <a:bodyPr/>
          <a:lstStyle/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анатомические области для подкожного введения; </a:t>
            </a:r>
          </a:p>
          <a:p>
            <a:pPr>
              <a:buFont typeface="Symbol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технику подкожной инъекции;</a:t>
            </a:r>
          </a:p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правила введения инсулина.</a:t>
            </a:r>
          </a:p>
          <a:p>
            <a:pPr lvl="0">
              <a:buNone/>
              <a:tabLst>
                <a:tab pos="457200" algn="l"/>
              </a:tabLst>
            </a:pPr>
            <a:endParaRPr lang="ru-RU" sz="24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endParaRPr lang="ru-RU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1432844"/>
          </a:xfrm>
        </p:spPr>
        <p:txBody>
          <a:bodyPr>
            <a:normAutofit/>
          </a:bodyPr>
          <a:lstStyle/>
          <a:p>
            <a:r>
              <a:rPr lang="ru-RU" sz="2800" b="1" i="1" kern="0" dirty="0">
                <a:solidFill>
                  <a:srgbClr val="FF0000"/>
                </a:solidFill>
                <a:effectLst/>
                <a:latin typeface="Times New Roman"/>
              </a:rPr>
              <a:t>Для достижения поставленных целей студент должен знать:</a:t>
            </a:r>
            <a:br>
              <a:rPr lang="ru-RU" sz="2800" b="1" i="1" kern="0" dirty="0">
                <a:solidFill>
                  <a:srgbClr val="FF0000"/>
                </a:solidFill>
                <a:effectLst/>
                <a:latin typeface="Times New Roman"/>
              </a:rPr>
            </a:br>
            <a:endParaRPr lang="ru-RU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001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331640" y="1988840"/>
            <a:ext cx="7355160" cy="4536504"/>
          </a:xfrm>
        </p:spPr>
        <p:txBody>
          <a:bodyPr>
            <a:normAutofit/>
          </a:bodyPr>
          <a:lstStyle/>
          <a:p>
            <a:pPr lvl="0" algn="ctr">
              <a:buNone/>
            </a:pPr>
            <a:endParaRPr lang="ru-RU" sz="2400" b="1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lvl="0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собрать шприц однократного применения;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набирать лекарственные средства из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ампулы, флакона;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выполнить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подкожную инъекцию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404664"/>
            <a:ext cx="6984776" cy="790276"/>
          </a:xfrm>
        </p:spPr>
        <p:txBody>
          <a:bodyPr>
            <a:normAutofit fontScale="90000"/>
          </a:bodyPr>
          <a:lstStyle/>
          <a:p>
            <a:r>
              <a:rPr lang="ru-RU" sz="3100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Студент должен уметь: </a:t>
            </a:r>
            <a:r>
              <a:rPr lang="ru-RU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ru-RU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</a:br>
            <a:endParaRPr lang="ru-R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4888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99592" y="2276872"/>
            <a:ext cx="7787208" cy="4248472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 01.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Выбирать способы решения задач профессиональной деятельности применительно к различным контекстам.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 02.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Использовать современные средства поиска, анализа и интерпретации информации и информационные технологии для выполнения задач профессиональной деятельности.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 04.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Эффективно взаимодействовать и работать в коллективе и команде.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1288828"/>
          </a:xfrm>
        </p:spPr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Возможность формирования общих компетенций на занятии через содержание его этапов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27584" y="2348880"/>
            <a:ext cx="7859216" cy="41764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ВД 4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Оказание медицинской помощи, осуществление сестринского ухода и наблюдения за пациентами при заболеваниях и (или) состояниях.</a:t>
            </a:r>
          </a:p>
          <a:p>
            <a:pPr>
              <a:buNone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ПК 4.1.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Проводить оценку состояния пациента.</a:t>
            </a:r>
          </a:p>
          <a:p>
            <a:pPr>
              <a:buNone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ПК 4.2.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Выполнять медицинские манипуляции при оказании медицинской помощи пациенту.</a:t>
            </a:r>
          </a:p>
          <a:p>
            <a:pPr>
              <a:buNone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ПК 4.3.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Осуществлять уход за пациентом.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Возможность формирования профессиональных компетенций на занятии через содержание его этапов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999381"/>
            <a:ext cx="8784976" cy="4669979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Владеть навыками:</a:t>
            </a:r>
          </a:p>
          <a:p>
            <a:pPr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 4.2.01 -  выполнения медицинских манипуляций при оказании помощи пациенту.</a:t>
            </a:r>
          </a:p>
          <a:p>
            <a:pPr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 4.5.01 - оказания медицинской помощи в неотложной форме при внезапных острых заболеваниях, состояниях, обострении хронических заболеваний.</a:t>
            </a:r>
          </a:p>
          <a:p>
            <a:pPr>
              <a:buNone/>
            </a:pP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Уметь:</a:t>
            </a:r>
          </a:p>
          <a:p>
            <a:pPr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4.1.06 - определять и интерпретировать реакции пациента на прием назначенных лекарственных препаратов и процедуры ухода.</a:t>
            </a:r>
          </a:p>
          <a:p>
            <a:pPr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4.2.02 - проводить подготовку пациента к лечебным и (или) диагностическим вмешательствам по назначению лечащего врача.</a:t>
            </a:r>
          </a:p>
          <a:p>
            <a:pPr>
              <a:buNone/>
            </a:pP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Знать:</a:t>
            </a:r>
          </a:p>
          <a:p>
            <a:pPr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 4.2.01 - технологии выполнения медицинских услуг, манипуляций и процедур сестринского ухода.</a:t>
            </a:r>
          </a:p>
          <a:p>
            <a:pPr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 4.5.01 - побочных эффектов, видов реакций и осложнений лекарственной терапии, мер профилактики и оказания медицинской помощи в неотложной форме.</a:t>
            </a:r>
          </a:p>
          <a:p>
            <a:pPr>
              <a:buNone/>
            </a:pPr>
            <a:endParaRPr lang="ru-RU" sz="2400" dirty="0"/>
          </a:p>
          <a:p>
            <a:pPr>
              <a:buNone/>
            </a:pPr>
            <a:endParaRPr lang="ru-RU" sz="2400" dirty="0"/>
          </a:p>
          <a:p>
            <a:pPr>
              <a:buNone/>
            </a:pPr>
            <a:endParaRPr lang="ru-RU" sz="2400" dirty="0"/>
          </a:p>
          <a:p>
            <a:pPr>
              <a:buNone/>
            </a:pP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/>
          </a:p>
          <a:p>
            <a:pPr>
              <a:buNone/>
            </a:pP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В результате освоения профессионального модуля обучающийся должен: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2348880"/>
            <a:ext cx="7859216" cy="4392488"/>
          </a:xfrm>
        </p:spPr>
        <p:txBody>
          <a:bodyPr>
            <a:normAutofit/>
          </a:bodyPr>
          <a:lstStyle/>
          <a:p>
            <a:pPr lvl="0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Виды шприцев и игл, емкости шприцев и размеры игл.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«Цена» деления шприца.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Выбор объема шприца и размера иглы для различных видов инъекций.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Сборка шприца однократного применения.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Набор лекарственного средства из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ампулы, флакона.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Техника безопасности при работе с ампулой.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Информирование пациента о предстоящей инъекции.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Предварительные знания и навыки</a:t>
            </a:r>
          </a:p>
        </p:txBody>
      </p:sp>
    </p:spTree>
    <p:extLst>
      <p:ext uri="{BB962C8B-B14F-4D97-AF65-F5344CB8AC3E}">
        <p14:creationId xmlns:p14="http://schemas.microsoft.com/office/powerpoint/2010/main" xmlns="" val="4025129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067944" y="2492896"/>
            <a:ext cx="4824536" cy="4032448"/>
          </a:xfrm>
        </p:spPr>
        <p:txBody>
          <a:bodyPr/>
          <a:lstStyle/>
          <a:p>
            <a:pPr marL="0" indent="0">
              <a:buNone/>
            </a:pP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Цель инъекции:</a:t>
            </a: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Лечебная - введение лекарственных веществ в подкожную клетчатку.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Специфическая профилактика некоторых инфекционных заболеваний (профилактические прививки).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1720876"/>
          </a:xfrm>
        </p:spPr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Подкожная инъекция </a:t>
            </a:r>
            <a:r>
              <a:rPr lang="ru-RU" sz="2800" dirty="0">
                <a:effectLst/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это инъекция,    при   которой   конечным пунктом    введения    иглы    является подкожная клетчатка.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2636912"/>
            <a:ext cx="3240360" cy="28398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83968" y="2420887"/>
            <a:ext cx="4680520" cy="4104457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1. Объем лекарственного препарата 1,0-2,0 мл. </a:t>
            </a: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2. Угол введения иглы – 45ºС. </a:t>
            </a: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3. Глубина введения иглы - 2/3 (1-1,5 см).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620688"/>
            <a:ext cx="6984776" cy="574252"/>
          </a:xfrm>
        </p:spPr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ЗАПОМНИТЕ! </a:t>
            </a:r>
            <a: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3074" name="Рисунок 1" descr="http://libdocs.ru/tw_files2/urls_1264/10/d-9906/9906_html_m710940e9.jpg"/>
          <p:cNvPicPr>
            <a:picLocks noChangeAspect="1" noChangeArrowheads="1"/>
          </p:cNvPicPr>
          <p:nvPr/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 bwMode="auto">
          <a:xfrm>
            <a:off x="467544" y="2708920"/>
            <a:ext cx="345638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008558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139952" y="2132856"/>
            <a:ext cx="4896544" cy="4725143"/>
          </a:xfrm>
        </p:spPr>
        <p:txBody>
          <a:bodyPr>
            <a:normAutofit/>
          </a:bodyPr>
          <a:lstStyle/>
          <a:p>
            <a:pPr marL="0" indent="0">
              <a:buFontTx/>
              <a:buChar char="-"/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Наружная поверхность плеча;</a:t>
            </a:r>
          </a:p>
          <a:p>
            <a:pPr marL="0" indent="0">
              <a:buFontTx/>
              <a:buChar char="-"/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 Наружная и передняя поверхность бедра в верхней и средней трети;</a:t>
            </a:r>
          </a:p>
          <a:p>
            <a:pPr marL="0" indent="0">
              <a:buFontTx/>
              <a:buChar char="-"/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 Подлопаточная область; </a:t>
            </a:r>
          </a:p>
          <a:p>
            <a:pPr marL="0" indent="0">
              <a:buFontTx/>
              <a:buChar char="-"/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 Передняя брюшная стенка, у новорожденных может использоваться и средняя треть наружной поверхности бедра.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Основные  места постановки подкожной </a:t>
            </a:r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инъекции.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pic>
        <p:nvPicPr>
          <p:cNvPr id="1026" name="Рисунок 2" descr="https://media.istockphoto.com/vectors/insulin-injection-sites-vector-id52597323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0888"/>
            <a:ext cx="3456384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152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2368948"/>
          </a:xfrm>
        </p:spPr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Выполнение подкожной инъекции </a:t>
            </a:r>
            <a:b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Технология подкожного введения лекарственных средств</a:t>
            </a:r>
            <a:b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ГОСТ Р52623.4 - 2015</a:t>
            </a:r>
            <a:b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код А11.01.002</a:t>
            </a:r>
            <a:br>
              <a:rPr lang="ru-RU" sz="2800" b="1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420889"/>
            <a:ext cx="8568952" cy="388843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835696" y="1412777"/>
            <a:ext cx="7128792" cy="5112568"/>
          </a:xfrm>
        </p:spPr>
        <p:txBody>
          <a:bodyPr/>
          <a:lstStyle/>
          <a:p>
            <a:pPr algn="ctr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Сахарный диабет – заболевание, при котором</a:t>
            </a:r>
          </a:p>
          <a:p>
            <a:pPr algn="ctr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повышен уровень глюкозы (сахара) в крови по</a:t>
            </a:r>
          </a:p>
          <a:p>
            <a:pPr algn="ctr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причине недостаточной выработки инсулина</a:t>
            </a:r>
          </a:p>
          <a:p>
            <a:pPr algn="ctr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или уменьшения чувствительности клеток организма</a:t>
            </a:r>
          </a:p>
          <a:p>
            <a:pPr algn="ctr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 инсулину.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Сахарный диабет (СД).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https://profilaktika.tomsk.ru/upload/medialibrary/9bb/9bb6b227afc4243592608c93290ccf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3645024"/>
            <a:ext cx="4573016" cy="301491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220072" y="1916831"/>
            <a:ext cx="3744416" cy="46085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основе развития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сахарного диабета лежит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недостаточность 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гормона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поджелудочной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железы 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инсулина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контролирующего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переработку глюкозы на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уровне клеток и тканей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организма.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Развитие сахарного диабета.</a:t>
            </a:r>
            <a:endParaRPr lang="ru-RU" sz="2800" dirty="0"/>
          </a:p>
        </p:txBody>
      </p:sp>
      <p:pic>
        <p:nvPicPr>
          <p:cNvPr id="4" name="Picture 2" descr="https://mtdata.ru/u5/photoA724/20243506143-0/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348880"/>
            <a:ext cx="4392489" cy="335396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03848" y="3717032"/>
            <a:ext cx="3888432" cy="22322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marL="0" indent="0" algn="ctr">
              <a:buNone/>
            </a:pPr>
            <a:endParaRPr lang="ru-RU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marL="0" indent="0" algn="ctr">
              <a:buNone/>
            </a:pPr>
            <a:endParaRPr lang="ru-RU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63688" y="51940"/>
            <a:ext cx="7200800" cy="3521076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Инсулин </a:t>
            </a:r>
            <a:r>
              <a:rPr lang="ru-RU" sz="2400" b="1" i="1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- </a:t>
            </a:r>
            <a:r>
              <a:rPr lang="ru-RU" sz="2400" dirty="0" smtClean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гормон, вырабатываемый клетками поджелудочной железы, который позволяет организму использовать глюкозу для получения энергии и оказывающий выраженное влияние на углеводный обмен.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6" name="Picture 2" descr="https://womane.ru/wp-content/uploads/2017/05/golubitoks-mneniya-vrachej-otzyvy-pacientov-rezultaty-primeneniya-preparata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996952"/>
            <a:ext cx="6048672" cy="33112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06517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3717032"/>
            <a:ext cx="8640960" cy="3140968"/>
          </a:xfrm>
        </p:spPr>
        <p:txBody>
          <a:bodyPr>
            <a:normAutofit fontScale="77500" lnSpcReduction="20000"/>
          </a:bodyPr>
          <a:lstStyle/>
          <a:p>
            <a:pPr marL="0" indent="442913" algn="just"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организме человека глюкоза содержится в мышцах, в крови и в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небольших количествах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 всех клетках. Мышцы испытывают  повышенную</a:t>
            </a:r>
          </a:p>
          <a:p>
            <a:pPr algn="just"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потребность в  глюкозе для образования энергии. Глюкоза является ценным</a:t>
            </a:r>
          </a:p>
          <a:p>
            <a:pPr algn="just"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питательным продуктом.</a:t>
            </a:r>
          </a:p>
          <a:p>
            <a:pPr marL="0" indent="442913" algn="just"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организме она подвергается сложным биохимическим превращениям,</a:t>
            </a:r>
          </a:p>
          <a:p>
            <a:pPr algn="just"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результате которых освобождается энергия, которая накопилась в процессе</a:t>
            </a:r>
          </a:p>
          <a:p>
            <a:pPr algn="just"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фотосинтеза. Как недостаток, так и избыток глюкозы отрицательно влияют</a:t>
            </a:r>
          </a:p>
          <a:p>
            <a:pPr algn="just"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организм человека.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1360836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Глюкоза – </a:t>
            </a:r>
            <a:r>
              <a:rPr lang="ru-RU" sz="2800" b="1" i="1" dirty="0" smtClean="0">
                <a:effectLst/>
                <a:latin typeface="Times New Roman" pitchFamily="18" charset="0"/>
                <a:cs typeface="Times New Roman" pitchFamily="18" charset="0"/>
              </a:rPr>
              <a:t>бесцветное, кристаллическое вещество со сладким вкусом, хорошо растворимое в воде. </a:t>
            </a:r>
            <a:endParaRPr lang="ru-RU" sz="2800" b="1" i="1" dirty="0">
              <a:effectLst/>
            </a:endParaRPr>
          </a:p>
        </p:txBody>
      </p:sp>
      <p:pic>
        <p:nvPicPr>
          <p:cNvPr id="4" name="Picture 2" descr="https://aikitaigi.net/wp-content/uploads/2019/05/aiki_diab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556792"/>
            <a:ext cx="4536504" cy="201622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59224" y="0"/>
            <a:ext cx="6733256" cy="1556792"/>
          </a:xfrm>
        </p:spPr>
        <p:txBody>
          <a:bodyPr>
            <a:normAutofit fontScale="90000"/>
          </a:bodyPr>
          <a:lstStyle/>
          <a:p>
            <a:r>
              <a:rPr lang="ru-RU" sz="31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Существуют две основные формы сахарного диабета, известные как </a:t>
            </a:r>
            <a:br>
              <a:rPr lang="ru-RU" sz="31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тип 1 и тип 2.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628800"/>
            <a:ext cx="3456384" cy="5039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628800"/>
            <a:ext cx="3888432" cy="503143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187624" y="1999381"/>
            <a:ext cx="7499176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Применение: используется при лечении сахарного диабета (заместительная терапия) средних и тяжелых форм заболевания.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Препараты инсулина.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840" y="3573016"/>
            <a:ext cx="3240360" cy="28083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44008" y="1772816"/>
            <a:ext cx="4320480" cy="5085183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- флаконы с раствором по 5 и 10 мл, в 1 мл раствора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100 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ЕИ инсулина; </a:t>
            </a:r>
            <a:endParaRPr lang="ru-RU" sz="24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- специальные патроны с раствором  могут быть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100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ЕИ, </a:t>
            </a:r>
            <a:endParaRPr lang="ru-RU" sz="24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в 1,5 мл раствора 150 ЕИ инсулина; </a:t>
            </a:r>
            <a:endParaRPr lang="ru-RU" sz="2400" dirty="0">
              <a:latin typeface="Times New Roman"/>
              <a:ea typeface="Times New Roman"/>
            </a:endParaRPr>
          </a:p>
          <a:p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- флаконы с суспензией по 5 и 10 мл, в 1 мл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100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ЕИ инсулина.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332656"/>
            <a:ext cx="6984776" cy="862284"/>
          </a:xfrm>
        </p:spPr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Форма выпуска препарата:</a:t>
            </a:r>
            <a:r>
              <a:rPr lang="ru-RU" sz="2800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ru-RU" sz="2800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</a:br>
            <a:endParaRPr lang="ru-RU" sz="2800" i="1" dirty="0">
              <a:solidFill>
                <a:srgbClr val="FF0000"/>
              </a:solidFill>
            </a:endParaRPr>
          </a:p>
        </p:txBody>
      </p:sp>
      <p:pic>
        <p:nvPicPr>
          <p:cNvPr id="1026" name="Рисунок 3" descr="https://ds04.infourok.ru/uploads/ex/0a44/000c3f43-7c739a21/img8.jpg"/>
          <p:cNvPicPr>
            <a:picLocks noChangeAspect="1" noChangeArrowheads="1"/>
          </p:cNvPicPr>
          <p:nvPr/>
        </p:nvPicPr>
        <p:blipFill>
          <a:blip r:embed="rId2" cstate="print"/>
          <a:srcRect l="6575" t="36107"/>
          <a:stretch>
            <a:fillRect/>
          </a:stretch>
        </p:blipFill>
        <p:spPr bwMode="auto">
          <a:xfrm>
            <a:off x="251520" y="2420888"/>
            <a:ext cx="439248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063244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355976" y="3068960"/>
            <a:ext cx="4330824" cy="3456384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снижение уровня глюкоза в крови; введение точной дозы в определенное время.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Цель введения инсулина: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348880"/>
            <a:ext cx="3563888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670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707904" y="1556793"/>
            <a:ext cx="5256584" cy="5301208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-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Моносуинсулин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</a:t>
            </a:r>
            <a:endParaRPr lang="ru-RU" sz="24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- МК (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монокомпонентный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),</a:t>
            </a:r>
            <a:endParaRPr lang="ru-RU" sz="24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-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Семилонг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СМП (свиной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монопиковый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),</a:t>
            </a:r>
            <a:endParaRPr lang="ru-RU" sz="24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- Лонг СМП, ГМП, ГМК (свиной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монопиковый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 говяжий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монопиковый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 говяжий многокомпонентный),</a:t>
            </a:r>
            <a:endParaRPr lang="ru-RU" sz="2400" dirty="0">
              <a:latin typeface="Times New Roman"/>
              <a:ea typeface="Times New Roman"/>
            </a:endParaRPr>
          </a:p>
          <a:p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-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Ультралонг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СМП, ГМП, ГМК (свиной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монопиковый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 говяжий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монопиковый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 говяжий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монокомпонентный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).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1648868"/>
          </a:xfrm>
        </p:spPr>
        <p:txBody>
          <a:bodyPr>
            <a:normAutofit/>
          </a:bodyPr>
          <a:lstStyle/>
          <a:p>
            <a:pPr marL="6350">
              <a:spcAft>
                <a:spcPts val="0"/>
              </a:spcAft>
            </a:pPr>
            <a:r>
              <a:rPr lang="ru-RU" sz="2800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Основные препараты инсулина</a:t>
            </a:r>
            <a: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</a:br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отечественного</a:t>
            </a:r>
            <a: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производства.</a:t>
            </a:r>
            <a: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132856"/>
            <a:ext cx="3384376" cy="17601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6024" y="4149080"/>
            <a:ext cx="3419872" cy="182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6463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999381"/>
            <a:ext cx="8712968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1.Препараты короткого действия:</a:t>
            </a:r>
          </a:p>
          <a:p>
            <a:pPr>
              <a:spcAft>
                <a:spcPts val="0"/>
              </a:spcAft>
              <a:buFontTx/>
              <a:buChar char="-"/>
            </a:pP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актрапид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</a:p>
          <a:p>
            <a:pPr>
              <a:spcAft>
                <a:spcPts val="0"/>
              </a:spcAft>
              <a:buFontTx/>
              <a:buChar char="-"/>
            </a:pP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инсулрап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</a:p>
          <a:p>
            <a:pPr>
              <a:spcAft>
                <a:spcPts val="0"/>
              </a:spcAft>
              <a:buFontTx/>
              <a:buChar char="-"/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инсулин-регулятор-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илетин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</a:p>
          <a:p>
            <a:pPr>
              <a:spcAft>
                <a:spcPts val="0"/>
              </a:spcAft>
              <a:buFontTx/>
              <a:buChar char="-"/>
            </a:pP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хоморал-пенфил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</a:p>
          <a:p>
            <a:pPr marL="0" indent="0">
              <a:spcAft>
                <a:spcPts val="0"/>
              </a:spcAft>
              <a:buNone/>
              <a:tabLst>
                <a:tab pos="2118360" algn="l"/>
              </a:tabLst>
            </a:pP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2.Препараты средней</a:t>
            </a:r>
            <a:r>
              <a:rPr lang="ru-RU" sz="2400" b="1" i="1" dirty="0">
                <a:latin typeface="Times New Roman"/>
                <a:ea typeface="Times New Roman"/>
              </a:rPr>
              <a:t> </a:t>
            </a: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продолжительности действия:</a:t>
            </a:r>
          </a:p>
          <a:p>
            <a:pPr>
              <a:spcAft>
                <a:spcPts val="0"/>
              </a:spcAft>
              <a:buFontTx/>
              <a:buChar char="-"/>
              <a:tabLst>
                <a:tab pos="211836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инсулин,</a:t>
            </a:r>
          </a:p>
          <a:p>
            <a:pPr>
              <a:spcAft>
                <a:spcPts val="0"/>
              </a:spcAft>
              <a:buFontTx/>
              <a:buChar char="-"/>
              <a:tabLst>
                <a:tab pos="2118360" algn="l"/>
              </a:tabLst>
            </a:pP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семиленте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</a:t>
            </a:r>
          </a:p>
          <a:p>
            <a:pPr>
              <a:spcAft>
                <a:spcPts val="0"/>
              </a:spcAft>
              <a:buFontTx/>
              <a:buChar char="-"/>
              <a:tabLst>
                <a:tab pos="211836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- инсулин-ленте.    </a:t>
            </a:r>
          </a:p>
          <a:p>
            <a:pPr marL="0" indent="0">
              <a:spcAft>
                <a:spcPts val="0"/>
              </a:spcAft>
              <a:buNone/>
              <a:tabLst>
                <a:tab pos="2118360" algn="l"/>
              </a:tabLst>
            </a:pPr>
            <a:r>
              <a:rPr lang="ru-RU" sz="2400" b="1" i="1" dirty="0">
                <a:latin typeface="Times New Roman"/>
                <a:ea typeface="Times New Roman"/>
              </a:rPr>
              <a:t>3.</a:t>
            </a: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Препараты продолжительного</a:t>
            </a:r>
            <a:r>
              <a:rPr lang="ru-RU" sz="2400" b="1" i="1" dirty="0">
                <a:latin typeface="Times New Roman"/>
                <a:ea typeface="Times New Roman"/>
              </a:rPr>
              <a:t> </a:t>
            </a: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действия:</a:t>
            </a:r>
          </a:p>
          <a:p>
            <a:pPr>
              <a:spcAft>
                <a:spcPts val="0"/>
              </a:spcAft>
              <a:buFontTx/>
              <a:buChar char="-"/>
              <a:tabLst>
                <a:tab pos="211836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инсулин-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ультраленте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</a:p>
          <a:p>
            <a:pPr>
              <a:spcAft>
                <a:spcPts val="0"/>
              </a:spcAft>
              <a:buFontTx/>
              <a:buChar char="-"/>
              <a:tabLst>
                <a:tab pos="2118360" algn="l"/>
              </a:tabLst>
            </a:pP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хумулин-ультралонг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endParaRPr lang="ru-RU" sz="2400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endParaRPr lang="ru-RU" sz="2400" dirty="0">
              <a:latin typeface="Times New Roman"/>
              <a:ea typeface="Times New Roman"/>
            </a:endParaRPr>
          </a:p>
          <a:p>
            <a:pPr marR="280670" indent="347980"/>
            <a:endParaRPr lang="ru-RU" dirty="0">
              <a:latin typeface="Times New Roman"/>
              <a:ea typeface="Times New Roman"/>
            </a:endParaRPr>
          </a:p>
          <a:p>
            <a:pPr marR="280670" indent="347980">
              <a:spcAft>
                <a:spcPts val="0"/>
              </a:spcAft>
            </a:pPr>
            <a:endParaRPr lang="ru-RU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1576860"/>
          </a:xfrm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Основные зарубежные препараты </a:t>
            </a:r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инсулина.</a:t>
            </a:r>
            <a: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6101B18-71BD-4AE9-A6C0-C31975F8E7A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5494" y="1412776"/>
            <a:ext cx="3793604" cy="235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1199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589241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Храните инсулин, используемый в настоящее время (шприц-ручка, картридж или флакон) при комнатной температуре (до +30°С) в течение максимум одного месяца после первого применения и до истечения срока годности, избегая прямого солнечного света.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Не храните инсулин около прямых источников тепла, света.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При повышении комнатной температуры выше 30°С открытый инсулин необходимо хранить в холодильнике; </a:t>
            </a: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перед инъекцией его необходимо согреть, и </a:t>
            </a:r>
            <a:r>
              <a:rPr lang="ru-RU" sz="2400" u="sng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ресуспензировать</a:t>
            </a: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Нельзя хранить инсулин рядом с морозильной камерой, так как он не переносит температуру ниже +2°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Правила хранения инсулина. 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851920" y="1484785"/>
            <a:ext cx="4834880" cy="504056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/>
              <a:t>   </a:t>
            </a:r>
            <a:r>
              <a:rPr lang="ru-RU" dirty="0" smtClean="0"/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ресуспензирования с визуальным подтверждением результатов включает в себя прокручивание инсулинового картриджа горизонтально между ладонями 10 раз по 5 секунд, и затем покачивание (поворот картриджа на 180°) 10 раз туда и обратно (т.е. 20 переворотов) по 10 секунд при комнатной температуре.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260648"/>
            <a:ext cx="6984776" cy="1080120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Ресуспензирование. </a:t>
            </a:r>
            <a:b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Рисунок 6" descr="http://www.diadetki.kz/wp-content/uploads/2017/05/%D0%B8%D0%BD%D1%8C%D0%B5%D0%BA%D1%86%D0%B8%D0%B8_%D0%B3%D1%80%D0%B5%D0%B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348880"/>
            <a:ext cx="367240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716016" y="2132855"/>
            <a:ext cx="4248472" cy="439248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Подкожно,    внутримышечно или внутривенно.    Препараты     инсулина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пролонгированного действия вводятся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только  п/к  и  в/м,  в/в  введение  не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допускается.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ru-RU" sz="2800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Методы</a:t>
            </a:r>
            <a: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</a:br>
            <a:r>
              <a:rPr lang="ru-RU" sz="2800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парентерального введения </a:t>
            </a:r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инсулина.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2132856"/>
            <a:ext cx="3888432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308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857752" y="2924944"/>
            <a:ext cx="3829048" cy="3600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За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15- 20 минут до еды при строгом соблюдении предписанной врачом диеты.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1591110"/>
          </a:xfrm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Условия введения препаратов инсулина короткого </a:t>
            </a:r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действия. </a:t>
            </a:r>
            <a:endParaRPr lang="ru-RU" sz="28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636912"/>
            <a:ext cx="3816424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732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786314" y="2564904"/>
            <a:ext cx="3900486" cy="396044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За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40- 60 минут до еды при строгом соблюдёнии предписанной врачом диеты.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1376796"/>
          </a:xfrm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Условия введения препаратов инсулина пролонгированного </a:t>
            </a:r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действия.</a:t>
            </a:r>
            <a:endParaRPr lang="ru-RU" sz="28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2420888"/>
            <a:ext cx="4392488" cy="34563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2636912"/>
            <a:ext cx="8280920" cy="4221088"/>
          </a:xfrm>
        </p:spPr>
        <p:txBody>
          <a:bodyPr>
            <a:normAutofit/>
          </a:bodyPr>
          <a:lstStyle/>
          <a:p>
            <a:pPr marL="0" indent="442913" algn="just">
              <a:spcAft>
                <a:spcPts val="0"/>
              </a:spcAft>
              <a:buNone/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Инсулин </a:t>
            </a: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короткого действия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рекомендуется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вводить 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 складку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кожи на животе, а инсулин </a:t>
            </a: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длительного действия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– в бедро, ягодицу или в область дельтовидной мышцы плеча.</a:t>
            </a:r>
            <a:endParaRPr lang="ru-RU" sz="24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buNone/>
            </a:pP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Н</a:t>
            </a:r>
            <a:r>
              <a:rPr lang="ru-RU" sz="24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а </a:t>
            </a: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руках</a:t>
            </a:r>
            <a:r>
              <a:rPr lang="ru-RU" sz="2400" i="1" dirty="0">
                <a:solidFill>
                  <a:srgbClr val="000000"/>
                </a:solidFill>
                <a:latin typeface="Times New Roman"/>
                <a:ea typeface="Times New Roman"/>
              </a:rPr>
              <a:t>: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 наружная часть рук от плеча до локтя;</a:t>
            </a:r>
            <a:endParaRPr lang="ru-RU" sz="2400" dirty="0"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ru-RU" sz="24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На </a:t>
            </a: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животе</a:t>
            </a:r>
            <a:r>
              <a:rPr lang="ru-RU" sz="2400" i="1" dirty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пояс слева и справа от пупка с переходом немного на спину;</a:t>
            </a:r>
            <a:endParaRPr lang="ru-RU" sz="24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buNone/>
            </a:pP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Н</a:t>
            </a:r>
            <a:r>
              <a:rPr lang="ru-RU" sz="24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а </a:t>
            </a: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ногах</a:t>
            </a:r>
            <a:r>
              <a:rPr lang="ru-RU" sz="2400" i="1" dirty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 передняя часть бедер от паха до колен;</a:t>
            </a:r>
            <a:endParaRPr lang="ru-RU" sz="2400" dirty="0"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П</a:t>
            </a:r>
            <a:r>
              <a:rPr lang="ru-RU" sz="24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од </a:t>
            </a:r>
            <a:r>
              <a:rPr lang="ru-RU" sz="24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лопатки</a:t>
            </a:r>
            <a:r>
              <a:rPr lang="ru-RU" sz="2400" i="1" dirty="0">
                <a:solidFill>
                  <a:srgbClr val="000000"/>
                </a:solidFill>
                <a:latin typeface="Times New Roman"/>
                <a:ea typeface="Times New Roman"/>
              </a:rPr>
              <a:t>: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зона у основания лопаток, слева и справа от позвоночника. </a:t>
            </a:r>
            <a:endParaRPr lang="ru-RU" sz="24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2376928"/>
          </a:xfrm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Выбор места введения </a:t>
            </a:r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инсулина.</a:t>
            </a:r>
            <a:r>
              <a:rPr lang="ru-RU" b="1" i="1" dirty="0">
                <a:latin typeface="Times New Roman"/>
                <a:ea typeface="Times New Roman"/>
              </a:rPr>
              <a:t/>
            </a:r>
            <a:br>
              <a:rPr lang="ru-RU" b="1" i="1" dirty="0">
                <a:latin typeface="Times New Roman"/>
                <a:ea typeface="Times New Roman"/>
              </a:rPr>
            </a:br>
            <a:r>
              <a:rPr lang="ru-RU" dirty="0">
                <a:latin typeface="Times New Roman"/>
                <a:ea typeface="Times New Roman"/>
              </a:rPr>
              <a:t/>
            </a:r>
            <a:br>
              <a:rPr lang="ru-RU" dirty="0">
                <a:latin typeface="Times New Roman"/>
                <a:ea typeface="Times New Roman"/>
              </a:rPr>
            </a:br>
            <a:endParaRPr lang="ru-RU" dirty="0"/>
          </a:p>
        </p:txBody>
      </p:sp>
      <p:pic>
        <p:nvPicPr>
          <p:cNvPr id="3074" name="Рисунок 9" descr="http://ogormone.ru/wp-content/uploads/2016/11/Mesta-na-tele-dlya-inektsij-insuli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124744"/>
            <a:ext cx="3240360" cy="1348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442913" algn="just">
              <a:buNone/>
            </a:pPr>
            <a:r>
              <a:rPr lang="ru-RU" dirty="0" smtClean="0"/>
              <a:t>   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Правильная ротация заключается в чередовании как областей для инъекций/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инфузии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так и соблюдении расстояния между инъекциями в пределах одной области.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Ротация мест инъекций инсулина.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Рисунок 13" descr="http://rule15s.com/uploads/files/%D0%A4%D0%BE%D1%82%D0%BE%20%D1%81%D1%82%D0%B0%D1%82%D1%8C%D0%B8/30%20%D0%98%D0%A1%D0%9F%D0%9F%D0%98%D0%98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429000"/>
            <a:ext cx="4752528" cy="3066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707904" y="1988839"/>
            <a:ext cx="5112568" cy="4869161"/>
          </a:xfrm>
        </p:spPr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Строго соблюдать точность дозировки и времени введения </a:t>
            </a:r>
            <a:r>
              <a:rPr lang="ru-RU" sz="2400" dirty="0" smtClean="0">
                <a:solidFill>
                  <a:schemeClr val="tx1"/>
                </a:solidFill>
                <a:latin typeface="Times New Roman"/>
                <a:ea typeface="Times New Roman"/>
              </a:rPr>
              <a:t>инсулина 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назначенной врачом.</a:t>
            </a:r>
          </a:p>
          <a:p>
            <a:pPr marL="514350" indent="-514350" algn="just"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Не вводить холодный раствор.</a:t>
            </a:r>
          </a:p>
          <a:p>
            <a:pPr marL="514350" indent="-514350" algn="just">
              <a:buAutoNum type="arabicPeriod" startAt="3"/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Своевременный прием пищи после инъекции согласно назначенной диете. </a:t>
            </a:r>
          </a:p>
          <a:p>
            <a:pPr marL="514350" indent="-514350" algn="just">
              <a:buAutoNum type="arabicPeriod" startAt="3"/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С целью профилактики липодистрофии  не допустить причин ее возникновения.</a:t>
            </a:r>
          </a:p>
          <a:p>
            <a:endParaRPr lang="ru-RU" dirty="0">
              <a:latin typeface="Times New Roman"/>
              <a:ea typeface="Times New Roman"/>
            </a:endParaRPr>
          </a:p>
          <a:p>
            <a:endParaRPr lang="ru-RU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332656"/>
            <a:ext cx="6984776" cy="1224136"/>
          </a:xfrm>
        </p:spPr>
        <p:txBody>
          <a:bodyPr>
            <a:normAutofit fontScale="90000"/>
          </a:bodyPr>
          <a:lstStyle/>
          <a:p>
            <a:r>
              <a:rPr lang="ru-RU" sz="3100" b="1" i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Рекомендации для медсестры, профилактика осложнений при введении инсулина: </a:t>
            </a:r>
            <a:r>
              <a:rPr lang="ru-RU" dirty="0">
                <a:latin typeface="Times New Roman"/>
                <a:ea typeface="Times New Roman"/>
              </a:rPr>
              <a:t/>
            </a:r>
            <a:br>
              <a:rPr lang="ru-RU" dirty="0">
                <a:latin typeface="Times New Roman"/>
                <a:ea typeface="Times New Roman"/>
              </a:rPr>
            </a:br>
            <a:endParaRPr lang="ru-RU" dirty="0"/>
          </a:p>
        </p:txBody>
      </p:sp>
      <p:pic>
        <p:nvPicPr>
          <p:cNvPr id="2050" name="Рисунок 14" descr="http://www.hv-info.ru/gepatit-forum/download/file.php?id=483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36912"/>
            <a:ext cx="3024336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5536" y="1844825"/>
            <a:ext cx="8291264" cy="468052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Липоатрофия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означает потерю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клеток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адипоцитов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жировой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ткании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клинически проявляется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виде образования «щербин» и «кратеров». </a:t>
            </a:r>
          </a:p>
          <a:p>
            <a:pPr marL="0" indent="0" algn="just">
              <a:buNone/>
            </a:pP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Липогипертрофия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означает увеличение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клеток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адипоцитов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жировой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ткании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проявляетя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виде отека и/или уплотнения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жировой ткани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Липодистрофия – «нарушение жировой ткани».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7" name="Рисунок 15" descr="http://www.rusmedserv.com/netcat_files/userfiles/diabetes/Lipodystroph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365104"/>
            <a:ext cx="309634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Рисунок 10" descr="https://swelldiabetes.files.wordpress.com/2014/05/lipohypertroph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293096"/>
            <a:ext cx="381642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707904" y="2204864"/>
            <a:ext cx="5256584" cy="43924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Емкость стандартного шприца составляет 1 мл, шкала размечена не только в миллилитрах, но и в единицах (ЕД), с помощью которых дозируют инсулин.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Игла для введения инсулина – 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мм, сечение – 0,4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мм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	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Инсулиновый шприц.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Рисунок 12" descr="http://la-cosmetiques.ru/upload/iblock/b83/b83cd71e05b2ee12fe91295e2737737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76872"/>
            <a:ext cx="3528392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95936" y="1628799"/>
            <a:ext cx="4896544" cy="5229201"/>
          </a:xfrm>
        </p:spPr>
        <p:txBody>
          <a:bodyPr>
            <a:normAutofit fontScale="85000" lnSpcReduction="20000"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Шприц -ручки состоят из гнезда для флакона с инсулином, механизма дозированной подачи, сменной иглы и корпуса. Механизм дозированной подачи взводится на определённую дозу, снимается колпачок с иглы, иглой прокалывается кожа в месте инъекции и кнопка введения полностью до упора нажимается.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Шприц – ручка.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564905"/>
            <a:ext cx="3816424" cy="27363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999381"/>
            <a:ext cx="5220072" cy="4858619"/>
          </a:xfrm>
        </p:spPr>
        <p:txBody>
          <a:bodyPr>
            <a:normAutofit fontScale="85000" lnSpcReduction="10000"/>
          </a:bodyPr>
          <a:lstStyle/>
          <a:p>
            <a:pPr indent="19050" algn="just">
              <a:lnSpc>
                <a:spcPct val="110000"/>
              </a:lnSpc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Электронное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устройство, постоянно носимое пациентом (на поясе, в карманах, в специальных чехлах, прикрепленных к одежде), массой от 65 до 100 гр., внутри которого находится флакон (резервуар) с инсулином, от него отходит тонкая гибкая трубка (инфузионная система), которая соединена с микроиглой (канюлей), введенной в подкожножировую клетчатку.</a:t>
            </a:r>
            <a:b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Инсулиновая помпа.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0112" y="1484784"/>
            <a:ext cx="3131840" cy="23488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4077072"/>
            <a:ext cx="3456384" cy="235037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23928" y="1556793"/>
            <a:ext cx="4896544" cy="4968552"/>
          </a:xfrm>
        </p:spPr>
        <p:txBody>
          <a:bodyPr>
            <a:normAutofit fontScale="92500"/>
          </a:bodyPr>
          <a:lstStyle/>
          <a:p>
            <a:pPr marL="0" indent="442913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Самоконтролем при сахарном диабете называют самостоятельные определения человеком содержания уровня глюкозы в крови (или моче). </a:t>
            </a:r>
          </a:p>
          <a:p>
            <a:pPr marL="0" indent="442913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определения содержания глюкозы в крови имеется два вида средств: так называемые визуальные тест-полоски, работающие так же, как полоски для мочи (сравнение окраски с цветовой шкалой), и компактные приборы глюкометры, выдающие результат в виде цифры на экране дисплея. 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1720876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Важность измерения уровня глюкозы в крови для пациентов с сахарным диабетом.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pic>
        <p:nvPicPr>
          <p:cNvPr id="4" name="Picture 18" descr="https://ae04.alicdn.com/kf/Hcf026b2089194377a06d41c58cdeea22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16832"/>
            <a:ext cx="3600400" cy="432048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2204864"/>
            <a:ext cx="8856984" cy="4536503"/>
          </a:xfrm>
        </p:spPr>
        <p:txBody>
          <a:bodyPr>
            <a:noAutofit/>
          </a:bodyPr>
          <a:lstStyle/>
          <a:p>
            <a:pPr marL="0" indent="442913"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основании полученных измерений должны планироваться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определенные действия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направленные на улучшение состояния больного диабетом.</a:t>
            </a:r>
          </a:p>
          <a:p>
            <a:pPr marL="0" indent="442913"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Отдельные задачи самоконтроля:</a:t>
            </a:r>
          </a:p>
          <a:p>
            <a:pPr marL="0" indent="442913" algn="just">
              <a:buFontTx/>
              <a:buChar char="-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оценка влияния питания и физической активности на показатели глюкозы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крови;</a:t>
            </a:r>
          </a:p>
          <a:p>
            <a:pPr marL="0" indent="442913" algn="just">
              <a:buFontTx/>
              <a:buChar char="-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проверка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состояния компенсации диабета;</a:t>
            </a:r>
          </a:p>
          <a:p>
            <a:pPr marL="0" indent="442913" algn="just">
              <a:buFontTx/>
              <a:buChar char="-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новыми ситуациями в течении заболевания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442913" algn="just">
              <a:buFontTx/>
              <a:buChar char="-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изменение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необходимости дозы инсулина (для людей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инсулинотерапии);</a:t>
            </a:r>
          </a:p>
          <a:p>
            <a:pPr marL="0" indent="442913" algn="just">
              <a:buFontTx/>
              <a:buChar char="-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выявление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гипогликемий с возможным изменением медикаментозного лечения для их профилактики.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987824" y="51940"/>
            <a:ext cx="5976664" cy="1143000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Цель самоконтроля определения уровня глюкозы в крови.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https://images.news18.com/static-guju/uploads/2019/11/diabite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203848" cy="213977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412777"/>
            <a:ext cx="9144000" cy="4032447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1288828"/>
          </a:xfrm>
        </p:spPr>
        <p:txBody>
          <a:bodyPr>
            <a:normAutofit fontScale="90000"/>
          </a:bodyPr>
          <a:lstStyle/>
          <a:p>
            <a:r>
              <a:rPr lang="ru-RU" sz="31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Определение уровня глюкозы крови экспресс – методом в домашних условиях.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https://sun9-31.userapi.com/impg/s-1uNgNjJGjrIf8C5rihSedNYjWEXCooW3rAyg/S1Rs51O2wLs.jpg?size=640x250&amp;quality=95&amp;sign=e652f64bc6bfa3e4752ee898c5cfed05&amp;c_uniq_tag=l7D98NzJvIMzYRaKCKlrSQCfXDy1Gvu9GEYkKToKULU&amp;type=album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539552" y="2132856"/>
            <a:ext cx="8136904" cy="446449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23928" y="1999381"/>
            <a:ext cx="4762872" cy="4525963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Храните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тест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полоски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при температуре выше +2°С, но не выше +30°С, в сухом месте, защищенном от прямого солнечного света. Сразу, после того как Вы достали тест-полоску из флакона, его необходимо закрыть пробкой. Это позволит сохранить тест-полоски в рабочем состоянии до конца срока годности.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Хранение тест полосок.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https://sovets24.ru/photos/uploads/154/1564649468-glyukomet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2880320" cy="2037606"/>
          </a:xfrm>
          <a:prstGeom prst="rect">
            <a:avLst/>
          </a:prstGeom>
          <a:noFill/>
        </p:spPr>
      </p:pic>
      <p:pic>
        <p:nvPicPr>
          <p:cNvPr id="31748" name="Picture 4" descr="https://19rus.ru/images/MUSOR/test-poloski-dlya-glyukometra-fine-test-premium-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77072"/>
            <a:ext cx="2952328" cy="265144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07504" y="2852936"/>
            <a:ext cx="3744416" cy="388843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мониторинга уровня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глюкозы.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коррекции терапии.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предупреждения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осложнений.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повышения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осведомленности о своем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заболевании.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2945012"/>
          </a:xfrm>
        </p:spPr>
        <p:txBody>
          <a:bodyPr>
            <a:normAutofit fontScale="90000"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Ведение дневника самоконтроля – один из важнейших аспектов управления сахарным диабетом. Он помогает пациенту и врачу лучше понимать, как различные факторы влияют на уровень глюкозы в крови и как скорректировать лечение для достижения оптимальных результатов. 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mkkmz.ru/wp-content/uploads/dnevnik-pri-diabete-e153556631521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3212976"/>
            <a:ext cx="4608512" cy="292762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347864" y="1412777"/>
            <a:ext cx="5688632" cy="5112568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Система хлебных единиц можно и нужно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применять вместе с гликемическим индексом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(ГИ), поскольку вместе эти значения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помогают не ошибиться в выборе продуктов,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разрешенных при  сахарном диабете без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ограничений, для составления максимально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полезного, питательного и вместе с тем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безопасного меню.</a:t>
            </a:r>
          </a:p>
          <a:p>
            <a:pPr marL="0" indent="0" algn="just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Хлебные единицы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помогают рассчитать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количество, объем углеводов в любой пище.</a:t>
            </a:r>
          </a:p>
          <a:p>
            <a:pPr marL="0" indent="0" algn="just"/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Гликемический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индекс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показывает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скорость расщепления углеводов в продуктах,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затрат организма на их переработку.</a:t>
            </a:r>
          </a:p>
          <a:p>
            <a:pPr>
              <a:buNone/>
            </a:pP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35696" y="51940"/>
            <a:ext cx="7128792" cy="1143000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Хлебная единица (углеводная) - 1 Хлебная Единица (ХЕ) = </a:t>
            </a:r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10-12г. углеводов</a:t>
            </a:r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298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5300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5302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5304" name="Picture 8" descr="Picture background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79512" y="1988840"/>
            <a:ext cx="2952328" cy="473514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ХЕ - 12 г. углеводов, в сутки вам нужно употреблять 20 ХЕ.</a:t>
            </a:r>
          </a:p>
          <a:p>
            <a:pPr>
              <a:buNone/>
            </a:pP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Рекомендуется: 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Фрукты: - зеленые яблоки, киви, грейпфрут, крыжовник. 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Овощи- шпинат, салат, фасоль, огурцы.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Крупы:- гречневая, перловая.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Мясо не жирных сортов:- кролик, индейка, курица.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Рыба тресковых пород: – минтай, хек, треска. 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Сыр, кисломолочные продукты не жирные.  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Нельзя: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бананы, виноград, финики, рисовая, манная крупы,</a:t>
            </a:r>
          </a:p>
          <a:p>
            <a:pPr>
              <a:buNone/>
            </a:pP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баранина, свинина.</a:t>
            </a:r>
          </a:p>
          <a:p>
            <a:pPr>
              <a:buNone/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Рекомендации по питанию для больных с сахарным диабетом.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39552" y="1988840"/>
            <a:ext cx="8064896" cy="2808312"/>
          </a:xfrm>
        </p:spPr>
        <p:txBody>
          <a:bodyPr>
            <a:normAutofit fontScale="92500" lnSpcReduction="10000"/>
          </a:bodyPr>
          <a:lstStyle/>
          <a:p>
            <a:pPr marL="0" indent="442913" algn="just">
              <a:buNone/>
            </a:pP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Гипергликемия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-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повышение глюкозы в крови более чем на </a:t>
            </a:r>
          </a:p>
          <a:p>
            <a:pPr marL="0" indent="442913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5,7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ммоль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/л. Резкое увеличение в крови больного диабетом</a:t>
            </a:r>
          </a:p>
          <a:p>
            <a:pPr marL="0" indent="442913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количества глюкозы (свыше 33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ммоль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/л) главная причина</a:t>
            </a:r>
          </a:p>
          <a:p>
            <a:pPr marL="0" indent="442913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диабетической комы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442913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Гипергликемия.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ttps://sovets24.ru/photos/uploads/154/1565169804-simptomi-giperglikemii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619672" y="3645024"/>
            <a:ext cx="6192688" cy="321297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627784" y="1412776"/>
            <a:ext cx="6336704" cy="5328591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Остро возникающее состояние при котором в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крови человека больного сахарным диабетом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выявляется недостаток инсулина. При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инсулиновой недостаточности углеводы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(глюкоза) не могут перейти из плазмы крови в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клетки тканей, что приводит к возрастанию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концентрации глюкозы в плазме крови.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Состояние, при котором в крови значительно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повышается глюкоза называется  -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гипергликемия и может привести к развитию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диабетической комы.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Диабетическая кома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24944"/>
            <a:ext cx="2160240" cy="187220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27584" y="3068960"/>
            <a:ext cx="8136904" cy="3672408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Кетоацидотическая кома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— опасное состояние, при котором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происходит тотальная интоксикация организма кетоновыми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телами, а также развивается метаболический ацидоз (увеличение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кислотности), острая печёночная, почечная и сердечнососудистая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недостаточность.</a:t>
            </a:r>
          </a:p>
          <a:p>
            <a:pPr algn="just">
              <a:buNone/>
            </a:pP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Гиперосмолярная кома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— данное осложнение развивается в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течение нескольких дней, в результате которого нарушается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метаболизм, клетки обезвоживаются, резко увеличивается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уровень глюкозы в крови.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332656"/>
            <a:ext cx="6984776" cy="1152128"/>
          </a:xfrm>
        </p:spPr>
        <p:txBody>
          <a:bodyPr>
            <a:normAutofit fontScale="90000"/>
          </a:bodyPr>
          <a:lstStyle/>
          <a:p>
            <a:r>
              <a:rPr lang="ru-RU" sz="31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К острым осложнениям СД  относятся: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4" name="Picture 2" descr="https://avatars.dzeninfra.ru/get-zen_doc/5283638/pub_627b8abde9b0e135bcb83e37_627b9e6876166d0d57beb229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052736"/>
            <a:ext cx="2952328" cy="1800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755576" y="1916832"/>
            <a:ext cx="7704856" cy="28083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Гипогликемия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снижение уровня глюкозы в крови менее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3,5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ммоль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/л. При снижении уровня глюкозы в крови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ниже 2,5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ммоль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/л возможно развитие гипогликемической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комы.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Гипогликемия.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nadezhda.belzdrav.ru/102-7-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573016"/>
            <a:ext cx="5472608" cy="309634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51940"/>
            <a:ext cx="6984776" cy="2440956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Гипогликемическая кома </a:t>
            </a:r>
            <a:r>
              <a:rPr lang="ru-RU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острое состояние, связанное с угнетением, в определённой последовательности, работы центральной нервной системы, из-за резкого перепада концентрации углеводов (сахаров) в крови связанного с их снижением.</a:t>
            </a:r>
          </a:p>
        </p:txBody>
      </p:sp>
      <p:pic>
        <p:nvPicPr>
          <p:cNvPr id="6451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492896"/>
            <a:ext cx="5976664" cy="420933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999381"/>
            <a:ext cx="6480720" cy="4858619"/>
          </a:xfrm>
        </p:spPr>
        <p:txBody>
          <a:bodyPr>
            <a:normAutofit fontScale="92500"/>
          </a:bodyPr>
          <a:lstStyle/>
          <a:p>
            <a:pPr algn="just">
              <a:buFontTx/>
              <a:buChar char="-"/>
            </a:pP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диабетическая нефропатия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(патология почек);</a:t>
            </a:r>
          </a:p>
          <a:p>
            <a:pPr algn="just">
              <a:buFontTx/>
              <a:buChar char="-"/>
            </a:pP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ретинопатия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(поражение сетчатки глаза,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Способное привести к слепоте);</a:t>
            </a:r>
          </a:p>
          <a:p>
            <a:pPr algn="just">
              <a:buFontTx/>
              <a:buChar char="-"/>
            </a:pPr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полинейропатия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(поражение периферических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нервов, при котором конечности теряют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чувствительность);</a:t>
            </a:r>
          </a:p>
          <a:p>
            <a:pPr algn="just">
              <a:buFontTx/>
              <a:buChar char="-"/>
            </a:pP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синдром диабетической стопы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(образование на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нижних конечностях открытых язв, гнойных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нарывов, некротических (отмирающих) тканей).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Поздними осложнениями СД являются: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4" name="Picture 2" descr="Синдром диабетической стоп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2564904"/>
            <a:ext cx="2311152" cy="269557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7588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 t="23888" r="-5"/>
          <a:stretch>
            <a:fillRect/>
          </a:stretch>
        </p:blipFill>
        <p:spPr bwMode="auto">
          <a:xfrm>
            <a:off x="2339752" y="2132856"/>
            <a:ext cx="5328592" cy="36709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f845f48d5b35b23fca134119a389ff83281c72"/>
</p:tagLst>
</file>

<file path=ppt/theme/theme1.xml><?xml version="1.0" encoding="utf-8"?>
<a:theme xmlns:a="http://schemas.openxmlformats.org/drawingml/2006/main" name="Тема Office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1677</TotalTime>
  <Words>1954</Words>
  <Application>Microsoft Office PowerPoint</Application>
  <PresentationFormat>Экран (4:3)</PresentationFormat>
  <Paragraphs>280</Paragraphs>
  <Slides>50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1" baseType="lpstr">
      <vt:lpstr>Тема Office</vt:lpstr>
      <vt:lpstr>ПМ. 04 Оказание медицинской помощи, осуществление сестринского ухода и наблюдения за пациентами при заболеваниях и (или) состояниях. МДК 04.01. Общий уход.</vt:lpstr>
      <vt:lpstr>Содержание </vt:lpstr>
      <vt:lpstr>Цели занятия. </vt:lpstr>
      <vt:lpstr>Для достижения поставленных целей студент должен знать: </vt:lpstr>
      <vt:lpstr>Студент должен уметь:  </vt:lpstr>
      <vt:lpstr>Возможность формирования общих компетенций на занятии через содержание его этапов</vt:lpstr>
      <vt:lpstr>Возможность формирования профессиональных компетенций на занятии через содержание его этапов</vt:lpstr>
      <vt:lpstr>В результате освоения профессионального модуля обучающийся должен:</vt:lpstr>
      <vt:lpstr>Предварительные знания и навыки</vt:lpstr>
      <vt:lpstr>Подкожная инъекция – это инъекция,    при   которой   конечным пунктом    введения    иглы    является подкожная клетчатка.</vt:lpstr>
      <vt:lpstr>ЗАПОМНИТЕ!  </vt:lpstr>
      <vt:lpstr>Основные  места постановки подкожной инъекции.</vt:lpstr>
      <vt:lpstr>Выполнение подкожной инъекции  Технология подкожного введения лекарственных средств ГОСТ Р52623.4 - 2015 код А11.01.002 </vt:lpstr>
      <vt:lpstr>Сахарный диабет (СД).</vt:lpstr>
      <vt:lpstr>Развитие сахарного диабета.</vt:lpstr>
      <vt:lpstr>Инсулин - гормон, вырабатываемый клетками поджелудочной железы, который позволяет организму использовать глюкозу для получения энергии и оказывающий выраженное влияние на углеводный обмен.  </vt:lpstr>
      <vt:lpstr>Глюкоза – бесцветное, кристаллическое вещество со сладким вкусом, хорошо растворимое в воде. </vt:lpstr>
      <vt:lpstr>Существуют две основные формы сахарного диабета, известные как  тип 1 и тип 2. </vt:lpstr>
      <vt:lpstr>Препараты инсулина.</vt:lpstr>
      <vt:lpstr>Форма выпуска препарата: </vt:lpstr>
      <vt:lpstr>Цель введения инсулина:</vt:lpstr>
      <vt:lpstr>Основные препараты инсулина отечественного производства. </vt:lpstr>
      <vt:lpstr>Основные зарубежные препараты инсулина. </vt:lpstr>
      <vt:lpstr>Правила хранения инсулина. </vt:lpstr>
      <vt:lpstr>Ресуспензирование.  </vt:lpstr>
      <vt:lpstr>Методы парентерального введения инсулина.</vt:lpstr>
      <vt:lpstr>Условия введения препаратов инсулина короткого действия. </vt:lpstr>
      <vt:lpstr>Условия введения препаратов инсулина пролонгированного действия.</vt:lpstr>
      <vt:lpstr>Выбор места введения инсулина.  </vt:lpstr>
      <vt:lpstr>Ротация мест инъекций инсулина.</vt:lpstr>
      <vt:lpstr>Рекомендации для медсестры, профилактика осложнений при введении инсулина:  </vt:lpstr>
      <vt:lpstr>Липодистрофия – «нарушение жировой ткани».</vt:lpstr>
      <vt:lpstr>Инсулиновый шприц.</vt:lpstr>
      <vt:lpstr>Шприц – ручка.</vt:lpstr>
      <vt:lpstr>Инсулиновая помпа.</vt:lpstr>
      <vt:lpstr>Важность измерения уровня глюкозы в крови для пациентов с сахарным диабетом. </vt:lpstr>
      <vt:lpstr>Цель самоконтроля определения уровня глюкозы в крови.</vt:lpstr>
      <vt:lpstr>Определение уровня глюкозы крови экспресс – методом в домашних условиях. </vt:lpstr>
      <vt:lpstr>Хранение тест полосок.</vt:lpstr>
      <vt:lpstr>Ведение дневника самоконтроля – один из важнейших аспектов управления сахарным диабетом. Он помогает пациенту и врачу лучше понимать, как различные факторы влияют на уровень глюкозы в крови и как скорректировать лечение для достижения оптимальных результатов. </vt:lpstr>
      <vt:lpstr>Хлебная единица (углеводная) - 1 Хлебная Единица (ХЕ) = 10-12г. углеводов </vt:lpstr>
      <vt:lpstr>Рекомендации по питанию для больных с сахарным диабетом.</vt:lpstr>
      <vt:lpstr>Слайд 43</vt:lpstr>
      <vt:lpstr>Гипергликемия.</vt:lpstr>
      <vt:lpstr>Диабетическая кома</vt:lpstr>
      <vt:lpstr>К острым осложнениям СД  относятся: </vt:lpstr>
      <vt:lpstr>Гипогликемия.</vt:lpstr>
      <vt:lpstr>Гипогликемическая кома острое состояние, связанное с угнетением, в определённой последовательности, работы центральной нервной системы, из-за резкого перепада концентрации углеводов (сахаров) в крови связанного с их снижением.</vt:lpstr>
      <vt:lpstr>Поздними осложнениями СД являются:</vt:lpstr>
      <vt:lpstr>Спасибо за внимание!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Медицинский пункт</dc:title>
  <dc:creator>obstinate</dc:creator>
  <dc:description>Шаблон презентации с сайта https://presentation-creation.ru/</dc:description>
  <cp:lastModifiedBy>USER</cp:lastModifiedBy>
  <cp:revision>320</cp:revision>
  <dcterms:created xsi:type="dcterms:W3CDTF">2018-02-25T09:09:03Z</dcterms:created>
  <dcterms:modified xsi:type="dcterms:W3CDTF">2025-02-17T15:09:05Z</dcterms:modified>
</cp:coreProperties>
</file>