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7" r:id="rId30"/>
    <p:sldId id="288" r:id="rId31"/>
    <p:sldId id="289" r:id="rId32"/>
    <p:sldId id="285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60"/>
  </p:normalViewPr>
  <p:slideViewPr>
    <p:cSldViewPr>
      <p:cViewPr varScale="1">
        <p:scale>
          <a:sx n="73" d="100"/>
          <a:sy n="73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D75133-B6EA-427C-9B36-BC8D6C628A27}" type="doc">
      <dgm:prSet loTypeId="urn:microsoft.com/office/officeart/2005/8/layout/h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F1A68228-5320-43A9-A362-2BDFC7F48C6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Парламентский метод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D9C2ADB-DFE9-4664-8CEF-FC60C431302F}" type="parTrans" cxnId="{C8DEB7A1-3B1D-4E17-88C2-C4BF64CBD5DC}">
      <dgm:prSet/>
      <dgm:spPr/>
      <dgm:t>
        <a:bodyPr/>
        <a:lstStyle/>
        <a:p>
          <a:endParaRPr lang="ru-RU"/>
        </a:p>
      </dgm:t>
    </dgm:pt>
    <dgm:pt modelId="{17E0F1A6-4339-4AE2-BDF7-DD29F7B23942}" type="sibTrans" cxnId="{C8DEB7A1-3B1D-4E17-88C2-C4BF64CBD5DC}">
      <dgm:prSet/>
      <dgm:spPr/>
      <dgm:t>
        <a:bodyPr/>
        <a:lstStyle/>
        <a:p>
          <a:endParaRPr lang="ru-RU"/>
        </a:p>
      </dgm:t>
    </dgm:pt>
    <dgm:pt modelId="{5F50B0F4-9B3E-4487-96AF-1BB0575C68A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Рассмотрение и принятие Конституции парламентом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EC019D6-3B5B-489A-8E52-85ECB395399A}" type="parTrans" cxnId="{5CA7E201-8291-4FC6-A9D0-6C2DFE74AA99}">
      <dgm:prSet/>
      <dgm:spPr/>
      <dgm:t>
        <a:bodyPr/>
        <a:lstStyle/>
        <a:p>
          <a:endParaRPr lang="ru-RU"/>
        </a:p>
      </dgm:t>
    </dgm:pt>
    <dgm:pt modelId="{A7147BDA-EBC2-40CB-8390-045C303F115A}" type="sibTrans" cxnId="{5CA7E201-8291-4FC6-A9D0-6C2DFE74AA99}">
      <dgm:prSet/>
      <dgm:spPr/>
      <dgm:t>
        <a:bodyPr/>
        <a:lstStyle/>
        <a:p>
          <a:endParaRPr lang="ru-RU"/>
        </a:p>
      </dgm:t>
    </dgm:pt>
    <dgm:pt modelId="{0061437B-56B5-4AD5-8448-AA85D7AD219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Референдум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CD87B0-4546-471C-A223-831625389951}" type="parTrans" cxnId="{FB3D09D7-45DD-4AFC-ABAD-2B7476DD3DA0}">
      <dgm:prSet/>
      <dgm:spPr/>
      <dgm:t>
        <a:bodyPr/>
        <a:lstStyle/>
        <a:p>
          <a:endParaRPr lang="ru-RU"/>
        </a:p>
      </dgm:t>
    </dgm:pt>
    <dgm:pt modelId="{9A30EFEB-1538-4911-B6BA-214A61C684B2}" type="sibTrans" cxnId="{FB3D09D7-45DD-4AFC-ABAD-2B7476DD3DA0}">
      <dgm:prSet/>
      <dgm:spPr/>
      <dgm:t>
        <a:bodyPr/>
        <a:lstStyle/>
        <a:p>
          <a:endParaRPr lang="ru-RU"/>
        </a:p>
      </dgm:t>
    </dgm:pt>
    <dgm:pt modelId="{385EF5DB-F8B3-4261-AA9E-CFCEF3BEDE12}">
      <dgm:prSet phldrT="[Текст]"/>
      <dgm:spPr/>
      <dgm:t>
        <a:bodyPr/>
        <a:lstStyle/>
        <a:p>
          <a:r>
            <a:rPr lang="ru-RU" b="0" i="0" dirty="0" smtClean="0">
              <a:latin typeface="Times New Roman" pitchFamily="18" charset="0"/>
              <a:cs typeface="Times New Roman" pitchFamily="18" charset="0"/>
            </a:rPr>
            <a:t>Всенародное голосование по проекту Конституции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724764B-3BFD-4FD8-8E79-C804DAC69C4E}" type="parTrans" cxnId="{12E4EFE7-32CD-4BDA-A1DC-37D68C203D7A}">
      <dgm:prSet/>
      <dgm:spPr/>
      <dgm:t>
        <a:bodyPr/>
        <a:lstStyle/>
        <a:p>
          <a:endParaRPr lang="ru-RU"/>
        </a:p>
      </dgm:t>
    </dgm:pt>
    <dgm:pt modelId="{7E94E168-C9F0-44A3-BAB4-292C4233E224}" type="sibTrans" cxnId="{12E4EFE7-32CD-4BDA-A1DC-37D68C203D7A}">
      <dgm:prSet/>
      <dgm:spPr/>
      <dgm:t>
        <a:bodyPr/>
        <a:lstStyle/>
        <a:p>
          <a:endParaRPr lang="ru-RU"/>
        </a:p>
      </dgm:t>
    </dgm:pt>
    <dgm:pt modelId="{66156BFB-89EB-42E0-AB5E-EB2B5733F15C}" type="pres">
      <dgm:prSet presAssocID="{82D75133-B6EA-427C-9B36-BC8D6C628A2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C91F99-402E-48E0-B13B-23B78E624171}" type="pres">
      <dgm:prSet presAssocID="{F1A68228-5320-43A9-A362-2BDFC7F48C6C}" presName="composite" presStyleCnt="0"/>
      <dgm:spPr/>
    </dgm:pt>
    <dgm:pt modelId="{10146B14-A2C3-49A3-96F6-181AFE04ACEB}" type="pres">
      <dgm:prSet presAssocID="{F1A68228-5320-43A9-A362-2BDFC7F48C6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777C8-D780-4FD7-AB4D-E6C8FA841D64}" type="pres">
      <dgm:prSet presAssocID="{F1A68228-5320-43A9-A362-2BDFC7F48C6C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2947C-B7F2-4FCC-BB9B-1CB7FC83F25D}" type="pres">
      <dgm:prSet presAssocID="{17E0F1A6-4339-4AE2-BDF7-DD29F7B23942}" presName="space" presStyleCnt="0"/>
      <dgm:spPr/>
    </dgm:pt>
    <dgm:pt modelId="{6ADBF892-46AB-4912-9A6A-F997CE1850DD}" type="pres">
      <dgm:prSet presAssocID="{0061437B-56B5-4AD5-8448-AA85D7AD2193}" presName="composite" presStyleCnt="0"/>
      <dgm:spPr/>
    </dgm:pt>
    <dgm:pt modelId="{4A9BE599-0BFE-4679-8411-5CA45A0C5CFB}" type="pres">
      <dgm:prSet presAssocID="{0061437B-56B5-4AD5-8448-AA85D7AD219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65FEF-EE01-4DC2-9BF5-3619439CEFE3}" type="pres">
      <dgm:prSet presAssocID="{0061437B-56B5-4AD5-8448-AA85D7AD219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AF4811-B612-43B2-B27C-4B84E909F7BA}" type="presOf" srcId="{F1A68228-5320-43A9-A362-2BDFC7F48C6C}" destId="{10146B14-A2C3-49A3-96F6-181AFE04ACEB}" srcOrd="0" destOrd="0" presId="urn:microsoft.com/office/officeart/2005/8/layout/hList1"/>
    <dgm:cxn modelId="{EC61DC35-37E0-47A1-BAB3-8418EC662608}" type="presOf" srcId="{5F50B0F4-9B3E-4487-96AF-1BB0575C68AB}" destId="{0B3777C8-D780-4FD7-AB4D-E6C8FA841D64}" srcOrd="0" destOrd="0" presId="urn:microsoft.com/office/officeart/2005/8/layout/hList1"/>
    <dgm:cxn modelId="{12E4EFE7-32CD-4BDA-A1DC-37D68C203D7A}" srcId="{0061437B-56B5-4AD5-8448-AA85D7AD2193}" destId="{385EF5DB-F8B3-4261-AA9E-CFCEF3BEDE12}" srcOrd="0" destOrd="0" parTransId="{9724764B-3BFD-4FD8-8E79-C804DAC69C4E}" sibTransId="{7E94E168-C9F0-44A3-BAB4-292C4233E224}"/>
    <dgm:cxn modelId="{82A1FAD7-96FD-4C7D-9AD4-88CE9992F08E}" type="presOf" srcId="{82D75133-B6EA-427C-9B36-BC8D6C628A27}" destId="{66156BFB-89EB-42E0-AB5E-EB2B5733F15C}" srcOrd="0" destOrd="0" presId="urn:microsoft.com/office/officeart/2005/8/layout/hList1"/>
    <dgm:cxn modelId="{6CECEDE8-15E4-44B1-94C8-A82745005E0A}" type="presOf" srcId="{0061437B-56B5-4AD5-8448-AA85D7AD2193}" destId="{4A9BE599-0BFE-4679-8411-5CA45A0C5CFB}" srcOrd="0" destOrd="0" presId="urn:microsoft.com/office/officeart/2005/8/layout/hList1"/>
    <dgm:cxn modelId="{FB3D09D7-45DD-4AFC-ABAD-2B7476DD3DA0}" srcId="{82D75133-B6EA-427C-9B36-BC8D6C628A27}" destId="{0061437B-56B5-4AD5-8448-AA85D7AD2193}" srcOrd="1" destOrd="0" parTransId="{BECD87B0-4546-471C-A223-831625389951}" sibTransId="{9A30EFEB-1538-4911-B6BA-214A61C684B2}"/>
    <dgm:cxn modelId="{C8DEB7A1-3B1D-4E17-88C2-C4BF64CBD5DC}" srcId="{82D75133-B6EA-427C-9B36-BC8D6C628A27}" destId="{F1A68228-5320-43A9-A362-2BDFC7F48C6C}" srcOrd="0" destOrd="0" parTransId="{AD9C2ADB-DFE9-4664-8CEF-FC60C431302F}" sibTransId="{17E0F1A6-4339-4AE2-BDF7-DD29F7B23942}"/>
    <dgm:cxn modelId="{2E2D38CE-ABA5-48F0-9D89-0DB5AEC10573}" type="presOf" srcId="{385EF5DB-F8B3-4261-AA9E-CFCEF3BEDE12}" destId="{04B65FEF-EE01-4DC2-9BF5-3619439CEFE3}" srcOrd="0" destOrd="0" presId="urn:microsoft.com/office/officeart/2005/8/layout/hList1"/>
    <dgm:cxn modelId="{5CA7E201-8291-4FC6-A9D0-6C2DFE74AA99}" srcId="{F1A68228-5320-43A9-A362-2BDFC7F48C6C}" destId="{5F50B0F4-9B3E-4487-96AF-1BB0575C68AB}" srcOrd="0" destOrd="0" parTransId="{CEC019D6-3B5B-489A-8E52-85ECB395399A}" sibTransId="{A7147BDA-EBC2-40CB-8390-045C303F115A}"/>
    <dgm:cxn modelId="{4C074345-FBA8-4903-8C62-F974C21B64B2}" type="presParOf" srcId="{66156BFB-89EB-42E0-AB5E-EB2B5733F15C}" destId="{83C91F99-402E-48E0-B13B-23B78E624171}" srcOrd="0" destOrd="0" presId="urn:microsoft.com/office/officeart/2005/8/layout/hList1"/>
    <dgm:cxn modelId="{5A03B7CE-01FF-4F25-8D50-77239F9133A8}" type="presParOf" srcId="{83C91F99-402E-48E0-B13B-23B78E624171}" destId="{10146B14-A2C3-49A3-96F6-181AFE04ACEB}" srcOrd="0" destOrd="0" presId="urn:microsoft.com/office/officeart/2005/8/layout/hList1"/>
    <dgm:cxn modelId="{792DB173-24E0-4EB1-95BE-CF65292D77F5}" type="presParOf" srcId="{83C91F99-402E-48E0-B13B-23B78E624171}" destId="{0B3777C8-D780-4FD7-AB4D-E6C8FA841D64}" srcOrd="1" destOrd="0" presId="urn:microsoft.com/office/officeart/2005/8/layout/hList1"/>
    <dgm:cxn modelId="{D694C3DF-4A2F-4168-B8E4-F07A99A72CC3}" type="presParOf" srcId="{66156BFB-89EB-42E0-AB5E-EB2B5733F15C}" destId="{C512947C-B7F2-4FCC-BB9B-1CB7FC83F25D}" srcOrd="1" destOrd="0" presId="urn:microsoft.com/office/officeart/2005/8/layout/hList1"/>
    <dgm:cxn modelId="{22249EF5-D97F-4985-8501-C42E9893A2DB}" type="presParOf" srcId="{66156BFB-89EB-42E0-AB5E-EB2B5733F15C}" destId="{6ADBF892-46AB-4912-9A6A-F997CE1850DD}" srcOrd="2" destOrd="0" presId="urn:microsoft.com/office/officeart/2005/8/layout/hList1"/>
    <dgm:cxn modelId="{31104CAE-3C06-4C4C-B0C4-2FCBFD5BD4DE}" type="presParOf" srcId="{6ADBF892-46AB-4912-9A6A-F997CE1850DD}" destId="{4A9BE599-0BFE-4679-8411-5CA45A0C5CFB}" srcOrd="0" destOrd="0" presId="urn:microsoft.com/office/officeart/2005/8/layout/hList1"/>
    <dgm:cxn modelId="{77C3FEE6-AA89-41B4-BF4C-35C3718F390A}" type="presParOf" srcId="{6ADBF892-46AB-4912-9A6A-F997CE1850DD}" destId="{04B65FEF-EE01-4DC2-9BF5-3619439CEFE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46B14-A2C3-49A3-96F6-181AFE04ACEB}">
      <dsp:nvSpPr>
        <dsp:cNvPr id="0" name=""/>
        <dsp:cNvSpPr/>
      </dsp:nvSpPr>
      <dsp:spPr>
        <a:xfrm>
          <a:off x="40" y="327027"/>
          <a:ext cx="3845569" cy="131631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Парламентский метод</a:t>
          </a:r>
          <a:endParaRPr lang="ru-RU" sz="3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" y="327027"/>
        <a:ext cx="3845569" cy="1316313"/>
      </dsp:txXfrm>
    </dsp:sp>
    <dsp:sp modelId="{0B3777C8-D780-4FD7-AB4D-E6C8FA841D64}">
      <dsp:nvSpPr>
        <dsp:cNvPr id="0" name=""/>
        <dsp:cNvSpPr/>
      </dsp:nvSpPr>
      <dsp:spPr>
        <a:xfrm>
          <a:off x="40" y="1643340"/>
          <a:ext cx="3845569" cy="2555595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kern="1200" dirty="0" smtClean="0">
              <a:latin typeface="Times New Roman" pitchFamily="18" charset="0"/>
              <a:cs typeface="Times New Roman" pitchFamily="18" charset="0"/>
            </a:rPr>
            <a:t>Рассмотрение и принятие Конституции парламентом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" y="1643340"/>
        <a:ext cx="3845569" cy="2555595"/>
      </dsp:txXfrm>
    </dsp:sp>
    <dsp:sp modelId="{4A9BE599-0BFE-4679-8411-5CA45A0C5CFB}">
      <dsp:nvSpPr>
        <dsp:cNvPr id="0" name=""/>
        <dsp:cNvSpPr/>
      </dsp:nvSpPr>
      <dsp:spPr>
        <a:xfrm>
          <a:off x="4383989" y="327027"/>
          <a:ext cx="3845569" cy="131631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Референдум</a:t>
          </a:r>
          <a:endParaRPr lang="ru-RU" sz="3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83989" y="327027"/>
        <a:ext cx="3845569" cy="1316313"/>
      </dsp:txXfrm>
    </dsp:sp>
    <dsp:sp modelId="{04B65FEF-EE01-4DC2-9BF5-3619439CEFE3}">
      <dsp:nvSpPr>
        <dsp:cNvPr id="0" name=""/>
        <dsp:cNvSpPr/>
      </dsp:nvSpPr>
      <dsp:spPr>
        <a:xfrm>
          <a:off x="4383989" y="1643340"/>
          <a:ext cx="3845569" cy="2555595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b="0" i="0" kern="1200" dirty="0" smtClean="0">
              <a:latin typeface="Times New Roman" pitchFamily="18" charset="0"/>
              <a:cs typeface="Times New Roman" pitchFamily="18" charset="0"/>
            </a:rPr>
            <a:t>Всенародное голосование по проекту Конституции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83989" y="1643340"/>
        <a:ext cx="3845569" cy="2555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nsultant.ru/document/cons_doc_LAW_27571/92d969e26a4326c5d02fa79b8f9cf4994ee5633b/#dst100019" TargetMode="Externa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a\Desktop\Классный час ко Дню Конституции РФ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424936" cy="489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5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Конституции РФ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День Конституции РФ 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 государственный праздник.</a:t>
            </a:r>
          </a:p>
          <a:p>
            <a:pPr marL="0" indent="0"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12 декабря 1993 года была принята действующая Конституция РФ.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72816"/>
            <a:ext cx="3672408" cy="4392488"/>
          </a:xfrm>
        </p:spPr>
      </p:pic>
    </p:spTree>
    <p:extLst>
      <p:ext uri="{BB962C8B-B14F-4D97-AF65-F5344CB8AC3E}">
        <p14:creationId xmlns:p14="http://schemas.microsoft.com/office/powerpoint/2010/main" val="100142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Указы президента РФ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 Дне Конституции РФ», 1994 год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76872"/>
            <a:ext cx="3384376" cy="4176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 нерабочем дне 12 декабря», 1994 г.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12 декабря был объявлен государственным праздником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23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2005 год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980728"/>
            <a:ext cx="3456384" cy="468052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Поправки в Трудовой кодекс РФ</a:t>
            </a:r>
          </a:p>
          <a:p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Изменился праздничный календарь России</a:t>
            </a:r>
          </a:p>
          <a:p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12 декабря – памятный день, не являющийся выходным днем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1403648" y="2276872"/>
            <a:ext cx="0" cy="5040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403648" y="3861048"/>
            <a:ext cx="0" cy="5040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9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Конституция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Основной закон государства.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Нормативно-правовой акт, имеющий высшую юридическую силу.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Документ, определяющий </a:t>
            </a:r>
            <a:r>
              <a:rPr lang="ru-RU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основы политической, правовой и экономической систем </a:t>
            </a: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государства.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Учредительный документ государства – в ней изложены цели создания государства.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89778" l="5778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341" b="17536"/>
          <a:stretch/>
        </p:blipFill>
        <p:spPr>
          <a:xfrm>
            <a:off x="4499992" y="2060848"/>
            <a:ext cx="4464496" cy="2952328"/>
          </a:xfrm>
        </p:spPr>
      </p:pic>
    </p:spTree>
    <p:extLst>
      <p:ext uri="{BB962C8B-B14F-4D97-AF65-F5344CB8AC3E}">
        <p14:creationId xmlns:p14="http://schemas.microsoft.com/office/powerpoint/2010/main" val="217810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Юридическое понятие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Конституция – нормативно-правовой акт высшей юридической силы государства, </a:t>
            </a:r>
            <a:r>
              <a:rPr lang="ru-RU" sz="3600" i="1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закрепляющий основы политической, экономической и правовой систем данного </a:t>
            </a:r>
            <a:r>
              <a:rPr lang="ru-RU" sz="3600" i="1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государства, </a:t>
            </a:r>
            <a:r>
              <a:rPr lang="ru-RU" sz="3600" i="1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основы правового статуса государства и личности, их права и обязанности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55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Юридическое понятие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u="sng" dirty="0" smtClean="0">
                <a:ln>
                  <a:solidFill>
                    <a:schemeClr val="accent2"/>
                  </a:solidFill>
                </a:ln>
                <a:latin typeface="Times New Roman" pitchFamily="18" charset="0"/>
                <a:cs typeface="Times New Roman" pitchFamily="18" charset="0"/>
              </a:rPr>
              <a:t>Нормативно-правовой акт</a:t>
            </a:r>
          </a:p>
          <a:p>
            <a:pPr algn="ctr"/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официальный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документ, принятый (изданный) в определенной форме правотворческим органом в пределах его компетенции и направленный на установление, изменение и отмену правовых норм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40768"/>
            <a:ext cx="4041775" cy="834107"/>
          </a:xfrm>
          <a:ln>
            <a:noFill/>
          </a:ln>
        </p:spPr>
        <p:txBody>
          <a:bodyPr/>
          <a:lstStyle/>
          <a:p>
            <a:r>
              <a:rPr lang="ru-RU" u="sng" dirty="0" smtClean="0">
                <a:ln>
                  <a:solidFill>
                    <a:schemeClr val="accent2"/>
                  </a:solidFill>
                </a:ln>
                <a:latin typeface="Times New Roman" pitchFamily="18" charset="0"/>
                <a:cs typeface="Times New Roman" pitchFamily="18" charset="0"/>
              </a:rPr>
              <a:t>Высшая юридическая сила</a:t>
            </a:r>
          </a:p>
          <a:p>
            <a:endParaRPr lang="ru-RU" u="sng" dirty="0">
              <a:ln>
                <a:solidFill>
                  <a:schemeClr val="accent2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204863"/>
            <a:ext cx="4041775" cy="39212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все иные нормативно-правовые акты,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издаются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основании и во исполнение закона и не могут ему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противоречить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195736" y="1772816"/>
            <a:ext cx="0" cy="4320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6516216" y="1772816"/>
            <a:ext cx="0" cy="3600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954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Способы принятия Конституции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5588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88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Референдум в РФ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340768"/>
            <a:ext cx="5256583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Всенародное голосование по проекту Конституции Российской Федерации было проведено 12 декабря 1993 года</a:t>
            </a:r>
          </a:p>
        </p:txBody>
      </p:sp>
    </p:spTree>
    <p:extLst>
      <p:ext uri="{BB962C8B-B14F-4D97-AF65-F5344CB8AC3E}">
        <p14:creationId xmlns:p14="http://schemas.microsoft.com/office/powerpoint/2010/main" val="281909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rgbClr val="C00000"/>
                </a:solidFill>
                <a:latin typeface="Times New Roman"/>
              </a:rPr>
              <a:t>Принята всенародным голосованием 12 декабря 1993 года</a:t>
            </a:r>
            <a:br>
              <a:rPr lang="ru-RU" sz="2200" dirty="0">
                <a:solidFill>
                  <a:srgbClr val="C00000"/>
                </a:solidFill>
                <a:latin typeface="Times New Roman"/>
              </a:rPr>
            </a:br>
            <a:r>
              <a:rPr lang="ru-RU" sz="2200" dirty="0" smtClean="0">
                <a:solidFill>
                  <a:srgbClr val="C00000"/>
                </a:solidFill>
                <a:latin typeface="Times New Roman"/>
              </a:rPr>
              <a:t>(с </a:t>
            </a:r>
            <a:r>
              <a:rPr lang="ru-RU" sz="2200" dirty="0">
                <a:solidFill>
                  <a:srgbClr val="C00000"/>
                </a:solidFill>
                <a:latin typeface="Times New Roman"/>
              </a:rPr>
              <a:t>изменениями, одобренными в ходе общероссийского голосования</a:t>
            </a:r>
            <a:br>
              <a:rPr lang="ru-RU" sz="2200" dirty="0">
                <a:solidFill>
                  <a:srgbClr val="C00000"/>
                </a:solidFill>
                <a:latin typeface="Times New Roman"/>
              </a:rPr>
            </a:br>
            <a:r>
              <a:rPr lang="ru-RU" sz="2200" dirty="0">
                <a:solidFill>
                  <a:srgbClr val="C00000"/>
                </a:solidFill>
                <a:latin typeface="Times New Roman"/>
              </a:rPr>
              <a:t>1 июля 2020 </a:t>
            </a:r>
            <a:r>
              <a:rPr lang="ru-RU" sz="2200" dirty="0" smtClean="0">
                <a:solidFill>
                  <a:srgbClr val="C00000"/>
                </a:solidFill>
                <a:latin typeface="Times New Roman"/>
              </a:rPr>
              <a:t>года)</a:t>
            </a:r>
            <a:r>
              <a:rPr lang="ru-RU" sz="2200" dirty="0">
                <a:solidFill>
                  <a:srgbClr val="C00000"/>
                </a:solidFill>
                <a:latin typeface="Times New Roman"/>
              </a:rPr>
              <a:t/>
            </a:r>
            <a:br>
              <a:rPr lang="ru-RU" sz="2200" dirty="0">
                <a:solidFill>
                  <a:srgbClr val="C00000"/>
                </a:solidFill>
                <a:latin typeface="Times New Roman"/>
              </a:rPr>
            </a:br>
            <a:endParaRPr lang="ru-RU" sz="2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256584"/>
          </a:xfrm>
        </p:spPr>
        <p:txBody>
          <a:bodyPr>
            <a:noAutofit/>
          </a:bodyPr>
          <a:lstStyle/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Мы, многонациональный народ Российской Федерации,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соединенные общей судьбой на своей земле,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утверждая права и свободы человека, гражданский мир и согласие,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сохраняя исторически сложившееся государственное единство,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исходя из общепризнанных принципов равноправия и самоопределения народов,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чтя память предков, передавших нам любовь и уважение к Отечеству, веру в добро и справедливость,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возрождая суверенную государственность России и утверждая незыблемость ее демократической основы,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стремясь обеспечить благополучие и процветание России,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исходя из ответственности за свою Родину перед нынешним и будущими поколениями,</a:t>
            </a:r>
          </a:p>
          <a:p>
            <a:pPr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сознавая себя частью мирового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сообщества,</a:t>
            </a:r>
          </a:p>
          <a:p>
            <a:pPr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принимаем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КОНСТИТУЦИЮ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379321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1. Основы конституционного строя (Ст. 1 - 16)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2.Права и свободы человека и гражданина (ст.17 - 64)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3.Федеративное устройство (Ст.65 – 79.1)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4.Президент Российской Федерации (Ст.80 - 93)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5.Федеральное Собрание (Ст.94 - 109)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6.Правительство Российской Федерации (Ст.110 - 117)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7.Судебная власть и прокуратура (Ст.118 - 129)</a:t>
            </a: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08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Глава 8. Местное  самоуправление (Ст.130 – 133)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Глава 9.Конституционные поправки и пересмотр Конституции (Ст.134 - 137)</a:t>
            </a:r>
          </a:p>
          <a:p>
            <a:pPr marL="0" indent="0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Заключительные и переходные положения.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08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1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Российская Федерация - Россия есть демократическое федеративное правовое государство с республиканской формой правления.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204864"/>
            <a:ext cx="3456383" cy="3528392"/>
          </a:xfrm>
        </p:spPr>
      </p:pic>
    </p:spTree>
    <p:extLst>
      <p:ext uri="{BB962C8B-B14F-4D97-AF65-F5344CB8AC3E}">
        <p14:creationId xmlns:p14="http://schemas.microsoft.com/office/powerpoint/2010/main" val="190181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Статья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Человек, его права и свободы являются высшей ценностью. </a:t>
            </a: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Признание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, соблюдение и защита прав и свобод человека и гражданина - обязанность государства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Статья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1.Носителем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u="sng" dirty="0">
                <a:solidFill>
                  <a:srgbClr val="1A0DAB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суверенитета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и единственным источником власти в Российской Федерации является ее многонациональный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народ.</a:t>
            </a:r>
          </a:p>
          <a:p>
            <a:pPr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Народ осуществляет свою власть непосредственно, а также через органы государственной власти и органы местного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самоуправления.</a:t>
            </a:r>
            <a:endParaRPr lang="ru-RU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Высшим непосредственным выражением власти народа являются референдум и свободные выборы.</a:t>
            </a:r>
          </a:p>
        </p:txBody>
      </p:sp>
    </p:spTree>
    <p:extLst>
      <p:ext uri="{BB962C8B-B14F-4D97-AF65-F5344CB8AC3E}">
        <p14:creationId xmlns:p14="http://schemas.microsoft.com/office/powerpoint/2010/main" val="95368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5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1.Российская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Федерация состоит из республик, краев, областей, городов федерального значения, автономной области, автономных округов - равноправных субъектов Российской Федерации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4. Во взаимоотношениях с федеральными органами государственной власти все субъекты Российской Федерации между собой равноправны.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276872"/>
            <a:ext cx="4392488" cy="2386409"/>
          </a:xfrm>
        </p:spPr>
      </p:pic>
    </p:spTree>
    <p:extLst>
      <p:ext uri="{BB962C8B-B14F-4D97-AF65-F5344CB8AC3E}">
        <p14:creationId xmlns:p14="http://schemas.microsoft.com/office/powerpoint/2010/main" val="73203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Статья 10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Государственная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власть в Российской Федерации осуществляется на основе разделения на законодательную, исполнительную и судебную. Органы законодательной, исполнительной и судебной власти самостоятельны.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348880"/>
            <a:ext cx="4176464" cy="2448272"/>
          </a:xfrm>
        </p:spPr>
      </p:pic>
    </p:spTree>
    <p:extLst>
      <p:ext uri="{BB962C8B-B14F-4D97-AF65-F5344CB8AC3E}">
        <p14:creationId xmlns:p14="http://schemas.microsoft.com/office/powerpoint/2010/main" val="30318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11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Государственную власть в Российской Федерации осуществляют Президент Российской Федерации, Федеральное Собрание (Совет Федерации и Государственная Дума), Правительство Российской Федерации, суды Российской Федерации.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13</a:t>
            </a:r>
          </a:p>
          <a:p>
            <a:pPr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 Российской Федерации признаются политическое многообразие, многопартийность.</a:t>
            </a:r>
          </a:p>
        </p:txBody>
      </p:sp>
    </p:spTree>
    <p:extLst>
      <p:ext uri="{BB962C8B-B14F-4D97-AF65-F5344CB8AC3E}">
        <p14:creationId xmlns:p14="http://schemas.microsoft.com/office/powerpoint/2010/main" val="767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14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Российская Федерация - светское государство. Никакая религия не может устанавливаться в качестве государственной или обязательной.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Статья 19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Государство гарантирует равенство прав и свобод человека и гражданина независимо от пола, расы, национальности, языка, происхождения, имущественного и должностного положения, места жительства, отношения к религии, убеждений, принадлежности к общественным объединениям, а также других обстоятельств. Запрещаются любые формы ограничения прав граждан по признакам социальной, расовой, национальной, языковой или религиозной принадлежности.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92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19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Все равны перед законом и судом.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7"/>
          <a:stretch/>
        </p:blipFill>
        <p:spPr>
          <a:xfrm>
            <a:off x="4355976" y="1772816"/>
            <a:ext cx="4032448" cy="2851435"/>
          </a:xfrm>
        </p:spPr>
      </p:pic>
    </p:spTree>
    <p:extLst>
      <p:ext uri="{BB962C8B-B14F-4D97-AF65-F5344CB8AC3E}">
        <p14:creationId xmlns:p14="http://schemas.microsoft.com/office/powerpoint/2010/main" val="417729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32</a:t>
            </a:r>
          </a:p>
          <a:p>
            <a:pPr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Граждане Российской Федерации имеют право участвовать в управлении делами государства как непосредственно, так и через своих представителей.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 Граждане Российской Федерации имеют право избирать и быть избранными в органы государственной власти и органы местного самоуправления, а также участвовать в референдуме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Не имеют права избирать и быть избранными граждане, признанные судом недееспособными, а также содержащиеся в местах лишения свободы по приговору суда.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Граждане Российской Федерации имеют равный доступ к государственной службе.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 Граждане Российской Федерации имеют право участвовать в отправлении правосудия.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297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38</a:t>
            </a:r>
          </a:p>
          <a:p>
            <a:pPr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Материнство и детство, семья находятся под защитой государства.</a:t>
            </a:r>
          </a:p>
          <a:p>
            <a:pPr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Забота о детях, их воспитание - равное право и обязанность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родителей.</a:t>
            </a:r>
          </a:p>
          <a:p>
            <a:pPr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Трудоспособные дети, достигшие 18 лет, должны заботиться о нетрудоспособных родителях.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PT Sans"/>
              </a:rPr>
              <a:t/>
            </a:r>
            <a:br>
              <a:rPr lang="ru-RU" dirty="0">
                <a:solidFill>
                  <a:srgbClr val="000000"/>
                </a:solidFill>
                <a:latin typeface="PT Sans"/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88840"/>
            <a:ext cx="4176464" cy="2560141"/>
          </a:xfrm>
        </p:spPr>
      </p:pic>
    </p:spTree>
    <p:extLst>
      <p:ext uri="{BB962C8B-B14F-4D97-AF65-F5344CB8AC3E}">
        <p14:creationId xmlns:p14="http://schemas.microsoft.com/office/powerpoint/2010/main" val="286114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60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Гражданин Российской Федерации может самостоятельно осуществлять в полном объеме свои права и обязанности с 18 лет.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45</a:t>
            </a:r>
          </a:p>
          <a:p>
            <a:pPr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1.Государственная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защита прав и свобод человека и гражданина в Российской Федерации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гарантируется.</a:t>
            </a:r>
            <a:endParaRPr lang="ru-RU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Каждый вправе защищать свои права и свободы всеми способами, не запрещенными законом.</a:t>
            </a:r>
          </a:p>
        </p:txBody>
      </p:sp>
    </p:spTree>
    <p:extLst>
      <p:ext uri="{BB962C8B-B14F-4D97-AF65-F5344CB8AC3E}">
        <p14:creationId xmlns:p14="http://schemas.microsoft.com/office/powerpoint/2010/main" val="85574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741987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Статья 15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 Органы государственной власти, органы местного самоуправления, должностные лица, граждане и их объединения обязаны соблюдать Конституцию Российской Федерации и законы.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49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3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«Свобода </a:t>
            </a:r>
            <a:r>
              <a:rPr lang="ru-RU" sz="36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одного человека заканчивается там, где начинается свобода </a:t>
            </a:r>
            <a:r>
              <a:rPr lang="ru-RU" sz="3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другого»</a:t>
            </a:r>
            <a:r>
              <a:rPr lang="ru-RU" sz="36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М.А. Бакунин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Статья 17</a:t>
            </a:r>
          </a:p>
          <a:p>
            <a:r>
              <a:rPr lang="ru-RU" sz="2800" dirty="0" smtClean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sz="2800" dirty="0">
                <a:solidFill>
                  <a:srgbClr val="000000"/>
                </a:solidFill>
                <a:latin typeface="Times New Roman"/>
              </a:rPr>
              <a:t>. Осуществление прав и свобод человека и гражданина не должно нарушать права и свободы других лиц.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725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890" y="273050"/>
            <a:ext cx="4216070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Статья 43</a:t>
            </a:r>
          </a:p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Основное общее образование обязательно. Родители или лица, их заменяющие, обеспечивают получение детьми основного общего образования.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5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Статья 57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обязан платить законно установленные налоги и сборы. Законы, устанавливающие новые налоги или ухудшающие положение налогоплательщиков, обратной силы не имеют.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7" name="Picture 3" descr="C:\Users\Elena\Downloads\Без названия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266" y="1628800"/>
            <a:ext cx="420620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a\Downloads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712" y="3933056"/>
            <a:ext cx="347863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74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132856"/>
            <a:ext cx="5328592" cy="302433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Статья 58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Каждый обязан сохранять природу и окружающую среду, бережно относиться к природным богатствам.</a:t>
            </a:r>
          </a:p>
        </p:txBody>
      </p:sp>
    </p:spTree>
    <p:extLst>
      <p:ext uri="{BB962C8B-B14F-4D97-AF65-F5344CB8AC3E}">
        <p14:creationId xmlns:p14="http://schemas.microsoft.com/office/powerpoint/2010/main" val="242721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59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Защита Отечества является долгом и обязанностью гражданина Российской Федерации.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916832"/>
            <a:ext cx="3168351" cy="4176464"/>
          </a:xfrm>
        </p:spPr>
      </p:pic>
    </p:spTree>
    <p:extLst>
      <p:ext uri="{BB962C8B-B14F-4D97-AF65-F5344CB8AC3E}">
        <p14:creationId xmlns:p14="http://schemas.microsoft.com/office/powerpoint/2010/main" val="234601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Статья 81 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 Президент Российской Федерации избирается сроком на шесть лет гражданами Российской Федерации на основе всеобщего равного и прямого избирательного права при тайном голосовании.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40768"/>
            <a:ext cx="3528392" cy="2232248"/>
          </a:xfrm>
        </p:spPr>
      </p:pic>
      <p:pic>
        <p:nvPicPr>
          <p:cNvPr id="1026" name="Picture 2" descr="C:\Users\Elena\Downloads\Без названия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458" y="2924944"/>
            <a:ext cx="353522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a\Downloads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869160"/>
            <a:ext cx="283139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74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0000"/>
                </a:solidFill>
                <a:latin typeface="Arial"/>
              </a:rPr>
              <a:t>Статья </a:t>
            </a:r>
            <a:r>
              <a:rPr lang="ru-RU" b="1" dirty="0" smtClean="0">
                <a:solidFill>
                  <a:srgbClr val="000000"/>
                </a:solidFill>
                <a:latin typeface="Arial"/>
              </a:rPr>
              <a:t>82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При вступлении в должность Президент Российской Федерации приносит народу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присягу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16832"/>
            <a:ext cx="4392488" cy="3456384"/>
          </a:xfrm>
        </p:spPr>
      </p:pic>
    </p:spTree>
    <p:extLst>
      <p:ext uri="{BB962C8B-B14F-4D97-AF65-F5344CB8AC3E}">
        <p14:creationId xmlns:p14="http://schemas.microsoft.com/office/powerpoint/2010/main" val="36317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Статья 82</a:t>
            </a:r>
          </a:p>
          <a:p>
            <a:pPr marL="0" lv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«Клянусь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 осуществлении полномочий Президента Российской Федерации уважать и охранять права и свободы человека и гражданина, соблюдать и защищать Конституцию Российской Федерации, защищать суверенитет и независимость, безопасность и целостность государства, верно служить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народу»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C:\Users\Elena\Desktop\Классный час ко Дню Конституции РФ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941168"/>
            <a:ext cx="3381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57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Конституция РФ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1.Президент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Российской Федерации является главой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государства.</a:t>
            </a:r>
          </a:p>
          <a:p>
            <a:pPr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Президент Российской Федерации является гарантом Конституции Российской Федерации, прав и свобод человека и гражданина. В установленном Конституцией Российской Федерации порядке он принимает меры по охране суверенитета Российской Федерации, ее независимости и государственной целостности, поддерживает гражданский мир и согласие в стране, обеспечивает согласованное функционирование и взаимодействие органов, входящих в единую систему публичной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21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1152</Words>
  <Application>Microsoft Office PowerPoint</Application>
  <PresentationFormat>Экран (4:3)</PresentationFormat>
  <Paragraphs>141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День Конституции РФ</vt:lpstr>
      <vt:lpstr>Указы президента РФ</vt:lpstr>
      <vt:lpstr>2005 год</vt:lpstr>
      <vt:lpstr>Конституция</vt:lpstr>
      <vt:lpstr>Юридическое понятие</vt:lpstr>
      <vt:lpstr>Юридическое понятие</vt:lpstr>
      <vt:lpstr>Способы принятия Конституции</vt:lpstr>
      <vt:lpstr>Референдум в РФ</vt:lpstr>
      <vt:lpstr>Конституция РФ Принята всенародным голосованием 12 декабря 1993 года (с изменениями, одобренными в ходе общероссийского голосования 1 июля 2020 года) 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  <vt:lpstr>Конституция РФ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31</cp:revision>
  <dcterms:created xsi:type="dcterms:W3CDTF">2023-11-15T05:01:35Z</dcterms:created>
  <dcterms:modified xsi:type="dcterms:W3CDTF">2023-11-20T08:15:52Z</dcterms:modified>
</cp:coreProperties>
</file>