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60" r:id="rId4"/>
    <p:sldId id="261" r:id="rId5"/>
    <p:sldId id="264" r:id="rId6"/>
    <p:sldId id="265" r:id="rId7"/>
    <p:sldId id="266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C0683-2979-4D47-9BB6-974CC4BFC137}" type="datetimeFigureOut">
              <a:rPr lang="ru-RU" smtClean="0"/>
              <a:t>25.03.2025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5A9F-1854-4CB1-8218-9E6746EF8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5670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C0683-2979-4D47-9BB6-974CC4BFC137}" type="datetimeFigureOut">
              <a:rPr lang="ru-RU" smtClean="0"/>
              <a:t>25.03.2025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5A9F-1854-4CB1-8218-9E6746EF8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498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C0683-2979-4D47-9BB6-974CC4BFC137}" type="datetimeFigureOut">
              <a:rPr lang="ru-RU" smtClean="0"/>
              <a:t>25.03.2025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5A9F-1854-4CB1-8218-9E6746EF8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96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C0683-2979-4D47-9BB6-974CC4BFC137}" type="datetimeFigureOut">
              <a:rPr lang="ru-RU" smtClean="0"/>
              <a:t>25.03.2025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5A9F-1854-4CB1-8218-9E6746EF8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6116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C0683-2979-4D47-9BB6-974CC4BFC137}" type="datetimeFigureOut">
              <a:rPr lang="ru-RU" smtClean="0"/>
              <a:t>25.03.2025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5A9F-1854-4CB1-8218-9E6746EF8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8788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C0683-2979-4D47-9BB6-974CC4BFC137}" type="datetimeFigureOut">
              <a:rPr lang="ru-RU" smtClean="0"/>
              <a:t>25.03.2025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5A9F-1854-4CB1-8218-9E6746EF8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013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C0683-2979-4D47-9BB6-974CC4BFC137}" type="datetimeFigureOut">
              <a:rPr lang="ru-RU" smtClean="0"/>
              <a:t>25.03.2025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5A9F-1854-4CB1-8218-9E6746EF8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05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C0683-2979-4D47-9BB6-974CC4BFC137}" type="datetimeFigureOut">
              <a:rPr lang="ru-RU" smtClean="0"/>
              <a:t>25.03.2025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5A9F-1854-4CB1-8218-9E6746EF8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120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C0683-2979-4D47-9BB6-974CC4BFC137}" type="datetimeFigureOut">
              <a:rPr lang="ru-RU" smtClean="0"/>
              <a:t>25.03.2025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5A9F-1854-4CB1-8218-9E6746EF8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05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C0683-2979-4D47-9BB6-974CC4BFC137}" type="datetimeFigureOut">
              <a:rPr lang="ru-RU" smtClean="0"/>
              <a:t>25.03.2025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5A9F-1854-4CB1-8218-9E6746EF8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663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C0683-2979-4D47-9BB6-974CC4BFC137}" type="datetimeFigureOut">
              <a:rPr lang="ru-RU" smtClean="0"/>
              <a:t>25.03.2025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5A9F-1854-4CB1-8218-9E6746EF8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616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9C0683-2979-4D47-9BB6-974CC4BFC137}" type="datetimeFigureOut">
              <a:rPr lang="ru-RU" smtClean="0"/>
              <a:t>25.03.2025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35A9F-1854-4CB1-8218-9E6746EF8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5590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Фон Презентации Детский Изображения – скачать бесплатно на Freep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10092"/>
            <a:ext cx="12192001" cy="684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963930"/>
          </a:xfrm>
        </p:spPr>
        <p:txBody>
          <a:bodyPr/>
          <a:lstStyle/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Социально-ориентированные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как средство педагогического взаимодействия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Горбунова К.С.,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Рольдина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М.С.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-1" y="307976"/>
            <a:ext cx="1231669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                                   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«Центр развития ребенка - детский сад № 140»  городского округа Самара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393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 Презентации Детский Изображения – скачать бесплатно на Freep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4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9926" y="803564"/>
            <a:ext cx="9892146" cy="4973781"/>
          </a:xfrm>
        </p:spPr>
        <p:txBody>
          <a:bodyPr>
            <a:normAutofit/>
          </a:bodyPr>
          <a:lstStyle/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Социально-ориентированные 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или «Взрослые игры для детей».</a:t>
            </a:r>
            <a:b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Особенности: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1.Коллективный характер.</a:t>
            </a:r>
            <a:b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2.Актуальность содержания.</a:t>
            </a:r>
            <a:b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3.Педагогический подход.</a:t>
            </a:r>
            <a:b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4.Спектакль или нет?</a:t>
            </a:r>
            <a:b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Активная позиция.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03139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 Презентации Детский Изображения – скачать бесплатно на Freep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55963" y="235527"/>
            <a:ext cx="9642764" cy="6442364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методике проведения социально-ориентированных игр.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Принцип индивидуального подбора социально-ориентированной игр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учетом возрастных особенностей ребенка.</a:t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Принцип адекватности игры системе социальных отношений в обществе.</a:t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Принцип рефлексивного последействия.</a:t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Принцип ориентации на гуманистический характер игр.</a:t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Принцип соотношения в игре управления и самоуправления.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847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 Презентации Детский Изображения – скачать бесплатно на Freep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4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9625" y="249382"/>
            <a:ext cx="8603674" cy="2369126"/>
          </a:xfrm>
          <a:ln w="161925" cmpd="thickThin"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Принцип индивидуального подбора социально-ориентированной игр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учетом возрастных особенностей ребенка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b="1" dirty="0"/>
          </a:p>
        </p:txBody>
      </p:sp>
      <p:sp>
        <p:nvSpPr>
          <p:cNvPr id="3" name="Стрелка вниз 2"/>
          <p:cNvSpPr/>
          <p:nvPr/>
        </p:nvSpPr>
        <p:spPr>
          <a:xfrm>
            <a:off x="1870363" y="2618508"/>
            <a:ext cx="471054" cy="1177636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5508170" y="2618508"/>
            <a:ext cx="471054" cy="1177636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9381506" y="2618508"/>
            <a:ext cx="471054" cy="1177636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782780" y="3906982"/>
            <a:ext cx="2646219" cy="1274619"/>
          </a:xfrm>
          <a:prstGeom prst="rect">
            <a:avLst/>
          </a:prstGeom>
          <a:ln w="161925" cmpd="thickThin">
            <a:solidFill>
              <a:schemeClr val="accent2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(высокий)</a:t>
            </a:r>
            <a:endParaRPr lang="ru-RU" sz="4000" b="1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4420588" y="3906981"/>
            <a:ext cx="2646219" cy="1274619"/>
          </a:xfrm>
          <a:prstGeom prst="rect">
            <a:avLst/>
          </a:prstGeom>
          <a:ln w="161925" cmpd="thickThin">
            <a:solidFill>
              <a:schemeClr val="accent2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уровень (средний)</a:t>
            </a:r>
            <a:endParaRPr lang="ru-RU" sz="4000" b="1" dirty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8058396" y="3906981"/>
            <a:ext cx="2646219" cy="1274619"/>
          </a:xfrm>
          <a:prstGeom prst="rect">
            <a:avLst/>
          </a:prstGeom>
          <a:ln w="161925" cmpd="thickThin">
            <a:solidFill>
              <a:schemeClr val="accent2"/>
            </a:solidFill>
          </a:ln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уровень (низкий)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8654417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 Презентации Детский Изображения – скачать бесплатно на Freep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4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9625" y="623455"/>
            <a:ext cx="8603674" cy="1995052"/>
          </a:xfrm>
          <a:ln w="161925" cmpd="thickThin"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Принцип адекватности игры системе социальных отношений в обществе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b="1" dirty="0"/>
          </a:p>
        </p:txBody>
      </p:sp>
      <p:sp>
        <p:nvSpPr>
          <p:cNvPr id="3" name="Стрелка вниз 2"/>
          <p:cNvSpPr/>
          <p:nvPr/>
        </p:nvSpPr>
        <p:spPr>
          <a:xfrm>
            <a:off x="2934687" y="2618507"/>
            <a:ext cx="471054" cy="1177636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8639297" y="2673926"/>
            <a:ext cx="471054" cy="1177636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782780" y="3906983"/>
            <a:ext cx="4774868" cy="1427018"/>
          </a:xfrm>
          <a:prstGeom prst="rect">
            <a:avLst/>
          </a:prstGeom>
          <a:ln w="161925" cmpd="thickThin">
            <a:solidFill>
              <a:schemeClr val="accent2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 где живет ребенок</a:t>
            </a:r>
            <a:endParaRPr lang="ru-RU" sz="4000" b="1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6492336" y="3906981"/>
            <a:ext cx="4764976" cy="1427019"/>
          </a:xfrm>
          <a:prstGeom prst="rect">
            <a:avLst/>
          </a:prstGeom>
          <a:ln w="161925" cmpd="thickThin">
            <a:solidFill>
              <a:schemeClr val="accent2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емья, в которой он воспитывается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2138409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 Презентации Детский Изображения – скачать бесплатно на Freep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4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9625" y="831272"/>
            <a:ext cx="8603674" cy="1409401"/>
          </a:xfrm>
          <a:ln w="161925" cmpd="thickThin"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Принцип рефлексивного последействия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b="1" dirty="0"/>
          </a:p>
        </p:txBody>
      </p:sp>
      <p:sp>
        <p:nvSpPr>
          <p:cNvPr id="3" name="Стрелка вниз 2"/>
          <p:cNvSpPr/>
          <p:nvPr/>
        </p:nvSpPr>
        <p:spPr>
          <a:xfrm>
            <a:off x="1870361" y="2246318"/>
            <a:ext cx="471054" cy="1177636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5624945" y="2270263"/>
            <a:ext cx="471054" cy="1177636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9383483" y="2246318"/>
            <a:ext cx="471054" cy="1177636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778824" y="3498270"/>
            <a:ext cx="2646219" cy="1586348"/>
          </a:xfrm>
          <a:prstGeom prst="rect">
            <a:avLst/>
          </a:prstGeom>
          <a:ln w="161925" cmpd="thickThin">
            <a:solidFill>
              <a:schemeClr val="accent2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поведения (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своего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сверстника)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4537362" y="3498270"/>
            <a:ext cx="2646219" cy="1586348"/>
          </a:xfrm>
          <a:prstGeom prst="rect">
            <a:avLst/>
          </a:prstGeom>
          <a:ln w="161925" cmpd="thickThin">
            <a:solidFill>
              <a:schemeClr val="accent2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Сходство и различие в стратегиях решения задач</a:t>
            </a:r>
            <a:endParaRPr lang="ru-RU" sz="4000" b="1" dirty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8160328" y="3498270"/>
            <a:ext cx="2781792" cy="1586348"/>
          </a:xfrm>
          <a:prstGeom prst="rect">
            <a:avLst/>
          </a:prstGeom>
          <a:ln w="161925" cmpd="thickThin">
            <a:solidFill>
              <a:schemeClr val="accent2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Эффективность поставленных задач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083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 Презентации Детский Изображения – скачать бесплатно на Freep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4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02328" y="277091"/>
            <a:ext cx="9102436" cy="2092035"/>
          </a:xfrm>
          <a:ln w="161925" cmpd="thickThin">
            <a:solidFill>
              <a:schemeClr val="accent2"/>
            </a:solidFill>
          </a:ln>
        </p:spPr>
        <p:txBody>
          <a:bodyPr>
            <a:normAutofit fontScale="90000"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Принцип ориентации на гуманистический характер игр.</a:t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Принцип соотношения в игре управления и самоуправления. </a:t>
            </a:r>
            <a:endParaRPr lang="ru-RU" sz="4000" b="1" dirty="0"/>
          </a:p>
        </p:txBody>
      </p:sp>
      <p:sp>
        <p:nvSpPr>
          <p:cNvPr id="3" name="Стрелка вниз 2"/>
          <p:cNvSpPr/>
          <p:nvPr/>
        </p:nvSpPr>
        <p:spPr>
          <a:xfrm>
            <a:off x="1866407" y="2419498"/>
            <a:ext cx="471054" cy="1177636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5624945" y="2422961"/>
            <a:ext cx="471054" cy="1177636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9383483" y="2419498"/>
            <a:ext cx="471054" cy="1177636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778824" y="3759924"/>
            <a:ext cx="2646219" cy="1156857"/>
          </a:xfrm>
          <a:prstGeom prst="rect">
            <a:avLst/>
          </a:prstGeom>
          <a:ln w="161925" cmpd="thickThin">
            <a:solidFill>
              <a:schemeClr val="accent2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-заботы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4537362" y="3759923"/>
            <a:ext cx="2646219" cy="1156857"/>
          </a:xfrm>
          <a:prstGeom prst="rect">
            <a:avLst/>
          </a:prstGeom>
          <a:ln w="161925" cmpd="thickThin">
            <a:solidFill>
              <a:schemeClr val="accent2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Игры-размышления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8295900" y="3759923"/>
            <a:ext cx="2714006" cy="1156857"/>
          </a:xfrm>
          <a:prstGeom prst="rect">
            <a:avLst/>
          </a:prstGeom>
          <a:ln w="161925" cmpd="thickThin">
            <a:solidFill>
              <a:schemeClr val="accent2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Игры-тренинги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5282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 Презентации Детский Изображения – скачать бесплатно на Freep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4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83671" y="1468583"/>
            <a:ext cx="9892146" cy="3200400"/>
          </a:xfrm>
        </p:spPr>
        <p:txBody>
          <a:bodyPr>
            <a:normAutofit/>
          </a:bodyPr>
          <a:lstStyle/>
          <a:p>
            <a:r>
              <a:rPr lang="ru-RU" sz="8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внимание!!!</a:t>
            </a:r>
            <a:endParaRPr lang="ru-RU" sz="8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1668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125</Words>
  <Application>Microsoft Office PowerPoint</Application>
  <PresentationFormat>Широкоэкранный</PresentationFormat>
  <Paragraphs>21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Тема Office</vt:lpstr>
      <vt:lpstr>   Социально-ориентированные игры как средство педагогического взаимодействия.   Воспитатели:  Горбунова К.С.,  Рольдина М.С.  </vt:lpstr>
      <vt:lpstr>Социально-ориентированные игры или «Взрослые игры для детей». Особенности:  1.Коллективный характер. 2.Актуальность содержания. 3.Педагогический подход. 4.Спектакль или нет? 5. Активная позиция.</vt:lpstr>
      <vt:lpstr>Требования к методике проведения социально-ориентированных игр. 1. Принцип индивидуального подбора социально-ориентированной игр c учетом возрастных особенностей ребенка. 2. Принцип адекватности игры системе социальных отношений в обществе. 3. Принцип рефлексивного последействия. 4. Принцип ориентации на гуманистический характер игр. 5. Принцип соотношения в игре управления и самоуправления. </vt:lpstr>
      <vt:lpstr>1. Принцип индивидуального подбора социально-ориентированной игр c учетом возрастных особенностей ребенка.</vt:lpstr>
      <vt:lpstr>2. Принцип адекватности игры системе социальных отношений в обществе.</vt:lpstr>
      <vt:lpstr>3. Принцип рефлексивного последействия.</vt:lpstr>
      <vt:lpstr>4. Принцип ориентации на гуманистический характер игр. 5. Принцип соотношения в игре управления и самоуправления. </vt:lpstr>
      <vt:lpstr>Спасибо за внимание!!!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Сюжетно-ролевая игра </dc:title>
  <dc:creator>User</dc:creator>
  <cp:lastModifiedBy>User</cp:lastModifiedBy>
  <cp:revision>10</cp:revision>
  <dcterms:created xsi:type="dcterms:W3CDTF">2025-03-18T17:02:08Z</dcterms:created>
  <dcterms:modified xsi:type="dcterms:W3CDTF">2025-03-25T16:26:38Z</dcterms:modified>
</cp:coreProperties>
</file>