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 autoAdjust="0"/>
    <p:restoredTop sz="94568" autoAdjust="0"/>
  </p:normalViewPr>
  <p:slideViewPr>
    <p:cSldViewPr>
      <p:cViewPr>
        <p:scale>
          <a:sx n="91" d="100"/>
          <a:sy n="91" d="100"/>
        </p:scale>
        <p:origin x="-618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FFD1E-8F42-4368-94CA-12F5F437D04C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F55F1-5B2E-434B-B921-5157897342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6809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F55F1-5B2E-434B-B921-5157897342F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                                                    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F55F1-5B2E-434B-B921-5157897342F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F55F1-5B2E-434B-B921-5157897342F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F55F1-5B2E-434B-B921-5157897342F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0436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F55F1-5B2E-434B-B921-5157897342F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E3E9231-68C0-477E-9171-A4A29B000AE0}" type="datetimeFigureOut">
              <a:rPr lang="ru-RU" smtClean="0"/>
              <a:pPr/>
              <a:t>27.02.2025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B5754F7-773D-46FF-8E73-5ED2F8FE52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9" Type="http://schemas.openxmlformats.org/officeDocument/2006/relationships/slide" Target="slide39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34" Type="http://schemas.openxmlformats.org/officeDocument/2006/relationships/slide" Target="slide34.xml"/><Relationship Id="rId42" Type="http://schemas.openxmlformats.org/officeDocument/2006/relationships/slide" Target="slide42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33" Type="http://schemas.openxmlformats.org/officeDocument/2006/relationships/slide" Target="slide33.xml"/><Relationship Id="rId38" Type="http://schemas.openxmlformats.org/officeDocument/2006/relationships/slide" Target="slide38.xml"/><Relationship Id="rId2" Type="http://schemas.openxmlformats.org/officeDocument/2006/relationships/notesSlide" Target="../notesSlides/notesSlide2.xml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29" Type="http://schemas.openxmlformats.org/officeDocument/2006/relationships/slide" Target="slide29.xml"/><Relationship Id="rId41" Type="http://schemas.openxmlformats.org/officeDocument/2006/relationships/slide" Target="slide4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32" Type="http://schemas.openxmlformats.org/officeDocument/2006/relationships/slide" Target="slide32.xml"/><Relationship Id="rId37" Type="http://schemas.openxmlformats.org/officeDocument/2006/relationships/slide" Target="slide37.xml"/><Relationship Id="rId40" Type="http://schemas.openxmlformats.org/officeDocument/2006/relationships/slide" Target="slide40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36" Type="http://schemas.openxmlformats.org/officeDocument/2006/relationships/slide" Target="slide36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31" Type="http://schemas.openxmlformats.org/officeDocument/2006/relationships/slide" Target="slide31.xml"/><Relationship Id="rId44" Type="http://schemas.openxmlformats.org/officeDocument/2006/relationships/slide" Target="slide44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Relationship Id="rId30" Type="http://schemas.openxmlformats.org/officeDocument/2006/relationships/slide" Target="slide30.xml"/><Relationship Id="rId35" Type="http://schemas.openxmlformats.org/officeDocument/2006/relationships/slide" Target="slide35.xml"/><Relationship Id="rId43" Type="http://schemas.openxmlformats.org/officeDocument/2006/relationships/slide" Target="slide4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slide" Target="slide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1ul.ru/city_online/obshchestvo/news/nastoyashchiy_meteorit_mozhno_nayti_na_ulicah_ulyanovska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PTU1\Desktop\Ulyanovsk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11000" y="-3555776"/>
            <a:ext cx="21135528" cy="139731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044624" y="-1899591"/>
            <a:ext cx="9577064" cy="2808311"/>
          </a:xfrm>
        </p:spPr>
        <p:txBody>
          <a:bodyPr>
            <a:normAutofit/>
          </a:bodyPr>
          <a:lstStyle/>
          <a:p>
            <a:pPr algn="r"/>
            <a:r>
              <a:rPr lang="ru-RU" sz="5400" dirty="0" smtClean="0">
                <a:solidFill>
                  <a:srgbClr val="FF0000"/>
                </a:solidFill>
              </a:rPr>
              <a:t>Родная моя сторонушка 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3419872" y="2132856"/>
            <a:ext cx="4320480" cy="1896616"/>
          </a:xfrm>
        </p:spPr>
        <p:txBody>
          <a:bodyPr>
            <a:normAutofit fontScale="77500" lnSpcReduction="20000"/>
          </a:bodyPr>
          <a:lstStyle/>
          <a:p>
            <a:pPr algn="r"/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sz="3600" dirty="0" smtClean="0">
                <a:solidFill>
                  <a:schemeClr val="tx1"/>
                </a:solidFill>
              </a:rPr>
              <a:t>Лаврова  Е.М.</a:t>
            </a:r>
          </a:p>
          <a:p>
            <a:pPr algn="r"/>
            <a:r>
              <a:rPr lang="ru-RU" sz="3600" dirty="0" smtClean="0">
                <a:solidFill>
                  <a:schemeClr val="tx1"/>
                </a:solidFill>
              </a:rPr>
              <a:t>Ульяновский колледж градостроительства и права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50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364600242"/>
              </p:ext>
            </p:extLst>
          </p:nvPr>
        </p:nvGraphicFramePr>
        <p:xfrm>
          <a:off x="0" y="2"/>
          <a:ext cx="3275856" cy="689581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275856"/>
              </a:tblGrid>
              <a:tr h="968020">
                <a:tc>
                  <a:txBody>
                    <a:bodyPr/>
                    <a:lstStyle/>
                    <a:p>
                      <a:pPr algn="ctr"/>
                      <a:endParaRPr lang="ru-RU" sz="2000" b="1" baseline="0" dirty="0" smtClean="0">
                        <a:effectLst/>
                      </a:endParaRPr>
                    </a:p>
                    <a:p>
                      <a:pPr algn="ctr"/>
                      <a:r>
                        <a:rPr lang="ru-RU" sz="2000" b="1" baseline="0" dirty="0" smtClean="0">
                          <a:effectLst/>
                        </a:rPr>
                        <a:t> 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Памятники природы</a:t>
                      </a:r>
                      <a:r>
                        <a:rPr lang="ru-RU" sz="2000" b="1" baseline="0" dirty="0" smtClean="0">
                          <a:effectLst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ru-RU" sz="2000" b="1" dirty="0">
                        <a:effectLst/>
                      </a:endParaRPr>
                    </a:p>
                  </a:txBody>
                  <a:tcPr/>
                </a:tc>
              </a:tr>
              <a:tr h="968020"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effectLst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Имена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 на все времена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968020">
                <a:tc>
                  <a:txBody>
                    <a:bodyPr/>
                    <a:lstStyle/>
                    <a:p>
                      <a:pPr algn="ctr"/>
                      <a:endParaRPr lang="ru-RU" sz="2000" b="1" dirty="0" smtClean="0"/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География Ульяновской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 области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1049876"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Города Ульяновской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 области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968020">
                <a:tc>
                  <a:txBody>
                    <a:bodyPr/>
                    <a:lstStyle/>
                    <a:p>
                      <a:pPr algn="ctr"/>
                      <a:endParaRPr lang="ru-RU" sz="2000" b="1" dirty="0" smtClean="0"/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Песни народа 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96802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Интересные</a:t>
                      </a:r>
                      <a:r>
                        <a:rPr lang="ru-RU" sz="2000" b="1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 факты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  <a:tr h="968020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Разное</a:t>
                      </a:r>
                      <a:endParaRPr lang="ru-RU" sz="20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275856" y="0"/>
            <a:ext cx="936104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8" name="Прямоугольник 7">
            <a:hlinkClick r:id="rId4" action="ppaction://hlinksldjump"/>
          </p:cNvPr>
          <p:cNvSpPr/>
          <p:nvPr/>
        </p:nvSpPr>
        <p:spPr>
          <a:xfrm>
            <a:off x="4283968" y="0"/>
            <a:ext cx="936104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9" name="Прямоугольник 8">
            <a:hlinkClick r:id="rId5" action="ppaction://hlinksldjump"/>
          </p:cNvPr>
          <p:cNvSpPr/>
          <p:nvPr/>
        </p:nvSpPr>
        <p:spPr>
          <a:xfrm>
            <a:off x="5292080" y="0"/>
            <a:ext cx="936104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0" name="Прямоугольник 9">
            <a:hlinkClick r:id="rId6" action="ppaction://hlinksldjump"/>
          </p:cNvPr>
          <p:cNvSpPr/>
          <p:nvPr/>
        </p:nvSpPr>
        <p:spPr>
          <a:xfrm>
            <a:off x="6300192" y="0"/>
            <a:ext cx="936104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1" name="Прямоугольник 10">
            <a:hlinkClick r:id="rId7" action="ppaction://hlinksldjump"/>
          </p:cNvPr>
          <p:cNvSpPr/>
          <p:nvPr/>
        </p:nvSpPr>
        <p:spPr>
          <a:xfrm>
            <a:off x="7308304" y="0"/>
            <a:ext cx="936104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2" name="Прямоугольник 11">
            <a:hlinkClick r:id="rId8" action="ppaction://hlinksldjump"/>
          </p:cNvPr>
          <p:cNvSpPr/>
          <p:nvPr/>
        </p:nvSpPr>
        <p:spPr>
          <a:xfrm>
            <a:off x="8244408" y="0"/>
            <a:ext cx="899592" cy="9087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3" name="Прямоугольник 12">
            <a:hlinkClick r:id="rId9" action="ppaction://hlinksldjump"/>
          </p:cNvPr>
          <p:cNvSpPr/>
          <p:nvPr/>
        </p:nvSpPr>
        <p:spPr>
          <a:xfrm>
            <a:off x="3275856" y="980728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4" name="Прямоугольник 13">
            <a:hlinkClick r:id="rId10" action="ppaction://hlinksldjump"/>
          </p:cNvPr>
          <p:cNvSpPr/>
          <p:nvPr/>
        </p:nvSpPr>
        <p:spPr>
          <a:xfrm>
            <a:off x="4283968" y="980728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5" name="Прямоугольник 14">
            <a:hlinkClick r:id="rId11" action="ppaction://hlinksldjump"/>
          </p:cNvPr>
          <p:cNvSpPr/>
          <p:nvPr/>
        </p:nvSpPr>
        <p:spPr>
          <a:xfrm>
            <a:off x="5292080" y="980728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6" name="Прямоугольник 15">
            <a:hlinkClick r:id="rId12" action="ppaction://hlinksldjump"/>
          </p:cNvPr>
          <p:cNvSpPr/>
          <p:nvPr/>
        </p:nvSpPr>
        <p:spPr>
          <a:xfrm>
            <a:off x="6300192" y="980728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7" name="Прямоугольник 16">
            <a:hlinkClick r:id="rId13" action="ppaction://hlinksldjump"/>
          </p:cNvPr>
          <p:cNvSpPr/>
          <p:nvPr/>
        </p:nvSpPr>
        <p:spPr>
          <a:xfrm>
            <a:off x="7308304" y="980728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8" name="Прямоугольник 17">
            <a:hlinkClick r:id="rId14" action="ppaction://hlinksldjump"/>
          </p:cNvPr>
          <p:cNvSpPr/>
          <p:nvPr/>
        </p:nvSpPr>
        <p:spPr>
          <a:xfrm>
            <a:off x="8244408" y="980728"/>
            <a:ext cx="899592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9" name="Прямоугольник 18">
            <a:hlinkClick r:id="rId15" action="ppaction://hlinksldjump"/>
          </p:cNvPr>
          <p:cNvSpPr/>
          <p:nvPr/>
        </p:nvSpPr>
        <p:spPr>
          <a:xfrm>
            <a:off x="3278948" y="1999440"/>
            <a:ext cx="936104" cy="9255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0" name="Прямоугольник 19">
            <a:hlinkClick r:id="rId16" action="ppaction://hlinksldjump"/>
          </p:cNvPr>
          <p:cNvSpPr/>
          <p:nvPr/>
        </p:nvSpPr>
        <p:spPr>
          <a:xfrm>
            <a:off x="4283968" y="1999441"/>
            <a:ext cx="936104" cy="9255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1" name="Прямоугольник 20">
            <a:hlinkClick r:id="rId17" action="ppaction://hlinksldjump"/>
          </p:cNvPr>
          <p:cNvSpPr/>
          <p:nvPr/>
        </p:nvSpPr>
        <p:spPr>
          <a:xfrm>
            <a:off x="5292080" y="2001253"/>
            <a:ext cx="936104" cy="9255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4" name="Прямоугольник 23">
            <a:hlinkClick r:id="rId18" action="ppaction://hlinksldjump"/>
          </p:cNvPr>
          <p:cNvSpPr/>
          <p:nvPr/>
        </p:nvSpPr>
        <p:spPr>
          <a:xfrm>
            <a:off x="6300192" y="2001253"/>
            <a:ext cx="936104" cy="92550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5" name="Прямоугольник 24">
            <a:hlinkClick r:id="rId19" action="ppaction://hlinksldjump"/>
          </p:cNvPr>
          <p:cNvSpPr/>
          <p:nvPr/>
        </p:nvSpPr>
        <p:spPr>
          <a:xfrm>
            <a:off x="7308304" y="2001253"/>
            <a:ext cx="936104" cy="9255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6" name="Прямоугольник 25">
            <a:hlinkClick r:id="rId20" action="ppaction://hlinksldjump"/>
          </p:cNvPr>
          <p:cNvSpPr/>
          <p:nvPr/>
        </p:nvSpPr>
        <p:spPr>
          <a:xfrm>
            <a:off x="8244408" y="2001253"/>
            <a:ext cx="899592" cy="9255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7" name="Прямоугольник 26">
            <a:hlinkClick r:id="rId21" action="ppaction://hlinksldjump"/>
          </p:cNvPr>
          <p:cNvSpPr/>
          <p:nvPr/>
        </p:nvSpPr>
        <p:spPr>
          <a:xfrm>
            <a:off x="3278948" y="2996952"/>
            <a:ext cx="933012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" name="Прямоугольник 1">
            <a:hlinkClick r:id="rId22" action="ppaction://hlinksldjump"/>
          </p:cNvPr>
          <p:cNvSpPr/>
          <p:nvPr/>
        </p:nvSpPr>
        <p:spPr>
          <a:xfrm>
            <a:off x="4283968" y="2996952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Прямоугольник 2">
            <a:hlinkClick r:id="rId23" action="ppaction://hlinksldjump"/>
          </p:cNvPr>
          <p:cNvSpPr/>
          <p:nvPr/>
        </p:nvSpPr>
        <p:spPr>
          <a:xfrm>
            <a:off x="5292080" y="2996952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" name="Прямоугольник 3">
            <a:hlinkClick r:id="rId24" action="ppaction://hlinksldjump"/>
          </p:cNvPr>
          <p:cNvSpPr/>
          <p:nvPr/>
        </p:nvSpPr>
        <p:spPr>
          <a:xfrm>
            <a:off x="6300192" y="2996952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7" name="Прямоугольник 6">
            <a:hlinkClick r:id="rId25" action="ppaction://hlinksldjump"/>
          </p:cNvPr>
          <p:cNvSpPr/>
          <p:nvPr/>
        </p:nvSpPr>
        <p:spPr>
          <a:xfrm>
            <a:off x="7308304" y="2996952"/>
            <a:ext cx="936104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2" name="Прямоугольник 21">
            <a:hlinkClick r:id="rId26" action="ppaction://hlinksldjump"/>
          </p:cNvPr>
          <p:cNvSpPr/>
          <p:nvPr/>
        </p:nvSpPr>
        <p:spPr>
          <a:xfrm>
            <a:off x="8244408" y="2996952"/>
            <a:ext cx="899592" cy="93610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3" name="Прямоугольник 22">
            <a:hlinkClick r:id="rId27" action="ppaction://hlinksldjump"/>
          </p:cNvPr>
          <p:cNvSpPr/>
          <p:nvPr/>
        </p:nvSpPr>
        <p:spPr>
          <a:xfrm>
            <a:off x="3263517" y="4005064"/>
            <a:ext cx="948443" cy="93048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8" name="Прямоугольник 27">
            <a:hlinkClick r:id="rId28" action="ppaction://hlinksldjump"/>
          </p:cNvPr>
          <p:cNvSpPr/>
          <p:nvPr/>
        </p:nvSpPr>
        <p:spPr>
          <a:xfrm>
            <a:off x="4283968" y="4005065"/>
            <a:ext cx="936104" cy="93048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9" name="Прямоугольник 28">
            <a:hlinkClick r:id="rId29" action="ppaction://hlinksldjump"/>
          </p:cNvPr>
          <p:cNvSpPr/>
          <p:nvPr/>
        </p:nvSpPr>
        <p:spPr>
          <a:xfrm>
            <a:off x="5292080" y="4005065"/>
            <a:ext cx="936104" cy="93048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0" name="Прямоугольник 29">
            <a:hlinkClick r:id="rId30" action="ppaction://hlinksldjump"/>
          </p:cNvPr>
          <p:cNvSpPr/>
          <p:nvPr/>
        </p:nvSpPr>
        <p:spPr>
          <a:xfrm>
            <a:off x="6300192" y="4005065"/>
            <a:ext cx="936104" cy="93048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1" name="Прямоугольник 30">
            <a:hlinkClick r:id="rId31" action="ppaction://hlinksldjump"/>
          </p:cNvPr>
          <p:cNvSpPr/>
          <p:nvPr/>
        </p:nvSpPr>
        <p:spPr>
          <a:xfrm>
            <a:off x="7308304" y="4005065"/>
            <a:ext cx="936104" cy="93048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2" name="Прямоугольник 31">
            <a:hlinkClick r:id="rId32" action="ppaction://hlinksldjump"/>
          </p:cNvPr>
          <p:cNvSpPr/>
          <p:nvPr/>
        </p:nvSpPr>
        <p:spPr>
          <a:xfrm>
            <a:off x="8244408" y="4005065"/>
            <a:ext cx="899592" cy="93048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3" name="Прямоугольник 32">
            <a:hlinkClick r:id="rId33" action="ppaction://hlinksldjump"/>
          </p:cNvPr>
          <p:cNvSpPr/>
          <p:nvPr/>
        </p:nvSpPr>
        <p:spPr>
          <a:xfrm>
            <a:off x="3263517" y="4988294"/>
            <a:ext cx="939196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4" name="Прямоугольник 33">
            <a:hlinkClick r:id="rId34" action="ppaction://hlinksldjump"/>
          </p:cNvPr>
          <p:cNvSpPr/>
          <p:nvPr/>
        </p:nvSpPr>
        <p:spPr>
          <a:xfrm>
            <a:off x="4283968" y="4988294"/>
            <a:ext cx="936104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5" name="Прямоугольник 34">
            <a:hlinkClick r:id="rId35" action="ppaction://hlinksldjump"/>
          </p:cNvPr>
          <p:cNvSpPr/>
          <p:nvPr/>
        </p:nvSpPr>
        <p:spPr>
          <a:xfrm>
            <a:off x="5292080" y="4988294"/>
            <a:ext cx="936104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6" name="Прямоугольник 35">
            <a:hlinkClick r:id="rId36" action="ppaction://hlinksldjump"/>
          </p:cNvPr>
          <p:cNvSpPr/>
          <p:nvPr/>
        </p:nvSpPr>
        <p:spPr>
          <a:xfrm>
            <a:off x="6300192" y="4988294"/>
            <a:ext cx="936104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7" name="Прямоугольник 36">
            <a:hlinkClick r:id="rId37" action="ppaction://hlinksldjump"/>
          </p:cNvPr>
          <p:cNvSpPr/>
          <p:nvPr/>
        </p:nvSpPr>
        <p:spPr>
          <a:xfrm>
            <a:off x="7308304" y="4988294"/>
            <a:ext cx="936104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0" name="Прямоугольник 39">
            <a:hlinkClick r:id="rId38" action="ppaction://hlinksldjump"/>
          </p:cNvPr>
          <p:cNvSpPr/>
          <p:nvPr/>
        </p:nvSpPr>
        <p:spPr>
          <a:xfrm>
            <a:off x="8244408" y="4988294"/>
            <a:ext cx="899592" cy="94172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1" name="Прямоугольник 40">
            <a:hlinkClick r:id="rId39" action="ppaction://hlinksldjump"/>
          </p:cNvPr>
          <p:cNvSpPr/>
          <p:nvPr/>
        </p:nvSpPr>
        <p:spPr>
          <a:xfrm>
            <a:off x="3263517" y="5994854"/>
            <a:ext cx="951535" cy="8905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10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2" name="Прямоугольник 41">
            <a:hlinkClick r:id="rId40" action="ppaction://hlinksldjump"/>
          </p:cNvPr>
          <p:cNvSpPr/>
          <p:nvPr/>
        </p:nvSpPr>
        <p:spPr>
          <a:xfrm>
            <a:off x="4283968" y="5994854"/>
            <a:ext cx="936104" cy="86314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20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3" name="Прямоугольник 42">
            <a:hlinkClick r:id="rId41" action="ppaction://hlinksldjump"/>
          </p:cNvPr>
          <p:cNvSpPr/>
          <p:nvPr/>
        </p:nvSpPr>
        <p:spPr>
          <a:xfrm>
            <a:off x="5292080" y="5994854"/>
            <a:ext cx="936104" cy="86314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4" name="Прямоугольник 43">
            <a:hlinkClick r:id="rId42" action="ppaction://hlinksldjump"/>
          </p:cNvPr>
          <p:cNvSpPr/>
          <p:nvPr/>
        </p:nvSpPr>
        <p:spPr>
          <a:xfrm>
            <a:off x="6300192" y="5994854"/>
            <a:ext cx="936104" cy="8905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5" name="Прямоугольник 44">
            <a:hlinkClick r:id="rId43" action="ppaction://hlinksldjump"/>
          </p:cNvPr>
          <p:cNvSpPr/>
          <p:nvPr/>
        </p:nvSpPr>
        <p:spPr>
          <a:xfrm>
            <a:off x="7308304" y="5994854"/>
            <a:ext cx="936104" cy="86314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50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46" name="Прямоугольник 45">
            <a:hlinkClick r:id="rId44" action="ppaction://hlinksldjump"/>
          </p:cNvPr>
          <p:cNvSpPr/>
          <p:nvPr/>
        </p:nvSpPr>
        <p:spPr>
          <a:xfrm>
            <a:off x="8244408" y="5994854"/>
            <a:ext cx="899592" cy="86314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60</a:t>
            </a:r>
            <a:endParaRPr lang="ru-RU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678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2" grpId="0" animBg="1"/>
      <p:bldP spid="3" grpId="0" animBg="1"/>
      <p:bldP spid="4" grpId="0" animBg="1"/>
      <p:bldP spid="7" grpId="0" animBg="1"/>
      <p:bldP spid="22" grpId="0" animBg="1"/>
      <p:bldP spid="23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10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Где расположен данный памятник природы?</a:t>
            </a: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b="1" cap="all" dirty="0">
              <a:ln/>
              <a:solidFill>
                <a:schemeClr val="tx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9" name="Содержимое 8" descr="Ундоры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611560" y="1556792"/>
            <a:ext cx="4286250" cy="3312368"/>
          </a:xfrm>
        </p:spPr>
      </p:pic>
      <p:sp>
        <p:nvSpPr>
          <p:cNvPr id="5" name="TextBox 4"/>
          <p:cNvSpPr txBox="1"/>
          <p:nvPr/>
        </p:nvSpPr>
        <p:spPr>
          <a:xfrm>
            <a:off x="1979712" y="5589240"/>
            <a:ext cx="59766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Ундоры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178300" y="3105150"/>
          <a:ext cx="787400" cy="647700"/>
        </p:xfrm>
        <a:graphic>
          <a:graphicData uri="http://schemas.openxmlformats.org/presentationml/2006/ole">
            <p:oleObj spid="_x0000_s1026" name="Объект упаковщика для оболочки" showAsIcon="1" r:id="rId6" imgW="788040" imgH="647280" progId="Package">
              <p:embed/>
            </p:oleObj>
          </a:graphicData>
        </a:graphic>
      </p:graphicFrame>
      <p:pic>
        <p:nvPicPr>
          <p:cNvPr id="11" name="Рисунок 10" descr="8031174b574c0813c7a921ac8be2fa6d-800x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78906" y="1556792"/>
            <a:ext cx="3324240" cy="33123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81345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7467600" cy="14176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20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2700" b="1" dirty="0" smtClean="0">
                <a:solidFill>
                  <a:schemeClr val="tx1"/>
                </a:solidFill>
              </a:rPr>
              <a:t>Где расположен данный памятник природы- Долина Диких Пионов?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877272"/>
            <a:ext cx="763284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 </a:t>
            </a:r>
            <a:r>
              <a:rPr lang="ru-RU" sz="3200" b="1" dirty="0" smtClean="0"/>
              <a:t>Радищевский район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88424" y="6165304"/>
            <a:ext cx="683568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slide-14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628800"/>
            <a:ext cx="6984776" cy="38884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870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30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Как называется памятник природы?</a:t>
            </a:r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PTU1\Downloads\kXvNSomtr5s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791597" cy="406104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3528" y="5589240"/>
            <a:ext cx="8352928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национальный парк </a:t>
            </a:r>
            <a:r>
              <a:rPr lang="ru-RU" sz="32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Сенгилеевские</a:t>
            </a:r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горы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388424" y="6165304"/>
            <a:ext cx="683568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4973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6288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40</a:t>
            </a:r>
            <a:r>
              <a:rPr lang="ru-RU" sz="2800" b="1" dirty="0" smtClean="0">
                <a:solidFill>
                  <a:srgbClr val="FF0000"/>
                </a:solidFill>
              </a:rPr>
              <a:t/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Как называется памятник природы?</a:t>
            </a:r>
            <a:r>
              <a:rPr lang="ru-RU" sz="4000" b="1" dirty="0" smtClean="0">
                <a:solidFill>
                  <a:schemeClr val="tx1"/>
                </a:solidFill>
              </a:rPr>
              <a:t/>
            </a:r>
            <a:br>
              <a:rPr lang="ru-RU" sz="4000" b="1" dirty="0" smtClean="0">
                <a:solidFill>
                  <a:schemeClr val="tx1"/>
                </a:solidFill>
              </a:rPr>
            </a:b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6021288"/>
            <a:ext cx="66967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/>
              <a:t>Гранное</a:t>
            </a:r>
            <a:r>
              <a:rPr lang="ru-RU" sz="3200" b="1" dirty="0" smtClean="0"/>
              <a:t> ухо</a:t>
            </a:r>
            <a:endParaRPr lang="ru-RU" sz="3200" b="1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88424" y="6165304"/>
            <a:ext cx="683568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Users\PTU1\Downloads\89164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268760"/>
            <a:ext cx="7632848" cy="4320480"/>
          </a:xfrm>
          <a:prstGeom prst="rect">
            <a:avLst/>
          </a:prstGeom>
          <a:noFill/>
        </p:spPr>
      </p:pic>
      <p:pic>
        <p:nvPicPr>
          <p:cNvPr id="7" name="Picture 2" descr="C:\Users\PTU1\Downloads\89164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8730" y="1340768"/>
            <a:ext cx="7786110" cy="2736304"/>
          </a:xfrm>
          <a:prstGeom prst="rect">
            <a:avLst/>
          </a:prstGeom>
          <a:noFill/>
        </p:spPr>
      </p:pic>
      <p:pic>
        <p:nvPicPr>
          <p:cNvPr id="8" name="Picture 2" descr="C:\Users\PTU1\Downloads\89164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238" y="1268760"/>
            <a:ext cx="7762218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7363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5877273"/>
            <a:ext cx="69847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Белое озеро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460432" y="6021288"/>
            <a:ext cx="683568" cy="69269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13576" cy="136815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/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/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50</a:t>
            </a:r>
            <a:r>
              <a:rPr lang="ru-RU" sz="2000" b="1" dirty="0" smtClean="0">
                <a:solidFill>
                  <a:srgbClr val="FF0000"/>
                </a:solidFill>
              </a:rPr>
              <a:t/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Это озеро сравнивают с уголком Финляндии за произрастающие здесь тундровые и таежные растения, за растения флоры ледниковых эпох. Назовите озеро.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9458" name="Picture 2" descr="C:\Users\PTU1\Downloads\scale_120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857250" y="1628800"/>
            <a:ext cx="7603182" cy="41044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06275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967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Памятники природы 60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Этот ландшафтный памятник представляет собой гряду каменистых холмов, поросших сосновым лесом. Как называется памятник природы?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PTU1\Downloads\Скрипинские Кучуры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259632" y="1268760"/>
            <a:ext cx="6696743" cy="446846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75656" y="6021288"/>
            <a:ext cx="6336704" cy="5539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Скрипинские</a:t>
            </a:r>
            <a:r>
              <a:rPr lang="ru-RU" sz="30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0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Кучуры</a:t>
            </a:r>
            <a:endParaRPr lang="ru-RU" sz="30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4" action="ppaction://hlinksldjump" highlightClick="1"/>
          </p:cNvPr>
          <p:cNvSpPr/>
          <p:nvPr/>
        </p:nvSpPr>
        <p:spPr>
          <a:xfrm>
            <a:off x="8316416" y="6165304"/>
            <a:ext cx="720080" cy="576064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509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10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Наш земляк, русский историк, поэт, литератор. Создатель одного из первых обобщающих трудов по истории России – «Истории государства Российского». Назовите его.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Иван Гончаров; Б) Николай Карамзин; В) Денис Давыдов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373216"/>
            <a:ext cx="69847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Николай Карамзин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88424" y="6165304"/>
            <a:ext cx="648072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901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20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5349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err="1" smtClean="0"/>
              <a:t>Симбирская</a:t>
            </a:r>
            <a:r>
              <a:rPr lang="ru-RU" sz="2800" dirty="0" smtClean="0"/>
              <a:t> и Ульяновская земля подарила многих знаменитых  политических деятелей России. Назовите русского революционера – марксиста, первого председателя Совета народных комиссаров РСФСР.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В.И. Ульянов (Ленин); Б) А. Д. Протопопов; В) А.Ф. Керенский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661248"/>
            <a:ext cx="684076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В.И. Ульянов (Ленин)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316416" y="6148269"/>
            <a:ext cx="720080" cy="593099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731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30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Российский общественный  и политический деятель, министр – председатель Временного правительства в июле – октябре 1917 года. Автор мемуаров, исторических исследований, составитель документальных публикаций по истории русской революции. Один из лидеров российского политического масонства.</a:t>
            </a:r>
          </a:p>
          <a:p>
            <a:pPr marL="0" indent="0" algn="ctr">
              <a:buNone/>
            </a:pPr>
            <a:r>
              <a:rPr lang="ru-RU" sz="2800" dirty="0" smtClean="0"/>
              <a:t>А) А.Ф. Керенский; Б) В.И. Ленин; В)А.Н. Наумов</a:t>
            </a:r>
          </a:p>
          <a:p>
            <a:pPr marL="0" indent="0" algn="ctr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5805264"/>
            <a:ext cx="712879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Александр Федорович Керенский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4267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93610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40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1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 smtClean="0"/>
              <a:t>Генерал –майор авиации, дважды Герой Советского Союза. Погиб 11 февраля 1945 года в небе над городом - крепостью </a:t>
            </a:r>
            <a:r>
              <a:rPr lang="ru-RU" sz="2800" dirty="0" err="1" smtClean="0"/>
              <a:t>Бреслау</a:t>
            </a:r>
            <a:r>
              <a:rPr lang="ru-RU" sz="2800" dirty="0" smtClean="0"/>
              <a:t>. Ему установлены бюсты в его родном селе </a:t>
            </a:r>
            <a:r>
              <a:rPr lang="ru-RU" sz="2800" dirty="0" err="1" smtClean="0"/>
              <a:t>Майнского</a:t>
            </a:r>
            <a:r>
              <a:rPr lang="ru-RU" sz="2800" dirty="0" smtClean="0"/>
              <a:t> района и Ульяновске. Его имя носят улицы в Ульяновске, Москве и др.городах, а также Оренбургское высшее военное авиационное  училище летчиков.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И.С. </a:t>
            </a:r>
            <a:r>
              <a:rPr lang="ru-RU" sz="2800" dirty="0" err="1" smtClean="0"/>
              <a:t>Полбин</a:t>
            </a:r>
            <a:r>
              <a:rPr lang="ru-RU" sz="2800" dirty="0" smtClean="0"/>
              <a:t>; Б) А. Матросов; В) А.И. </a:t>
            </a:r>
            <a:r>
              <a:rPr lang="ru-RU" sz="2800" dirty="0" err="1" smtClean="0"/>
              <a:t>Покрышкин</a:t>
            </a:r>
            <a:endParaRPr lang="ru-RU" sz="2800" dirty="0" smtClean="0"/>
          </a:p>
          <a:p>
            <a:pPr marL="0" indent="0" algn="ctr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805264"/>
            <a:ext cx="698477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Иван Семенович </a:t>
            </a:r>
            <a:r>
              <a:rPr lang="ru-RU" sz="3200" b="1" dirty="0" err="1" smtClean="0"/>
              <a:t>Полбин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9876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50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Российский военнослужащий, начальник отделения Управления «В» («Вымпел») Центра специального назначения  ФСБ, подполковник.  Принимал участие и погиб при освобождении заложников во время </a:t>
            </a:r>
            <a:r>
              <a:rPr lang="ru-RU" sz="2800" dirty="0" err="1" smtClean="0"/>
              <a:t>терракта</a:t>
            </a:r>
            <a:r>
              <a:rPr lang="ru-RU" sz="2800" dirty="0" smtClean="0"/>
              <a:t> в Беслане.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С.М. </a:t>
            </a:r>
            <a:r>
              <a:rPr lang="ru-RU" sz="2800" dirty="0" err="1" smtClean="0"/>
              <a:t>Куренев</a:t>
            </a:r>
            <a:r>
              <a:rPr lang="ru-RU" sz="2800" dirty="0" smtClean="0"/>
              <a:t>, Б) В.Н. </a:t>
            </a:r>
            <a:r>
              <a:rPr lang="ru-RU" sz="2800" dirty="0" err="1" smtClean="0"/>
              <a:t>Ребровский</a:t>
            </a:r>
            <a:r>
              <a:rPr lang="ru-RU" sz="2800" dirty="0" smtClean="0"/>
              <a:t>; В) Д.А. Разумовский</a:t>
            </a:r>
          </a:p>
          <a:p>
            <a:pPr marL="0" indent="0" algn="ctr">
              <a:buNone/>
            </a:pP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5157192"/>
            <a:ext cx="7488832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Дмитрий Александрович Разумовский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1310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Имена на все времена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60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Авиационный инженер – конструктор, конструктор крылатых ракет и комплексов ПВО, главный конструктор  самолетов семейства Су-7 и Су-17.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А.И. Микоян; Б) Н.Г. </a:t>
            </a:r>
            <a:r>
              <a:rPr lang="ru-RU" sz="2800" dirty="0" err="1" smtClean="0"/>
              <a:t>Зырин</a:t>
            </a:r>
            <a:r>
              <a:rPr lang="ru-RU" sz="2800" dirty="0" smtClean="0"/>
              <a:t>; В)  О.К. Антонов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373216"/>
            <a:ext cx="691276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 </a:t>
            </a:r>
            <a:r>
              <a:rPr lang="ru-RU" sz="3200" b="1" dirty="0" smtClean="0"/>
              <a:t>Николай Григорьевич </a:t>
            </a:r>
            <a:r>
              <a:rPr lang="ru-RU" sz="3200" b="1" dirty="0" err="1" smtClean="0"/>
              <a:t>Зырин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123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467600" cy="782960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10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467600" cy="5277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Какой из регионов не граничит с Ульяновской областью?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 )Республика  Мордовия; Б) Пензенская область; В) Оренбургская область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4941168"/>
            <a:ext cx="619268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Оренбургская область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6254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20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800" dirty="0" smtClean="0"/>
              <a:t>В какой природной зоне находится Ульяновская область? </a:t>
            </a:r>
          </a:p>
          <a:p>
            <a:pPr marL="0" lv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А)зона смешанных и широколиственных лесов; </a:t>
            </a:r>
          </a:p>
          <a:p>
            <a:pPr marL="0" indent="0" algn="ctr">
              <a:buNone/>
            </a:pPr>
            <a:r>
              <a:rPr lang="ru-RU" sz="2800" dirty="0" smtClean="0"/>
              <a:t>Б) лесостепная зона;  В) степная зона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03648" y="5229200"/>
            <a:ext cx="63367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Лесостепная зона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455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11569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30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534920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800" dirty="0" smtClean="0"/>
              <a:t>Какой тип климата характерен для Ульяновской области?</a:t>
            </a:r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А)  континентальный</a:t>
            </a:r>
          </a:p>
          <a:p>
            <a:pPr marL="0" lvl="0" indent="0">
              <a:buNone/>
            </a:pPr>
            <a:r>
              <a:rPr lang="ru-RU" sz="2800" dirty="0" smtClean="0"/>
              <a:t>Б) умеренно-континентальный</a:t>
            </a:r>
          </a:p>
          <a:p>
            <a:pPr marL="0" indent="0">
              <a:buNone/>
            </a:pPr>
            <a:r>
              <a:rPr lang="ru-RU" sz="2800" dirty="0" smtClean="0"/>
              <a:t>В)  резко-континентальный</a:t>
            </a:r>
          </a:p>
          <a:p>
            <a:pPr marL="0" lvl="0" indent="0">
              <a:buNone/>
            </a:pPr>
            <a:endParaRPr lang="ru-RU" sz="2800" dirty="0" smtClean="0"/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5373216"/>
            <a:ext cx="6696744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4000" dirty="0" smtClean="0"/>
              <a:t>    </a:t>
            </a:r>
            <a:r>
              <a:rPr lang="ru-RU" sz="3200" b="1" dirty="0" smtClean="0"/>
              <a:t>Умеренно-континентальный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284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 40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7467600" cy="5277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Этот реликтовый самоочищающийся водоем находится на юге -Ульяновской области, в Николаевском районе. Ученые считают, что это озеро возникло 250 тысяч лет назад и сохранилось как памятник ледникового периода. Как называется озеро?</a:t>
            </a:r>
          </a:p>
          <a:p>
            <a:pPr marL="0" indent="0" algn="ctr">
              <a:buNone/>
            </a:pPr>
            <a:r>
              <a:rPr lang="ru-RU" sz="2400" b="1" dirty="0" smtClean="0"/>
              <a:t>        </a:t>
            </a:r>
            <a:r>
              <a:rPr lang="ru-RU" sz="2800" dirty="0" smtClean="0"/>
              <a:t>А) </a:t>
            </a:r>
            <a:r>
              <a:rPr lang="ru-RU" sz="2800" dirty="0" err="1" smtClean="0"/>
              <a:t>Юловское</a:t>
            </a:r>
            <a:r>
              <a:rPr lang="ru-RU" sz="2800" dirty="0" smtClean="0"/>
              <a:t>; Б) </a:t>
            </a:r>
            <a:r>
              <a:rPr lang="ru-RU" sz="2800" dirty="0" err="1" smtClean="0"/>
              <a:t>Белолебяжское</a:t>
            </a:r>
            <a:r>
              <a:rPr lang="ru-RU" sz="2800" dirty="0" smtClean="0"/>
              <a:t>; </a:t>
            </a:r>
          </a:p>
          <a:p>
            <a:pPr marL="0" indent="0" algn="ctr">
              <a:buNone/>
            </a:pPr>
            <a:r>
              <a:rPr lang="ru-RU" sz="2800" dirty="0" smtClean="0"/>
              <a:t>В) Белое</a:t>
            </a:r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661248"/>
            <a:ext cx="590465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Белое озеро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5807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 50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 smtClean="0"/>
              <a:t>   Ульяновская область занимает  0,2 % территории России. Ее площадь больше площади некоторых европейских государств, каких?</a:t>
            </a:r>
          </a:p>
          <a:p>
            <a:pPr>
              <a:buNone/>
            </a:pPr>
            <a:r>
              <a:rPr lang="ru-RU" sz="2800" dirty="0" smtClean="0"/>
              <a:t> </a:t>
            </a:r>
          </a:p>
          <a:p>
            <a:pPr>
              <a:buNone/>
            </a:pPr>
            <a:r>
              <a:rPr lang="ru-RU" sz="2800" dirty="0" smtClean="0"/>
              <a:t>     А)Бельгии, Македонии, Нидерландов;</a:t>
            </a:r>
          </a:p>
          <a:p>
            <a:pPr>
              <a:buNone/>
            </a:pPr>
            <a:r>
              <a:rPr lang="ru-RU" sz="2800" dirty="0" smtClean="0"/>
              <a:t>     Б) Бельгии, Македонии, Албании;</a:t>
            </a:r>
          </a:p>
          <a:p>
            <a:pPr>
              <a:buNone/>
            </a:pPr>
            <a:r>
              <a:rPr lang="ru-RU" sz="2800" dirty="0" smtClean="0"/>
              <a:t>     В)Швейцарии, Австрии, Германии</a:t>
            </a:r>
            <a:r>
              <a:rPr lang="ru-RU" sz="2800" b="1" dirty="0" smtClean="0"/>
              <a:t> </a:t>
            </a:r>
            <a:endParaRPr lang="ru-RU" sz="2800" dirty="0" smtClean="0"/>
          </a:p>
          <a:p>
            <a:pPr marL="0" indent="0">
              <a:buNone/>
            </a:pPr>
            <a:endParaRPr lang="ru-RU" sz="2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27584" y="5589240"/>
            <a:ext cx="684076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Бельгии, Македонии, Албании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46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География Ульяновской области  60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/>
              <a:t>   Эта гора является по истине культовой для жителей Ульяновской области. Сюда приезжают и приходят тысячи туристов. С ее вершины можно наблюдать величественный вид Волги и фантастические лесные пейзажи у ее подножия. Она хранит легенды, связанные с именем знаменитого разбойника  Степана Разина, который закопал богатейший золотой клад в одной из пещер этой горы.</a:t>
            </a:r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r>
              <a:rPr lang="ru-RU" sz="2400" dirty="0" smtClean="0"/>
              <a:t>А) </a:t>
            </a:r>
            <a:r>
              <a:rPr lang="ru-RU" sz="2400" dirty="0" err="1" smtClean="0"/>
              <a:t>Гранное</a:t>
            </a:r>
            <a:r>
              <a:rPr lang="ru-RU" sz="2400" dirty="0" smtClean="0"/>
              <a:t> ухо; Б) Никольская гора; В) Зимина гора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5733256"/>
            <a:ext cx="604867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/>
              <a:t>Гранное</a:t>
            </a:r>
            <a:r>
              <a:rPr lang="ru-RU" sz="3200" b="1" dirty="0" smtClean="0"/>
              <a:t> ухо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298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Города  Ульяновской области 10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37361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Сколько городов входит в состав Ульяновской области ?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А) 6;. Б)10;  В) 4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03648" y="4797152"/>
            <a:ext cx="626469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6</a:t>
            </a:r>
            <a:endParaRPr lang="ru-RU" sz="3600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011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Города  Ульяновской области 20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Один из городов  расположен в левобережной части области на берегу одного из заливов Куйбышевского водохранилища.</a:t>
            </a:r>
          </a:p>
          <a:p>
            <a:pPr marL="0" indent="0" algn="ctr">
              <a:buNone/>
            </a:pPr>
            <a:r>
              <a:rPr lang="ru-RU" dirty="0" smtClean="0"/>
              <a:t>А)  Инза; Б)  Димитровград; В)  Сенгилей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4919008"/>
            <a:ext cx="792088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Димитровград</a:t>
            </a:r>
            <a:endParaRPr lang="ru-RU" sz="40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785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Города  Ульяновской области 30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Самый малонаселенный город области, является центром одного из районов Ульяновской области?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Димитровград; Б) </a:t>
            </a:r>
            <a:r>
              <a:rPr lang="ru-RU" sz="2800" dirty="0" err="1" smtClean="0"/>
              <a:t>Новоульяновск</a:t>
            </a:r>
            <a:r>
              <a:rPr lang="ru-RU" sz="2800" dirty="0" smtClean="0"/>
              <a:t>; В) Сенгилей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5229200"/>
            <a:ext cx="676875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Сенгилей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5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Города  Ульяновской области  40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sz="2800" dirty="0" smtClean="0"/>
              <a:t>До 1972 года город назывался Мелекессом и в настоящее время является административном центром </a:t>
            </a:r>
            <a:r>
              <a:rPr lang="ru-RU" sz="2800" dirty="0" err="1" smtClean="0"/>
              <a:t>Мелекесского</a:t>
            </a:r>
            <a:r>
              <a:rPr lang="ru-RU" sz="2800" dirty="0" smtClean="0"/>
              <a:t> района.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Чердаклы, Б) Новая Малыкла; В) Димитровград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301208"/>
            <a:ext cx="63367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Димитровград</a:t>
            </a:r>
            <a:endParaRPr lang="ru-RU" sz="3200" b="1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101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smtClean="0">
                <a:solidFill>
                  <a:srgbClr val="0070C0"/>
                </a:solidFill>
              </a:rPr>
              <a:t>Города  Ульяновской области 50</a:t>
            </a:r>
            <a:br>
              <a:rPr lang="ru-RU" sz="2800" b="1" smtClean="0">
                <a:solidFill>
                  <a:srgbClr val="0070C0"/>
                </a:solidFill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Город образован  от слияния трех населенных пунктов. В конце 19 – начале 20 века был основным промышленным районом. В годы войны выпускали сукно из которого шили солдатские шинели. 6 ноября 1975 года получил статус города областного подчинения.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Инза; Б) Барыш; В) Сенгилей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5445224"/>
            <a:ext cx="61206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Барыш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215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Города  Ульяновской области 60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r>
              <a:rPr lang="ru-RU" sz="2800" dirty="0" smtClean="0"/>
              <a:t>   В каком году был основан город Ульяновск, ранее Симбирск?  Назовите имя и фамилию основателя города.</a:t>
            </a:r>
          </a:p>
          <a:p>
            <a:pPr lvl="0" algn="ctr"/>
            <a:endParaRPr lang="ru-RU" sz="2800" dirty="0" smtClean="0"/>
          </a:p>
          <a:p>
            <a:pPr lvl="0" algn="ctr">
              <a:buNone/>
            </a:pPr>
            <a:r>
              <a:rPr lang="ru-RU" sz="2800" dirty="0" smtClean="0"/>
              <a:t>     А) 1648 Богдан Хитрово</a:t>
            </a:r>
          </a:p>
          <a:p>
            <a:pPr lvl="0" algn="ctr">
              <a:buNone/>
            </a:pPr>
            <a:r>
              <a:rPr lang="ru-RU" sz="2800" dirty="0" smtClean="0"/>
              <a:t>     Б) 1918 В.И. Ульянов – Ленин</a:t>
            </a:r>
          </a:p>
          <a:p>
            <a:pPr lvl="0" algn="ctr">
              <a:buNone/>
            </a:pPr>
            <a:r>
              <a:rPr lang="ru-RU" sz="2800" dirty="0" smtClean="0"/>
              <a:t>     В) 1822 Степан Разин</a:t>
            </a:r>
          </a:p>
          <a:p>
            <a:pPr lvl="0"/>
            <a:endParaRPr lang="ru-RU" sz="2800" dirty="0" smtClean="0"/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5529482"/>
            <a:ext cx="66967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3200" dirty="0" smtClean="0"/>
              <a:t>             </a:t>
            </a:r>
            <a:r>
              <a:rPr lang="ru-RU" sz="3200" b="1" dirty="0" smtClean="0"/>
              <a:t>1648 Богдан Хитрово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54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10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С самого раннего детства каждый слышал от мамы перед сном народные песни. Как они называются?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колыбельная; Б) частушка; В) причитания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835696" y="5229200"/>
            <a:ext cx="61206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колыбельная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262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20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Это короткая с юмором песня,  в старину называлась «</a:t>
            </a:r>
            <a:r>
              <a:rPr lang="ru-RU" sz="2800" dirty="0" err="1" smtClean="0"/>
              <a:t>коротушкой</a:t>
            </a:r>
            <a:r>
              <a:rPr lang="ru-RU" sz="2800" dirty="0" smtClean="0"/>
              <a:t>»,«</a:t>
            </a:r>
            <a:r>
              <a:rPr lang="ru-RU" sz="2800" dirty="0" err="1" smtClean="0"/>
              <a:t>прибаска</a:t>
            </a:r>
            <a:r>
              <a:rPr lang="ru-RU" sz="2800" dirty="0" smtClean="0"/>
              <a:t>».</a:t>
            </a:r>
          </a:p>
          <a:p>
            <a:pPr marL="0" indent="0" algn="ctr">
              <a:buNone/>
            </a:pPr>
            <a:r>
              <a:rPr lang="ru-RU" sz="2800" dirty="0" smtClean="0"/>
              <a:t>Обычно исполняется под гармонь.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присказка, Б) </a:t>
            </a:r>
            <a:r>
              <a:rPr lang="ru-RU" sz="2800" dirty="0" err="1" smtClean="0"/>
              <a:t>прибаска</a:t>
            </a:r>
            <a:r>
              <a:rPr lang="ru-RU" sz="2800" dirty="0" smtClean="0"/>
              <a:t>; В) частушка; Г) хохотушка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5301208"/>
            <a:ext cx="57606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частушка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210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30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Как называется народная песня с пожеланием добра и здоровья, исполнялась детьми и неженатой молодежью в дни Рождества Христова?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колядки; Б) частушки; В) прибаутки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5373216"/>
            <a:ext cx="612068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колядки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095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40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Это песня – сказание о подвигах русских богатырей. Исполнялась под аккомпанемент гуслей. Как назывался исполнитель?  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Садко; Б) </a:t>
            </a:r>
            <a:r>
              <a:rPr lang="ru-RU" sz="2800" dirty="0" err="1" smtClean="0"/>
              <a:t>Боян</a:t>
            </a:r>
            <a:r>
              <a:rPr lang="ru-RU" sz="2800" dirty="0" smtClean="0"/>
              <a:t>; В) Солист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5373217"/>
            <a:ext cx="6264696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000" dirty="0" smtClean="0"/>
              <a:t> </a:t>
            </a:r>
            <a:r>
              <a:rPr lang="ru-RU" sz="3200" b="1" dirty="0" err="1" smtClean="0"/>
              <a:t>Боян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39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467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/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50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46805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 июне православные христиане отмечают один из главных праздников – Святая Троица. С этим праздником связано много народных традиций и обычаев. Это праздник прославления расцветающей растительности. Из веток этого дерева (какого?) и цветов девушки плели венки. Это дерево является символом России, ему посвящено много песен.</a:t>
            </a:r>
          </a:p>
          <a:p>
            <a:pPr marL="0" indent="0" algn="ctr">
              <a:buNone/>
            </a:pPr>
            <a:r>
              <a:rPr lang="ru-RU" sz="2800" dirty="0" smtClean="0"/>
              <a:t>А) калина; Б) береза; В) рябина; Г) дуб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805264"/>
            <a:ext cx="561662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береза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391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Песни народа 60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Какое растение и какого цвета присутствует в народной песне, где девушка «вызнала»  скверный характер любимого, который она не смогла «уважить»?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зеленый клен; Б) калина красная; В) белая черемуха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5373216"/>
            <a:ext cx="619268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Калина красная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884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10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800" dirty="0" smtClean="0"/>
              <a:t>Какой поделочный камень жёлтого цвета, мало отличающийся от янтаря,  добывают на территории области?</a:t>
            </a:r>
          </a:p>
          <a:p>
            <a:pPr marL="0" lvl="0" indent="0" algn="ctr">
              <a:buNone/>
            </a:pPr>
            <a:endParaRPr lang="ru-RU" sz="2800" dirty="0" smtClean="0"/>
          </a:p>
          <a:p>
            <a:pPr marL="0" lvl="0" indent="0" algn="ctr">
              <a:buNone/>
            </a:pPr>
            <a:r>
              <a:rPr lang="ru-RU" sz="2800" dirty="0" smtClean="0"/>
              <a:t>А) топаз; Б) хризолит; В) </a:t>
            </a:r>
            <a:r>
              <a:rPr lang="ru-RU" sz="2800" dirty="0" err="1" smtClean="0"/>
              <a:t>симбирцит</a:t>
            </a:r>
            <a:endParaRPr lang="ru-RU" sz="2800" dirty="0" smtClean="0"/>
          </a:p>
          <a:p>
            <a:pPr marL="0" indent="0" algn="ctr">
              <a:buNone/>
            </a:pP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5157192"/>
            <a:ext cx="568863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chemeClr val="tx1"/>
                </a:solidFill>
              </a:rPr>
              <a:t>симбирцит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578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20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Где в Ульяновской области  находится самая широкая Волга? Её ширина достигает 40 километров от берега до берега. 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</a:t>
            </a:r>
            <a:r>
              <a:rPr lang="ru-RU" sz="2800" dirty="0" err="1" smtClean="0"/>
              <a:t>Старомайнский</a:t>
            </a:r>
            <a:r>
              <a:rPr lang="ru-RU" sz="2800" dirty="0" smtClean="0"/>
              <a:t> залив;  Б) в районе Сенгилея;  В) в районе Ундор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301208"/>
            <a:ext cx="59766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в районе Ундор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611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720080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30</a:t>
            </a:r>
            <a:endParaRPr lang="ru-RU" sz="28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800" dirty="0" smtClean="0"/>
              <a:t>Кто находился в заключении в подвале Ульяновского драмтеатра под малой сценой с 1 по 25 октября 1774 года?</a:t>
            </a:r>
          </a:p>
          <a:p>
            <a:pPr marL="0" lvl="0" indent="0">
              <a:buNone/>
            </a:pPr>
            <a:endParaRPr lang="ru-RU" sz="2800" dirty="0" smtClean="0"/>
          </a:p>
          <a:p>
            <a:pPr marL="0" lvl="0" indent="0" algn="ctr">
              <a:buNone/>
            </a:pPr>
            <a:r>
              <a:rPr lang="ru-RU" sz="2800" dirty="0" smtClean="0"/>
              <a:t>А) Емельян Пугачёв; Б) Степан Разин;</a:t>
            </a:r>
          </a:p>
          <a:p>
            <a:pPr marL="0" lvl="0" indent="0" algn="ctr">
              <a:buNone/>
            </a:pPr>
            <a:r>
              <a:rPr lang="ru-RU" sz="2800" dirty="0" smtClean="0"/>
              <a:t>В) Иван Степнов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5229200"/>
            <a:ext cx="604867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Емельян Пугачёв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647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40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Назовите предприятие, которому принадлежит 19-этажное здание инженерного центра и администрации завода (корпус №45), являющийся самым высоким зданием Ульяновской области.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УАЗ;  Б) Моторный завод;  В) </a:t>
            </a:r>
            <a:r>
              <a:rPr lang="ru-RU" sz="2800" dirty="0" err="1" smtClean="0"/>
              <a:t>Авиастар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5301208"/>
            <a:ext cx="662473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АО «</a:t>
            </a:r>
            <a:r>
              <a:rPr lang="ru-RU" sz="3200" b="1" dirty="0" err="1" smtClean="0"/>
              <a:t>Авиастар</a:t>
            </a:r>
            <a:r>
              <a:rPr lang="ru-RU" sz="3200" b="1" dirty="0" smtClean="0"/>
              <a:t> – СП»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5356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50</a:t>
            </a:r>
            <a:endParaRPr lang="ru-RU" sz="28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  Необычную находку совершил наш земляк Станислав </a:t>
            </a:r>
            <a:r>
              <a:rPr lang="ru-RU" sz="2800" dirty="0" err="1" smtClean="0"/>
              <a:t>Бильдзюкевич</a:t>
            </a:r>
            <a:r>
              <a:rPr lang="ru-RU" sz="2800" dirty="0" smtClean="0"/>
              <a:t> 24 мая 2006 года, который нашел в Заволжском районе </a:t>
            </a:r>
            <a:r>
              <a:rPr lang="ru-RU" sz="2800" u="sng" dirty="0" smtClean="0">
                <a:hlinkClick r:id="rId2"/>
              </a:rPr>
              <a:t> фрагмент каменного метеорита,</a:t>
            </a:r>
            <a:r>
              <a:rPr lang="ru-RU" sz="2800" dirty="0" smtClean="0"/>
              <a:t>  который хранится в музее «Метеорологическая станция Симбирска. Планетарий».  Как назвали метеорит?</a:t>
            </a:r>
          </a:p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А) </a:t>
            </a:r>
            <a:r>
              <a:rPr lang="ru-RU" sz="2800" dirty="0" err="1" smtClean="0"/>
              <a:t>симбирцит</a:t>
            </a:r>
            <a:r>
              <a:rPr lang="ru-RU" sz="2800" dirty="0" smtClean="0"/>
              <a:t>; Б) </a:t>
            </a:r>
            <a:r>
              <a:rPr lang="ru-RU" sz="2800" dirty="0" err="1" smtClean="0"/>
              <a:t>Бильдзюкевич</a:t>
            </a:r>
            <a:r>
              <a:rPr lang="ru-RU" sz="2800" dirty="0" smtClean="0"/>
              <a:t>; В) Ульяновск</a:t>
            </a:r>
          </a:p>
          <a:p>
            <a:pPr marL="0" indent="0" algn="ctr">
              <a:buNone/>
            </a:pPr>
            <a:endParaRPr lang="ru-RU" sz="36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51720" y="5445224"/>
            <a:ext cx="547260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«Ульяновск»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574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Интересные факты 60</a:t>
            </a:r>
            <a:endParaRPr lang="ru-RU" sz="28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6805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  1806 году  </a:t>
            </a:r>
            <a:r>
              <a:rPr lang="ru-RU" sz="2800" dirty="0" err="1" smtClean="0"/>
              <a:t>симбирский</a:t>
            </a:r>
            <a:r>
              <a:rPr lang="ru-RU" sz="2800" dirty="0" smtClean="0"/>
              <a:t> помещик  А.Е. Столыпин продал свою крепостную театральную труппу императорскому двору. Она положила начало  Малому театру в Москве. А какому поэту А.Е. Столыпин являлся прадедом?</a:t>
            </a:r>
          </a:p>
          <a:p>
            <a:pPr marL="0" indent="0" algn="ctr">
              <a:buNone/>
            </a:pPr>
            <a:r>
              <a:rPr lang="ru-RU" sz="2800" dirty="0" smtClean="0"/>
              <a:t>  А) Д.Д. Минаеву; Б) М.Ю. Лермонтову; В) Н. </a:t>
            </a:r>
            <a:r>
              <a:rPr lang="ru-RU" sz="2800" dirty="0" err="1" smtClean="0"/>
              <a:t>Благову</a:t>
            </a:r>
            <a:r>
              <a:rPr lang="ru-RU" sz="2800" dirty="0" smtClean="0"/>
              <a:t> 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5373216"/>
            <a:ext cx="640871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М.Ю. Лермонтову 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982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Разное  10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 1958 году пущен автомобильный мост через Волгу, а в каком году был открыт железнодорожный мост через Волгу?</a:t>
            </a:r>
          </a:p>
          <a:p>
            <a:pPr marL="0" indent="0">
              <a:buNone/>
            </a:pPr>
            <a:r>
              <a:rPr lang="ru-RU" sz="2800" dirty="0" smtClean="0"/>
              <a:t>          </a:t>
            </a:r>
          </a:p>
          <a:p>
            <a:pPr marL="0" indent="0">
              <a:buNone/>
            </a:pPr>
            <a:r>
              <a:rPr lang="ru-RU" sz="2800" dirty="0" smtClean="0"/>
              <a:t>                 А) 1916;  Б) 1943;  В) 1963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229200"/>
            <a:ext cx="5544616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1916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08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Разное 20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 1648 году  была основана крепость </a:t>
            </a:r>
            <a:r>
              <a:rPr lang="ru-RU" sz="2800" dirty="0" err="1" smtClean="0"/>
              <a:t>Синбирск</a:t>
            </a:r>
            <a:r>
              <a:rPr lang="ru-RU" sz="2800" dirty="0" smtClean="0"/>
              <a:t>, в 1780 году город переименован в Симбирск. А в каком году  Симбирск переименован в Ульяновск?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1918; Б) 1924; В) 1943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331640" y="5157192"/>
            <a:ext cx="640871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 мая 1924 года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92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Разное  30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 каком году началось сооружение </a:t>
            </a:r>
            <a:r>
              <a:rPr lang="ru-RU" sz="2800" dirty="0" err="1" smtClean="0"/>
              <a:t>Новоульяновского</a:t>
            </a:r>
            <a:r>
              <a:rPr lang="ru-RU" sz="2800" dirty="0" smtClean="0"/>
              <a:t> цементного завода ?</a:t>
            </a:r>
          </a:p>
          <a:p>
            <a:pPr marL="0" indent="0" algn="ctr">
              <a:buNone/>
            </a:pPr>
            <a:endParaRPr lang="ru-RU" sz="2800" dirty="0" smtClean="0"/>
          </a:p>
          <a:p>
            <a:pPr marL="0" indent="0" algn="ctr">
              <a:buNone/>
            </a:pPr>
            <a:r>
              <a:rPr lang="ru-RU" sz="2800" dirty="0" smtClean="0"/>
              <a:t>А) 1950; Б) 1959; В) 1970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013176"/>
            <a:ext cx="57606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1959 год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667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Разное  40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/>
              <a:t>Какая общая длина президентского моста?</a:t>
            </a:r>
          </a:p>
          <a:p>
            <a:pPr marL="0" indent="0" algn="ctr">
              <a:buNone/>
            </a:pPr>
            <a:r>
              <a:rPr lang="ru-RU" sz="2800" b="1" dirty="0" smtClean="0"/>
              <a:t>А) около 6 км</a:t>
            </a:r>
          </a:p>
          <a:p>
            <a:pPr marL="0" indent="0" algn="ctr">
              <a:buNone/>
            </a:pPr>
            <a:r>
              <a:rPr lang="ru-RU" sz="2800" b="1" dirty="0" smtClean="0"/>
              <a:t>Б) около 13 км</a:t>
            </a:r>
          </a:p>
          <a:p>
            <a:pPr marL="0" indent="0" algn="ctr">
              <a:buNone/>
            </a:pPr>
            <a:r>
              <a:rPr lang="ru-RU" sz="2800" b="1" dirty="0" smtClean="0"/>
              <a:t>В) около 20 км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4725144"/>
            <a:ext cx="7848872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общая длина около 13 км. Надводная – около 6 км.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436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Разное  50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859216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 smtClean="0"/>
              <a:t>Кому из знаменитых земляков принадлежат слова:</a:t>
            </a:r>
          </a:p>
          <a:p>
            <a:pPr marL="0" indent="0">
              <a:buNone/>
            </a:pPr>
            <a:r>
              <a:rPr lang="ru-RU" sz="2600" dirty="0" smtClean="0"/>
              <a:t>« … Человек любит место своего  рождения и воспитания. Сия привязанность есть общая для всех людей и народов, есть дело природы и должна быть названа физическою. Родина мила сердцу не местными красотами, не ясным небом, не приятным климатом, а пленительными воспоминаниями, окружающими, так сказать, утро и колыбель человечества …»</a:t>
            </a:r>
          </a:p>
          <a:p>
            <a:pPr marL="0" indent="0" algn="ctr">
              <a:buNone/>
            </a:pPr>
            <a:r>
              <a:rPr lang="ru-RU" sz="2600" dirty="0" smtClean="0"/>
              <a:t>А)  Сергей Аксаков;  Б) Николай Карамзин; В) Иван Гончаров</a:t>
            </a:r>
            <a:endParaRPr lang="ru-RU" sz="2600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5877272"/>
            <a:ext cx="7200800" cy="5539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000" b="1" dirty="0" smtClean="0"/>
              <a:t>Николай Карамзин</a:t>
            </a:r>
            <a:endParaRPr lang="ru-RU" sz="3000" b="1" dirty="0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7448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504056"/>
          </a:xfrm>
        </p:spPr>
        <p:txBody>
          <a:bodyPr>
            <a:normAutofit fontScale="9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  <a:t>Разное  60</a:t>
            </a:r>
            <a:br>
              <a:rPr lang="ru-RU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100" b="1" cap="all" dirty="0">
              <a:ln/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764704"/>
            <a:ext cx="8229600" cy="446449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Из-за сказочной красоты этого места в окрестных селах бытует легенда о том, что это озеро – потерянная феей жемчужина из ожерелья, найденная и сохраненная бедной девушкой, а потом разлившаяся светлым озером. О каком озере Ульяновской области идет речь?</a:t>
            </a:r>
          </a:p>
          <a:p>
            <a:pPr marL="0" indent="0" algn="ctr">
              <a:buNone/>
            </a:pPr>
            <a:r>
              <a:rPr lang="ru-RU" sz="2800" dirty="0" smtClean="0"/>
              <a:t>А) Белое озеро; Б) </a:t>
            </a:r>
            <a:r>
              <a:rPr lang="ru-RU" sz="2800" dirty="0" err="1" smtClean="0"/>
              <a:t>Юловское</a:t>
            </a:r>
            <a:r>
              <a:rPr lang="ru-RU" sz="2800" dirty="0" smtClean="0"/>
              <a:t> озеро; В) </a:t>
            </a:r>
            <a:r>
              <a:rPr lang="ru-RU" sz="2800" dirty="0" err="1" smtClean="0"/>
              <a:t>Белолебяжское</a:t>
            </a:r>
            <a:r>
              <a:rPr lang="ru-RU" sz="2800" dirty="0" smtClean="0"/>
              <a:t> озеро</a:t>
            </a:r>
          </a:p>
          <a:p>
            <a:pPr marL="0" indent="0" algn="ctr">
              <a:buNone/>
            </a:pPr>
            <a:endParaRPr lang="ru-RU" sz="28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8460432" y="6165304"/>
            <a:ext cx="611560" cy="620688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75656" y="5517232"/>
            <a:ext cx="63367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Юловское</a:t>
            </a:r>
            <a:r>
              <a:rPr lang="ru-RU" sz="3200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озеро</a:t>
            </a:r>
            <a:endParaRPr lang="ru-RU" sz="3200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18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3948</TotalTime>
  <Words>1673</Words>
  <Application>Microsoft Office PowerPoint</Application>
  <PresentationFormat>Экран (4:3)</PresentationFormat>
  <Paragraphs>263</Paragraphs>
  <Slides>44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6" baseType="lpstr">
      <vt:lpstr>Эркер</vt:lpstr>
      <vt:lpstr>Объект упаковщика для оболочки</vt:lpstr>
      <vt:lpstr>Родная моя сторонушка </vt:lpstr>
      <vt:lpstr>Слайд 2</vt:lpstr>
      <vt:lpstr> Памятники природы 10 Где расположен данный памятник природы? </vt:lpstr>
      <vt:lpstr>    Памятники природы 20  Где расположен данный памятник природы- Долина Диких Пионов?  </vt:lpstr>
      <vt:lpstr> Памятники природы 30 Как называется памятник природы? </vt:lpstr>
      <vt:lpstr>Памятники природы 40 Как называется памятник природы? </vt:lpstr>
      <vt:lpstr>  Памятники природы 50 Это озеро сравнивают с уголком Финляндии за произрастающие здесь тундровые и таежные растения, за растения флоры ледниковых эпох. Назовите озеро. </vt:lpstr>
      <vt:lpstr>   Памятники природы 60 Этот ландшафтный памятник представляет собой гряду каменистых холмов, поросших сосновым лесом. Как называется памятник природы?</vt:lpstr>
      <vt:lpstr>Имена на все времена 10 </vt:lpstr>
      <vt:lpstr>Имена на все времена 20 </vt:lpstr>
      <vt:lpstr>Имена на все времена 30</vt:lpstr>
      <vt:lpstr>Имена на все времена 40 </vt:lpstr>
      <vt:lpstr>Имена на все времена 50 </vt:lpstr>
      <vt:lpstr>Имена на все времена 60</vt:lpstr>
      <vt:lpstr>       География Ульяновской области 10    </vt:lpstr>
      <vt:lpstr>География Ульяновской области 20</vt:lpstr>
      <vt:lpstr>      География Ульяновской области 30  </vt:lpstr>
      <vt:lpstr>  География Ульяновской области  40 </vt:lpstr>
      <vt:lpstr>  География Ульяновской области  50 </vt:lpstr>
      <vt:lpstr>География Ульяновской области  60</vt:lpstr>
      <vt:lpstr>Города  Ульяновской области 10 </vt:lpstr>
      <vt:lpstr>Города  Ульяновской области 20 </vt:lpstr>
      <vt:lpstr>Города  Ульяновской области 30 </vt:lpstr>
      <vt:lpstr>Города  Ульяновской области  40 </vt:lpstr>
      <vt:lpstr>Города  Ульяновской области 50 </vt:lpstr>
      <vt:lpstr>Города  Ульяновской области 60 </vt:lpstr>
      <vt:lpstr> Песни народа 10 </vt:lpstr>
      <vt:lpstr>Песни народа 20 </vt:lpstr>
      <vt:lpstr>  Песни народа 30 </vt:lpstr>
      <vt:lpstr>  Песни народа 40 </vt:lpstr>
      <vt:lpstr>  Песни народа 50 </vt:lpstr>
      <vt:lpstr>Песни народа 60</vt:lpstr>
      <vt:lpstr>  Интересные факты 10 </vt:lpstr>
      <vt:lpstr>Интересные факты 20</vt:lpstr>
      <vt:lpstr>Интересные факты 30</vt:lpstr>
      <vt:lpstr>Интересные факты 40</vt:lpstr>
      <vt:lpstr>Интересные факты 50</vt:lpstr>
      <vt:lpstr>Интересные факты 60</vt:lpstr>
      <vt:lpstr> Разное  10 </vt:lpstr>
      <vt:lpstr> Разное 20</vt:lpstr>
      <vt:lpstr>  Разное  30 </vt:lpstr>
      <vt:lpstr> Разное  40</vt:lpstr>
      <vt:lpstr> Разное  50 </vt:lpstr>
      <vt:lpstr> Разное  60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Итоговое обобщение за курс</dc:title>
  <dc:creator>Пользователь</dc:creator>
  <cp:lastModifiedBy>User1</cp:lastModifiedBy>
  <cp:revision>358</cp:revision>
  <dcterms:created xsi:type="dcterms:W3CDTF">2018-05-15T12:12:53Z</dcterms:created>
  <dcterms:modified xsi:type="dcterms:W3CDTF">2025-02-27T09:09:15Z</dcterms:modified>
</cp:coreProperties>
</file>