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96" autoAdjust="0"/>
    <p:restoredTop sz="95332" autoAdjust="0"/>
  </p:normalViewPr>
  <p:slideViewPr>
    <p:cSldViewPr>
      <p:cViewPr varScale="1">
        <p:scale>
          <a:sx n="88" d="100"/>
          <a:sy n="88" d="100"/>
        </p:scale>
        <p:origin x="128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1DD4F5-2755-4A3C-B29F-56BA914BAEF6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974D1-16CD-46A9-AB4C-9CFD359A82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569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3974D1-16CD-46A9-AB4C-9CFD359A828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683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8.mp3"/><Relationship Id="rId7" Type="http://schemas.openxmlformats.org/officeDocument/2006/relationships/image" Target="../media/image3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13.png"/><Relationship Id="rId4" Type="http://schemas.openxmlformats.org/officeDocument/2006/relationships/audio" Target="../media/media8.mp3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305800" cy="45538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n w="13335" cmpd="sng">
                  <a:noFill/>
                  <a:prstDash val="solid"/>
                </a:ln>
                <a:solidFill>
                  <a:srgbClr val="0070C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МАДОУ «Центр развития ребенка-детский сад № 111» </a:t>
            </a:r>
            <a:br>
              <a:rPr lang="ru-RU" sz="2000" dirty="0" smtClean="0">
                <a:ln w="13335" cmpd="sng">
                  <a:noFill/>
                  <a:prstDash val="solid"/>
                </a:ln>
                <a:solidFill>
                  <a:srgbClr val="0070C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000" dirty="0" smtClean="0">
                <a:ln w="13335" cmpd="sng">
                  <a:noFill/>
                  <a:prstDash val="solid"/>
                </a:ln>
                <a:solidFill>
                  <a:srgbClr val="0070C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г. Сыктывкара</a:t>
            </a:r>
            <a:r>
              <a:rPr lang="ru-RU" sz="2000" dirty="0">
                <a:ln w="13335" cmpd="sng">
                  <a:noFill/>
                  <a:prstDash val="solid"/>
                </a:ln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2000" dirty="0">
                <a:ln w="13335" cmpd="sng">
                  <a:noFill/>
                  <a:prstDash val="solid"/>
                </a:ln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0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2000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000" dirty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2000" dirty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4400" dirty="0" smtClean="0">
                <a:ln w="13335" cmpd="sng">
                  <a:noFill/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  <a:ea typeface="Batang" panose="02030600000101010101" pitchFamily="18" charset="-127"/>
              </a:rPr>
              <a:t>«Когда и зачем</a:t>
            </a:r>
            <a:br>
              <a:rPr lang="ru-RU" sz="4400" dirty="0" smtClean="0">
                <a:ln w="13335" cmpd="sng">
                  <a:noFill/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  <a:ea typeface="Batang" panose="02030600000101010101" pitchFamily="18" charset="-127"/>
              </a:rPr>
            </a:br>
            <a:r>
              <a:rPr lang="ru-RU" sz="4400" dirty="0" smtClean="0">
                <a:ln w="13335" cmpd="sng">
                  <a:noFill/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  <a:ea typeface="Batang" panose="02030600000101010101" pitchFamily="18" charset="-127"/>
              </a:rPr>
              <a:t> обращаться к логопеду?»</a:t>
            </a:r>
            <a:r>
              <a:rPr lang="ru-RU" sz="4400" dirty="0" smtClean="0">
                <a:ln w="13335" cmpd="sng">
                  <a:noFill/>
                  <a:prstDash val="solid"/>
                </a:ln>
                <a:latin typeface="Arial Black" panose="020B0A04020102020204" pitchFamily="34" charset="0"/>
                <a:ea typeface="Batang" panose="02030600000101010101" pitchFamily="18" charset="-127"/>
              </a:rPr>
              <a:t/>
            </a:r>
            <a:br>
              <a:rPr lang="ru-RU" sz="4400" dirty="0" smtClean="0">
                <a:ln w="13335" cmpd="sng">
                  <a:noFill/>
                  <a:prstDash val="solid"/>
                </a:ln>
                <a:latin typeface="Arial Black" panose="020B0A04020102020204" pitchFamily="34" charset="0"/>
                <a:ea typeface="Batang" panose="02030600000101010101" pitchFamily="18" charset="-127"/>
              </a:rPr>
            </a:br>
            <a: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100" dirty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100" dirty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1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                                      </a:t>
            </a:r>
            <a:r>
              <a:rPr lang="ru-RU" sz="2000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Учитель-логопед </a:t>
            </a:r>
            <a:br>
              <a:rPr lang="ru-RU" sz="2000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000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                                                                  Климова Л.А.</a:t>
            </a:r>
            <a:br>
              <a:rPr lang="ru-RU" sz="2000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000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2000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endParaRPr lang="ru-RU" sz="2000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" name="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5616" y="4797152"/>
            <a:ext cx="609600" cy="6096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3597275" cy="239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1 мар., 16.0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1560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3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715">
        <p:fade/>
      </p:transition>
    </mc:Choice>
    <mc:Fallback xmlns="">
      <p:transition advClick="0" advTm="24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  <p:extLst mod="1">
    <p:ext uri="{E180D4A7-C9FB-4DFB-919C-405C955672EB}">
      <p14:showEvtLst xmlns:p14="http://schemas.microsoft.com/office/powerpoint/2010/main">
        <p14:playEvt time="2008" objId="2"/>
        <p14:stopEvt time="2424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4378498"/>
          </a:xfrm>
        </p:spPr>
        <p:txBody>
          <a:bodyPr>
            <a:normAutofit fontScale="90000"/>
          </a:bodyPr>
          <a:lstStyle/>
          <a:p>
            <a:pPr fontAlgn="t"/>
            <a:r>
              <a:rPr lang="ru-RU" dirty="0" smtClean="0">
                <a:ln w="13335" cmpd="sng">
                  <a:noFill/>
                  <a:prstDash val="solid"/>
                </a:ln>
                <a:solidFill>
                  <a:srgbClr val="FFC000"/>
                </a:solidFill>
              </a:rPr>
              <a:t>ЛОГОПЕД. Кто это?</a:t>
            </a:r>
            <a:r>
              <a:rPr lang="ru-RU" sz="2000" dirty="0">
                <a:ln w="13335" cmpd="sng">
                  <a:noFill/>
                  <a:prstDash val="solid"/>
                </a:ln>
                <a:solidFill>
                  <a:srgbClr val="FFC000"/>
                </a:solidFill>
              </a:rPr>
              <a:t/>
            </a:r>
            <a:br>
              <a:rPr lang="ru-RU" sz="2000" dirty="0">
                <a:ln w="13335" cmpd="sng">
                  <a:noFill/>
                  <a:prstDash val="solid"/>
                </a:ln>
                <a:solidFill>
                  <a:srgbClr val="FFC000"/>
                </a:solidFill>
              </a:rPr>
            </a:br>
            <a: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  <a:t>Объяснит, каков уровень речевого развития у ребенка, соответствует ли он возрастным нормам.</a:t>
            </a:r>
            <a:b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  <a:t>В случае наличия нарушений речи, расскажет о планах по коррекции, даст рекомендации по занятиям в центре и дома.</a:t>
            </a:r>
            <a:b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  <a:t>Предложит варианты посещения специалистов для проведения уроков.</a:t>
            </a:r>
            <a:b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  <a:t>Поможет разобраться в том, как помогать ребенку в развитии речи дома, как выполнять данные логопедом задания, как выражать поддержку и создавать благоприятный климат в семье.</a:t>
            </a:r>
            <a:b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000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cs typeface="Times New Roman" panose="02020603050405020304" pitchFamily="18" charset="0"/>
              </a:rPr>
              <a:t>Даст рекомендации по дальнейшему развитию речи ребенка, укажет, на какие моменты обращать особое внимание.</a:t>
            </a:r>
            <a:r>
              <a:rPr lang="ru-RU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n w="13335" cmpd="sng">
                  <a:noFill/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11054"/>
            <a:ext cx="315479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67372"/>
            <a:ext cx="3600400" cy="298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11 мар., 16.1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5616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7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6308">
        <p:fade/>
      </p:transition>
    </mc:Choice>
    <mc:Fallback xmlns="">
      <p:transition advClick="0" advTm="563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/>
    </p:bldLst>
  </p:timing>
  <p:extLst mod="1">
    <p:ext uri="{E180D4A7-C9FB-4DFB-919C-405C955672EB}">
      <p14:showEvtLst xmlns:p14="http://schemas.microsoft.com/office/powerpoint/2010/main">
        <p14:playEvt time="0" objId="2"/>
        <p14:stopEvt time="54345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910869" cy="3685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78" y="2564904"/>
            <a:ext cx="5553481" cy="41680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11 мар., 16.2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3731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00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8392">
        <p:fade/>
      </p:transition>
    </mc:Choice>
    <mc:Fallback xmlns="">
      <p:transition advClick="0" advTm="483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1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  <p14:stopEvt time="46456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n w="13335" cmpd="sng">
                  <a:noFill/>
                  <a:prstDash val="solid"/>
                </a:ln>
              </a:rPr>
              <a:t>Логопеды говорят: «Чем раньше начать бороться с проблемой, тем лучше будет результат».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84784"/>
            <a:ext cx="6247928" cy="4682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11 мар., 16.2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1600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10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6000">
        <p:fade/>
      </p:transition>
    </mc:Choice>
    <mc:Fallback xmlns="">
      <p:transition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  <p14:stopEvt time="43923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160" y="628398"/>
            <a:ext cx="7517670" cy="56342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11 мар., 16.3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6360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8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3000">
        <p:fade/>
      </p:transition>
    </mc:Choice>
    <mc:Fallback xmlns="">
      <p:transition advClick="0" advTm="8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0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  <p14:stopEvt time="76475" objId="4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57200" y="2996952"/>
            <a:ext cx="8305800" cy="302433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573016"/>
            <a:ext cx="8305800" cy="34563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  <a:t/>
            </a:r>
            <a:br>
              <a:rPr lang="ru-RU" sz="1800" i="1" dirty="0" smtClean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</a:br>
            <a:r>
              <a:rPr lang="ru-RU" sz="1800" i="1" dirty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  <a:t/>
            </a:r>
            <a:br>
              <a:rPr lang="ru-RU" sz="1800" i="1" dirty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</a:br>
            <a:r>
              <a:rPr lang="ru-RU" sz="1800" i="1" dirty="0" smtClean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  <a:t/>
            </a:r>
            <a:br>
              <a:rPr lang="ru-RU" sz="1800" i="1" dirty="0" smtClean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</a:br>
            <a:r>
              <a:rPr lang="ru-RU" sz="1800" i="1" dirty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  <a:t/>
            </a:r>
            <a:br>
              <a:rPr lang="ru-RU" sz="1800" i="1" dirty="0"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</a:br>
            <a:r>
              <a:rPr lang="ru-RU" sz="2000" dirty="0" smtClean="0">
                <a:ln w="13335" cmpd="sng">
                  <a:noFill/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Каждый </a:t>
            </a:r>
            <a:r>
              <a:rPr lang="ru-RU" sz="2000" dirty="0">
                <a:ln w="13335" cmpd="sng">
                  <a:noFill/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родитель стремится к тому, чтобы его ребенок вырос гармонично развитым - был крепким и здоровым, умным, успешным и удачливым. Хорошая речь – важнейшее условие всестороннего полноценного развития ребенка. Чем богаче и правильнее у ребенка речь, тем легче ему высказывать свои мысли, тем шире его возможности в познании окружающей </a:t>
            </a:r>
            <a:r>
              <a:rPr lang="ru-RU" sz="2000" dirty="0" smtClean="0">
                <a:ln w="13335" cmpd="sng">
                  <a:noFill/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действительности</a:t>
            </a:r>
            <a:r>
              <a:rPr lang="ru-RU" sz="2000" dirty="0">
                <a:ln w="13335" cmpd="sng">
                  <a:noFill/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, содержательнее и полноценнее отношения со сверстниками и взрослыми, тем активнее осуществляется его психическое развитие.</a:t>
            </a:r>
            <a:r>
              <a:rPr lang="ru-RU" sz="2000" dirty="0">
                <a:ln w="13335" cmpd="sng">
                  <a:noFill/>
                  <a:prstDash val="solid"/>
                </a:ln>
                <a:solidFill>
                  <a:srgbClr val="002060"/>
                </a:solidFill>
              </a:rPr>
              <a:t/>
            </a:r>
            <a:br>
              <a:rPr lang="ru-RU" sz="2000" dirty="0">
                <a:ln w="13335" cmpd="sng">
                  <a:noFill/>
                  <a:prstDash val="solid"/>
                </a:ln>
                <a:solidFill>
                  <a:srgbClr val="002060"/>
                </a:solidFill>
              </a:rPr>
            </a:br>
            <a:endParaRPr lang="ru-RU" sz="2000" dirty="0">
              <a:ln w="13335" cmpd="sng">
                <a:noFill/>
                <a:prstDash val="solid"/>
              </a:ln>
              <a:solidFill>
                <a:srgbClr val="002060"/>
              </a:solidFill>
            </a:endParaRPr>
          </a:p>
        </p:txBody>
      </p:sp>
      <p:pic>
        <p:nvPicPr>
          <p:cNvPr id="4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408324" y="1853043"/>
            <a:ext cx="609600" cy="6096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1" y="1196752"/>
            <a:ext cx="4441965" cy="295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6632"/>
            <a:ext cx="4887699" cy="2750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11 мар., 16.40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55576" y="59157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74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652">
        <p:fade/>
      </p:transition>
    </mc:Choice>
    <mc:Fallback xmlns="">
      <p:transition advTm="60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  <p14:stopEvt time="59556" objId="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296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933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88">
        <p:fade/>
      </p:transition>
    </mc:Choice>
    <mc:Fallback xmlns="">
      <p:transition advClick="0" advTm="50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526</TotalTime>
  <Words>31</Words>
  <Application>Microsoft Office PowerPoint</Application>
  <PresentationFormat>Экран (4:3)</PresentationFormat>
  <Paragraphs>5</Paragraphs>
  <Slides>7</Slides>
  <Notes>1</Notes>
  <HiddenSlides>0</HiddenSlides>
  <MMClips>8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Aharoni</vt:lpstr>
      <vt:lpstr>Arial</vt:lpstr>
      <vt:lpstr>Arial Black</vt:lpstr>
      <vt:lpstr>Batang</vt:lpstr>
      <vt:lpstr>Calibri</vt:lpstr>
      <vt:lpstr>Times New Roman</vt:lpstr>
      <vt:lpstr>Tw Cen MT</vt:lpstr>
      <vt:lpstr>Паркет</vt:lpstr>
      <vt:lpstr>МАДОУ «Центр развития ребенка-детский сад № 111»  г. Сыктывкара   «Когда и зачем  обращаться к логопеду?»                                            Учитель-логопед                                                                     Климова Л.А.  </vt:lpstr>
      <vt:lpstr>ЛОГОПЕД. Кто это? Объяснит, каков уровень речевого развития у ребенка, соответствует ли он возрастным нормам. В случае наличия нарушений речи, расскажет о планах по коррекции, даст рекомендации по занятиям в центре и дома. Предложит варианты посещения специалистов для проведения уроков. Поможет разобраться в том, как помогать ребенку в развитии речи дома, как выполнять данные логопедом задания, как выражать поддержку и создавать благоприятный климат в семье. Даст рекомендации по дальнейшему развитию речи ребенка, укажет, на какие моменты обращать особое внимание.  </vt:lpstr>
      <vt:lpstr>Презентация PowerPoint</vt:lpstr>
      <vt:lpstr>Логопеды говорят: «Чем раньше начать бороться с проблемой, тем лучше будет результат». </vt:lpstr>
      <vt:lpstr>Презентация PowerPoint</vt:lpstr>
      <vt:lpstr>    Каждый родитель стремится к тому, чтобы его ребенок вырос гармонично развитым - был крепким и здоровым, умным, успешным и удачливым. Хорошая речь – важнейшее условие всестороннего полноценного развития ребенка. Чем богаче и правильнее у ребенка речь, тем легче ему высказывать свои мысли, тем шире его возможности в познании окружающей действительности, содержательнее и полноценнее отношения со сверстниками и взрослыми, тем активнее осуществляется его психическое развитие.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Злата Гримак</dc:creator>
  <cp:lastModifiedBy>Natalia</cp:lastModifiedBy>
  <cp:revision>21</cp:revision>
  <dcterms:created xsi:type="dcterms:W3CDTF">2021-02-17T12:15:39Z</dcterms:created>
  <dcterms:modified xsi:type="dcterms:W3CDTF">2021-03-11T16:16:22Z</dcterms:modified>
</cp:coreProperties>
</file>