
<file path=[Content_Types].xml><?xml version="1.0" encoding="utf-8"?>
<Types xmlns="http://schemas.openxmlformats.org/package/2006/content-types">
  <Default Extension="png" ContentType="image/png"/>
  <Default Extension="mp3" ContentType="audio/unknown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1"/>
  </p:notesMasterIdLst>
  <p:sldIdLst>
    <p:sldId id="256" r:id="rId2"/>
    <p:sldId id="302" r:id="rId3"/>
    <p:sldId id="305" r:id="rId4"/>
    <p:sldId id="287" r:id="rId5"/>
    <p:sldId id="257" r:id="rId6"/>
    <p:sldId id="274" r:id="rId7"/>
    <p:sldId id="275" r:id="rId8"/>
    <p:sldId id="279" r:id="rId9"/>
    <p:sldId id="272" r:id="rId10"/>
    <p:sldId id="295" r:id="rId11"/>
    <p:sldId id="290" r:id="rId12"/>
    <p:sldId id="284" r:id="rId13"/>
    <p:sldId id="261" r:id="rId14"/>
    <p:sldId id="280" r:id="rId15"/>
    <p:sldId id="299" r:id="rId16"/>
    <p:sldId id="294" r:id="rId17"/>
    <p:sldId id="303" r:id="rId18"/>
    <p:sldId id="286" r:id="rId19"/>
    <p:sldId id="258" r:id="rId2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132" autoAdjust="0"/>
    <p:restoredTop sz="94660"/>
  </p:normalViewPr>
  <p:slideViewPr>
    <p:cSldViewPr snapToGrid="0">
      <p:cViewPr>
        <p:scale>
          <a:sx n="66" d="100"/>
          <a:sy n="66" d="100"/>
        </p:scale>
        <p:origin x="-780" y="-55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54FF137-A0B9-4BAE-8F1C-FA42D04375A8}" type="datetimeFigureOut">
              <a:rPr lang="ru-RU" smtClean="0"/>
              <a:t>23.10.2021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CF29C6-D72B-4D5D-81C6-4ECD136C40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07412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CF29C6-D72B-4D5D-81C6-4ECD136C40AA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0248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Users\User\Desktop\для шаблонов\Рисунок9.jpg"/>
          <p:cNvPicPr>
            <a:picLocks noChangeAspect="1" noChangeArrowheads="1"/>
          </p:cNvPicPr>
          <p:nvPr/>
        </p:nvPicPr>
        <p:blipFill>
          <a:blip r:embed="rId2" cstate="print">
            <a:lum bright="-10000" contrast="-20000"/>
          </a:blip>
          <a:srcRect/>
          <a:stretch>
            <a:fillRect/>
          </a:stretch>
        </p:blipFill>
        <p:spPr bwMode="auto">
          <a:xfrm>
            <a:off x="0" y="1"/>
            <a:ext cx="12192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>
            <a:norm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>
            <a:lvl1pPr algn="ctr">
              <a:defRPr sz="6600" b="1" cap="none" spc="15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36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6B52B4-15BD-473D-B7EC-7AD51CED84B6}" type="datetimeFigureOut">
              <a:rPr lang="ru-RU" smtClean="0"/>
              <a:pPr/>
              <a:t>23.10.2021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19595-FB4A-4085-9DE5-22E2AF30A98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133350">
            <a:solidFill>
              <a:schemeClr val="accent6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Рамка 8"/>
          <p:cNvSpPr/>
          <p:nvPr/>
        </p:nvSpPr>
        <p:spPr>
          <a:xfrm>
            <a:off x="199506" y="149631"/>
            <a:ext cx="11770821" cy="6533801"/>
          </a:xfrm>
          <a:prstGeom prst="frame">
            <a:avLst>
              <a:gd name="adj1" fmla="val 1387"/>
            </a:avLst>
          </a:prstGeom>
          <a:solidFill>
            <a:srgbClr val="4B732F"/>
          </a:solidFill>
          <a:ln>
            <a:solidFill>
              <a:schemeClr val="accent6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8159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C:\Users\User\Desktop\для шаблонов\Рисунок6.jpg"/>
          <p:cNvPicPr>
            <a:picLocks noChangeAspect="1" noChangeArrowheads="1"/>
          </p:cNvPicPr>
          <p:nvPr/>
        </p:nvPicPr>
        <p:blipFill>
          <a:blip r:embed="rId2" cstate="print"/>
          <a:srcRect r="32410" b="28885"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15637" y="365125"/>
            <a:ext cx="11457708" cy="1325563"/>
          </a:xfrm>
        </p:spPr>
        <p:txBody>
          <a:bodyPr/>
          <a:lstStyle>
            <a:lvl1pPr algn="ctr">
              <a:defRPr>
                <a:solidFill>
                  <a:schemeClr val="accent6">
                    <a:lumMod val="50000"/>
                  </a:schemeClr>
                </a:solidFill>
                <a:latin typeface="+mn-lt"/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43345" y="1825625"/>
            <a:ext cx="11416145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6B52B4-15BD-473D-B7EC-7AD51CED84B6}" type="datetimeFigureOut">
              <a:rPr lang="ru-RU" smtClean="0"/>
              <a:pPr/>
              <a:t>23.10.2021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19595-FB4A-4085-9DE5-22E2AF30A989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9" name="Picture 2" descr="http://i56.beon.ru/48/41/2644148/46/102981246/0_1689c_a17b98e1_orig.png"/>
          <p:cNvPicPr>
            <a:picLocks noChangeAspect="1" noChangeArrowheads="1"/>
          </p:cNvPicPr>
          <p:nvPr/>
        </p:nvPicPr>
        <p:blipFill>
          <a:blip r:embed="rId3" cstate="email">
            <a:duotone>
              <a:schemeClr val="accent6">
                <a:shade val="45000"/>
                <a:satMod val="135000"/>
              </a:schemeClr>
              <a:prstClr val="white"/>
            </a:duotone>
            <a:lum contrast="-40000"/>
          </a:blip>
          <a:srcRect/>
          <a:stretch>
            <a:fillRect/>
          </a:stretch>
        </p:blipFill>
        <p:spPr bwMode="auto">
          <a:xfrm rot="5400000">
            <a:off x="-1156857" y="1156856"/>
            <a:ext cx="3144985" cy="831274"/>
          </a:xfrm>
          <a:prstGeom prst="rect">
            <a:avLst/>
          </a:prstGeom>
          <a:noFill/>
        </p:spPr>
      </p:pic>
      <p:pic>
        <p:nvPicPr>
          <p:cNvPr id="10" name="Picture 2" descr="http://i56.beon.ru/48/41/2644148/46/102981246/0_1689c_a17b98e1_orig.png"/>
          <p:cNvPicPr>
            <a:picLocks noChangeAspect="1" noChangeArrowheads="1"/>
          </p:cNvPicPr>
          <p:nvPr/>
        </p:nvPicPr>
        <p:blipFill>
          <a:blip r:embed="rId4" cstate="email">
            <a:duotone>
              <a:schemeClr val="accent6">
                <a:shade val="45000"/>
                <a:satMod val="135000"/>
              </a:schemeClr>
              <a:prstClr val="white"/>
            </a:duotone>
            <a:lum contrast="-40000"/>
          </a:blip>
          <a:srcRect/>
          <a:stretch>
            <a:fillRect/>
          </a:stretch>
        </p:blipFill>
        <p:spPr bwMode="auto">
          <a:xfrm rot="16200000" flipV="1">
            <a:off x="-1120763" y="4296368"/>
            <a:ext cx="3072796" cy="831273"/>
          </a:xfrm>
          <a:prstGeom prst="rect">
            <a:avLst/>
          </a:prstGeom>
          <a:noFill/>
        </p:spPr>
      </p:pic>
      <p:pic>
        <p:nvPicPr>
          <p:cNvPr id="11" name="Picture 4" descr="http://fisnyak.ru/_nw/24/72635961.png"/>
          <p:cNvPicPr>
            <a:picLocks noChangeAspect="1" noChangeArrowheads="1"/>
          </p:cNvPicPr>
          <p:nvPr/>
        </p:nvPicPr>
        <p:blipFill>
          <a:blip r:embed="rId5" cstate="email">
            <a:duotone>
              <a:prstClr val="black"/>
              <a:schemeClr val="accent6">
                <a:tint val="45000"/>
                <a:satMod val="400000"/>
              </a:schemeClr>
            </a:duotone>
            <a:lum contrast="-40000"/>
          </a:blip>
          <a:srcRect/>
          <a:stretch>
            <a:fillRect/>
          </a:stretch>
        </p:blipFill>
        <p:spPr bwMode="auto">
          <a:xfrm flipV="1">
            <a:off x="1" y="5973336"/>
            <a:ext cx="1828800" cy="884664"/>
          </a:xfrm>
          <a:prstGeom prst="rect">
            <a:avLst/>
          </a:prstGeom>
          <a:noFill/>
        </p:spPr>
      </p:pic>
      <p:sp>
        <p:nvSpPr>
          <p:cNvPr id="12" name="Прямоугольник 1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133350">
            <a:solidFill>
              <a:schemeClr val="accent6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Рамка 12"/>
          <p:cNvSpPr/>
          <p:nvPr/>
        </p:nvSpPr>
        <p:spPr>
          <a:xfrm>
            <a:off x="166256" y="149631"/>
            <a:ext cx="11859490" cy="6533801"/>
          </a:xfrm>
          <a:prstGeom prst="frame">
            <a:avLst>
              <a:gd name="adj1" fmla="val 751"/>
            </a:avLst>
          </a:prstGeom>
          <a:solidFill>
            <a:srgbClr val="4B732F"/>
          </a:solidFill>
          <a:ln>
            <a:solidFill>
              <a:schemeClr val="accent6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05025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Users\User\Desktop\для шаблонов\Рисунок9.jpg"/>
          <p:cNvPicPr>
            <a:picLocks noChangeAspect="1" noChangeArrowheads="1"/>
          </p:cNvPicPr>
          <p:nvPr/>
        </p:nvPicPr>
        <p:blipFill>
          <a:blip r:embed="rId2" cstate="print">
            <a:lum bright="-10000"/>
          </a:blip>
          <a:srcRect r="5341" b="8485"/>
          <a:stretch>
            <a:fillRect/>
          </a:stretch>
        </p:blipFill>
        <p:spPr bwMode="auto">
          <a:xfrm>
            <a:off x="0" y="0"/>
            <a:ext cx="12192000" cy="6857999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04141" y="448974"/>
            <a:ext cx="10515600" cy="2852737"/>
          </a:xfrm>
        </p:spPr>
        <p:txBody>
          <a:bodyPr anchor="b">
            <a:norm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>
            <a:lvl1pPr>
              <a:defRPr sz="8000" b="1" cap="none" spc="15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90287" y="3384117"/>
            <a:ext cx="10515600" cy="1500187"/>
          </a:xfrm>
        </p:spPr>
        <p:txBody>
          <a:bodyPr>
            <a:normAutofit/>
          </a:bodyPr>
          <a:lstStyle>
            <a:lvl1pPr marL="0" indent="0">
              <a:buNone/>
              <a:defRPr sz="4000" b="1" cap="none" spc="0">
                <a:ln w="1905"/>
                <a:solidFill>
                  <a:schemeClr val="accent6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6B52B4-15BD-473D-B7EC-7AD51CED84B6}" type="datetimeFigureOut">
              <a:rPr lang="ru-RU" smtClean="0"/>
              <a:pPr/>
              <a:t>23.10.2021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19595-FB4A-4085-9DE5-22E2AF30A98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133350">
            <a:solidFill>
              <a:schemeClr val="accent6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Рамка 8"/>
          <p:cNvSpPr/>
          <p:nvPr/>
        </p:nvSpPr>
        <p:spPr>
          <a:xfrm>
            <a:off x="199506" y="149631"/>
            <a:ext cx="11770821" cy="6533801"/>
          </a:xfrm>
          <a:prstGeom prst="frame">
            <a:avLst>
              <a:gd name="adj1" fmla="val 1387"/>
            </a:avLst>
          </a:prstGeom>
          <a:solidFill>
            <a:srgbClr val="4B732F"/>
          </a:solidFill>
          <a:ln>
            <a:solidFill>
              <a:schemeClr val="accent6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6744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4" descr="C:\Users\User\Desktop\для шаблонов\Рисунок6.jpg"/>
          <p:cNvPicPr>
            <a:picLocks noChangeAspect="1" noChangeArrowheads="1"/>
          </p:cNvPicPr>
          <p:nvPr/>
        </p:nvPicPr>
        <p:blipFill>
          <a:blip r:embed="rId2" cstate="print"/>
          <a:srcRect t="25051" r="31863" b="14014"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7927" y="365125"/>
            <a:ext cx="11222182" cy="1325563"/>
          </a:xfrm>
        </p:spPr>
        <p:txBody>
          <a:bodyPr/>
          <a:lstStyle>
            <a:lvl1pPr algn="ctr">
              <a:defRPr b="1" cap="none" spc="0">
                <a:ln w="1905"/>
                <a:solidFill>
                  <a:schemeClr val="accent6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387927" y="1825625"/>
            <a:ext cx="5631873" cy="4713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451764" cy="474143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6B52B4-15BD-473D-B7EC-7AD51CED84B6}" type="datetimeFigureOut">
              <a:rPr lang="ru-RU" smtClean="0"/>
              <a:pPr/>
              <a:t>23.10.2021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19595-FB4A-4085-9DE5-22E2AF30A989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9" name="Picture 8" descr="Блог - Привет.ру - ДЕКОР ДЛЯ КОЛЛАЖЕЙ PNG,ЛИНИИ-РАЗДЕЛИТЕЛИ - Личный интернет дневник пользователя ? FLER"/>
          <p:cNvPicPr>
            <a:picLocks noChangeAspect="1" noChangeArrowheads="1"/>
          </p:cNvPicPr>
          <p:nvPr/>
        </p:nvPicPr>
        <p:blipFill>
          <a:blip r:embed="rId3" cstate="email">
            <a:duotone>
              <a:prstClr val="black"/>
              <a:schemeClr val="accent6">
                <a:tint val="45000"/>
                <a:satMod val="400000"/>
              </a:schemeClr>
            </a:duotone>
            <a:lum bright="10000" contrast="-40000"/>
          </a:blip>
          <a:srcRect/>
          <a:stretch>
            <a:fillRect/>
          </a:stretch>
        </p:blipFill>
        <p:spPr bwMode="auto">
          <a:xfrm rot="5400000" flipV="1">
            <a:off x="10541442" y="2889021"/>
            <a:ext cx="2599940" cy="701177"/>
          </a:xfrm>
          <a:prstGeom prst="rect">
            <a:avLst/>
          </a:prstGeom>
          <a:noFill/>
        </p:spPr>
      </p:pic>
      <p:pic>
        <p:nvPicPr>
          <p:cNvPr id="10" name="Picture 8" descr="Блог - Привет.ру - ДЕКОР ДЛЯ КОЛЛАЖЕЙ PNG,ЛИНИИ-РАЗДЕЛИТЕЛИ - Личный интернет дневник пользователя ? FLER"/>
          <p:cNvPicPr>
            <a:picLocks noChangeAspect="1" noChangeArrowheads="1"/>
          </p:cNvPicPr>
          <p:nvPr/>
        </p:nvPicPr>
        <p:blipFill>
          <a:blip r:embed="rId4" cstate="email">
            <a:duotone>
              <a:prstClr val="black"/>
              <a:schemeClr val="accent6">
                <a:tint val="45000"/>
                <a:satMod val="400000"/>
              </a:schemeClr>
            </a:duotone>
            <a:lum bright="10000" contrast="-40000"/>
          </a:blip>
          <a:srcRect/>
          <a:stretch>
            <a:fillRect/>
          </a:stretch>
        </p:blipFill>
        <p:spPr bwMode="auto">
          <a:xfrm rot="5400000" flipV="1">
            <a:off x="10498285" y="5164284"/>
            <a:ext cx="2522332" cy="865099"/>
          </a:xfrm>
          <a:prstGeom prst="rect">
            <a:avLst/>
          </a:prstGeom>
          <a:noFill/>
        </p:spPr>
      </p:pic>
      <p:pic>
        <p:nvPicPr>
          <p:cNvPr id="11" name="Picture 8" descr="Блог - Привет.ру - ДЕКОР ДЛЯ КОЛЛАЖЕЙ PNG,ЛИНИИ-РАЗДЕЛИТЕЛИ - Личный интернет дневник пользователя ? FLER"/>
          <p:cNvPicPr>
            <a:picLocks noChangeAspect="1" noChangeArrowheads="1"/>
          </p:cNvPicPr>
          <p:nvPr/>
        </p:nvPicPr>
        <p:blipFill>
          <a:blip r:embed="rId3" cstate="email">
            <a:duotone>
              <a:prstClr val="black"/>
              <a:schemeClr val="accent6">
                <a:tint val="45000"/>
                <a:satMod val="400000"/>
              </a:schemeClr>
            </a:duotone>
            <a:lum bright="10000" contrast="-40000"/>
          </a:blip>
          <a:srcRect/>
          <a:stretch>
            <a:fillRect/>
          </a:stretch>
        </p:blipFill>
        <p:spPr bwMode="auto">
          <a:xfrm rot="5400000" flipV="1">
            <a:off x="10893262" y="747020"/>
            <a:ext cx="2045757" cy="551720"/>
          </a:xfrm>
          <a:prstGeom prst="rect">
            <a:avLst/>
          </a:prstGeom>
          <a:noFill/>
        </p:spPr>
      </p:pic>
      <p:sp>
        <p:nvSpPr>
          <p:cNvPr id="12" name="Прямоугольник 1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133350">
            <a:solidFill>
              <a:schemeClr val="accent6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Рамка 12"/>
          <p:cNvSpPr/>
          <p:nvPr/>
        </p:nvSpPr>
        <p:spPr>
          <a:xfrm>
            <a:off x="166256" y="149631"/>
            <a:ext cx="11859490" cy="6533801"/>
          </a:xfrm>
          <a:prstGeom prst="frame">
            <a:avLst>
              <a:gd name="adj1" fmla="val 751"/>
            </a:avLst>
          </a:prstGeom>
          <a:solidFill>
            <a:srgbClr val="4B732F"/>
          </a:solidFill>
          <a:ln>
            <a:solidFill>
              <a:schemeClr val="accent6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76535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C:\Users\User\Desktop\для шаблонов\Рисунок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173914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15636" y="365125"/>
            <a:ext cx="11374582" cy="1325563"/>
          </a:xfrm>
        </p:spPr>
        <p:txBody>
          <a:bodyPr>
            <a:normAutofit/>
          </a:bodyPr>
          <a:lstStyle>
            <a:lvl1pPr>
              <a:defRPr sz="6600" b="1" cap="none" spc="0">
                <a:ln w="1905"/>
                <a:solidFill>
                  <a:schemeClr val="accent6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6B52B4-15BD-473D-B7EC-7AD51CED84B6}" type="datetimeFigureOut">
              <a:rPr lang="ru-RU" smtClean="0"/>
              <a:pPr/>
              <a:t>23.10.2021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19595-FB4A-4085-9DE5-22E2AF30A989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7" name="Picture 8" descr="Блог - Привет.ру - ДЕКОР ДЛЯ КОЛЛАЖЕЙ PNG,ЛИНИИ-РАЗДЕЛИТЕЛИ - Личный интернет дневник пользователя ? FLER"/>
          <p:cNvPicPr>
            <a:picLocks noChangeAspect="1" noChangeArrowheads="1"/>
          </p:cNvPicPr>
          <p:nvPr/>
        </p:nvPicPr>
        <p:blipFill>
          <a:blip r:embed="rId3" cstate="email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-20000"/>
          </a:blip>
          <a:srcRect/>
          <a:stretch>
            <a:fillRect/>
          </a:stretch>
        </p:blipFill>
        <p:spPr bwMode="auto">
          <a:xfrm rot="5400000" flipV="1">
            <a:off x="10847992" y="4682718"/>
            <a:ext cx="1773808" cy="914209"/>
          </a:xfrm>
          <a:prstGeom prst="rect">
            <a:avLst/>
          </a:prstGeom>
          <a:noFill/>
        </p:spPr>
      </p:pic>
      <p:pic>
        <p:nvPicPr>
          <p:cNvPr id="8" name="Picture 8" descr="Блог - Привет.ру - ДЕКОР ДЛЯ КОЛЛАЖЕЙ PNG,ЛИНИИ-РАЗДЕЛИТЕЛИ - Личный интернет дневник пользователя ? FLER"/>
          <p:cNvPicPr>
            <a:picLocks noChangeAspect="1" noChangeArrowheads="1"/>
          </p:cNvPicPr>
          <p:nvPr/>
        </p:nvPicPr>
        <p:blipFill>
          <a:blip r:embed="rId4" cstate="email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-20000"/>
          </a:blip>
          <a:srcRect/>
          <a:stretch>
            <a:fillRect/>
          </a:stretch>
        </p:blipFill>
        <p:spPr bwMode="auto">
          <a:xfrm flipV="1">
            <a:off x="8686800" y="5816649"/>
            <a:ext cx="3036216" cy="1041349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133350">
            <a:solidFill>
              <a:schemeClr val="accent6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Рамка 10"/>
          <p:cNvSpPr/>
          <p:nvPr/>
        </p:nvSpPr>
        <p:spPr>
          <a:xfrm>
            <a:off x="166256" y="149631"/>
            <a:ext cx="11859490" cy="6533801"/>
          </a:xfrm>
          <a:prstGeom prst="frame">
            <a:avLst>
              <a:gd name="adj1" fmla="val 751"/>
            </a:avLst>
          </a:prstGeom>
          <a:solidFill>
            <a:srgbClr val="4B732F"/>
          </a:solidFill>
          <a:ln>
            <a:solidFill>
              <a:schemeClr val="accent6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8117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User\Desktop\для шаблонов\Рисунок9.jpg"/>
          <p:cNvPicPr>
            <a:picLocks noChangeAspect="1" noChangeArrowheads="1"/>
          </p:cNvPicPr>
          <p:nvPr/>
        </p:nvPicPr>
        <p:blipFill>
          <a:blip r:embed="rId2" cstate="print">
            <a:lum bright="-20000"/>
          </a:blip>
          <a:srcRect l="10000" t="11717"/>
          <a:stretch>
            <a:fillRect/>
          </a:stretch>
        </p:blipFill>
        <p:spPr bwMode="auto">
          <a:xfrm>
            <a:off x="0" y="0"/>
            <a:ext cx="12192000" cy="6858002"/>
          </a:xfrm>
          <a:prstGeom prst="rect">
            <a:avLst/>
          </a:prstGeom>
          <a:noFill/>
        </p:spPr>
      </p:pic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6B52B4-15BD-473D-B7EC-7AD51CED84B6}" type="datetimeFigureOut">
              <a:rPr lang="ru-RU" smtClean="0"/>
              <a:pPr/>
              <a:t>23.10.2021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19595-FB4A-4085-9DE5-22E2AF30A98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133350">
            <a:solidFill>
              <a:schemeClr val="accent6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Рамка 6"/>
          <p:cNvSpPr/>
          <p:nvPr/>
        </p:nvSpPr>
        <p:spPr>
          <a:xfrm>
            <a:off x="199506" y="149631"/>
            <a:ext cx="11770821" cy="6533801"/>
          </a:xfrm>
          <a:prstGeom prst="frame">
            <a:avLst>
              <a:gd name="adj1" fmla="val 1387"/>
            </a:avLst>
          </a:prstGeom>
          <a:solidFill>
            <a:srgbClr val="4B732F"/>
          </a:solidFill>
          <a:ln>
            <a:solidFill>
              <a:schemeClr val="accent6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96199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4" descr="C:\Users\User\Desktop\для шаблонов\Рисунок6.jpg"/>
          <p:cNvPicPr>
            <a:picLocks noChangeAspect="1" noChangeArrowheads="1"/>
          </p:cNvPicPr>
          <p:nvPr/>
        </p:nvPicPr>
        <p:blipFill>
          <a:blip r:embed="rId2" cstate="print"/>
          <a:srcRect r="11460" b="9697"/>
          <a:stretch>
            <a:fillRect/>
          </a:stretch>
        </p:blipFill>
        <p:spPr bwMode="auto">
          <a:xfrm>
            <a:off x="-1" y="0"/>
            <a:ext cx="1219200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15636" y="457200"/>
            <a:ext cx="4585855" cy="1600200"/>
          </a:xfrm>
        </p:spPr>
        <p:txBody>
          <a:bodyPr anchor="b">
            <a:normAutofit/>
          </a:bodyPr>
          <a:lstStyle>
            <a:lvl1pPr>
              <a:defRPr sz="4000" b="1" cap="none" spc="0">
                <a:ln w="1905"/>
                <a:solidFill>
                  <a:schemeClr val="accent6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471055"/>
            <a:ext cx="6172200" cy="601287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15636" y="2057400"/>
            <a:ext cx="4572000" cy="4398818"/>
          </a:xfrm>
        </p:spPr>
        <p:txBody>
          <a:bodyPr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6B52B4-15BD-473D-B7EC-7AD51CED84B6}" type="datetimeFigureOut">
              <a:rPr lang="ru-RU" smtClean="0"/>
              <a:pPr/>
              <a:t>23.10.2021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19595-FB4A-4085-9DE5-22E2AF30A989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9" name="Picture 8" descr="Блог - Привет.ру - ДЕКОР ДЛЯ КОЛЛАЖЕЙ PNG,ЛИНИИ-РАЗДЕЛИТЕЛИ - Личный интернет дневник пользователя ? FLER"/>
          <p:cNvPicPr>
            <a:picLocks noChangeAspect="1" noChangeArrowheads="1"/>
          </p:cNvPicPr>
          <p:nvPr/>
        </p:nvPicPr>
        <p:blipFill>
          <a:blip r:embed="rId3" cstate="email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-30000"/>
          </a:blip>
          <a:srcRect/>
          <a:stretch>
            <a:fillRect/>
          </a:stretch>
        </p:blipFill>
        <p:spPr bwMode="auto">
          <a:xfrm rot="5400000" flipV="1">
            <a:off x="9661891" y="1455288"/>
            <a:ext cx="3985398" cy="1074821"/>
          </a:xfrm>
          <a:prstGeom prst="rect">
            <a:avLst/>
          </a:prstGeom>
          <a:noFill/>
        </p:spPr>
      </p:pic>
      <p:pic>
        <p:nvPicPr>
          <p:cNvPr id="10" name="Picture 8" descr="Блог - Привет.ру - ДЕКОР ДЛЯ КОЛЛАЖЕЙ PNG,ЛИНИИ-РАЗДЕЛИТЕЛИ - Личный интернет дневник пользователя ? FLER"/>
          <p:cNvPicPr>
            <a:picLocks noChangeAspect="1" noChangeArrowheads="1"/>
          </p:cNvPicPr>
          <p:nvPr/>
        </p:nvPicPr>
        <p:blipFill>
          <a:blip r:embed="rId4" cstate="email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-30000"/>
          </a:blip>
          <a:srcRect/>
          <a:stretch>
            <a:fillRect/>
          </a:stretch>
        </p:blipFill>
        <p:spPr bwMode="auto">
          <a:xfrm rot="5400000" flipV="1">
            <a:off x="9595738" y="4261738"/>
            <a:ext cx="3866431" cy="1326093"/>
          </a:xfrm>
          <a:prstGeom prst="rect">
            <a:avLst/>
          </a:prstGeom>
          <a:noFill/>
        </p:spPr>
      </p:pic>
      <p:sp>
        <p:nvSpPr>
          <p:cNvPr id="11" name="Прямоугольник 10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133350">
            <a:solidFill>
              <a:schemeClr val="accent6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Рамка 11"/>
          <p:cNvSpPr/>
          <p:nvPr/>
        </p:nvSpPr>
        <p:spPr>
          <a:xfrm>
            <a:off x="199506" y="149631"/>
            <a:ext cx="11770821" cy="6533801"/>
          </a:xfrm>
          <a:prstGeom prst="frame">
            <a:avLst>
              <a:gd name="adj1" fmla="val 1387"/>
            </a:avLst>
          </a:prstGeom>
          <a:solidFill>
            <a:srgbClr val="4B732F"/>
          </a:solidFill>
          <a:ln>
            <a:solidFill>
              <a:schemeClr val="accent6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00705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6B52B4-15BD-473D-B7EC-7AD51CED84B6}" type="datetimeFigureOut">
              <a:rPr lang="ru-RU" smtClean="0"/>
              <a:pPr/>
              <a:t>23.10.2021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319595-FB4A-4085-9DE5-22E2AF30A98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27083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6000" b="1" kern="1200" cap="none" spc="0">
          <a:ln w="50800"/>
          <a:solidFill>
            <a:schemeClr val="bg1">
              <a:shade val="50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1" kern="1200" cap="none" spc="0">
          <a:ln w="1905"/>
          <a:solidFill>
            <a:srgbClr val="15210D"/>
          </a:solidFill>
          <a:effectLst>
            <a:innerShdw blurRad="69850" dist="43180" dir="5400000">
              <a:srgbClr val="000000">
                <a:alpha val="65000"/>
              </a:srgbClr>
            </a:inn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b="1" kern="1200" cap="none" spc="0">
          <a:ln w="1905"/>
          <a:solidFill>
            <a:srgbClr val="15210D"/>
          </a:solidFill>
          <a:effectLst>
            <a:innerShdw blurRad="69850" dist="43180" dir="5400000">
              <a:srgbClr val="000000">
                <a:alpha val="65000"/>
              </a:srgbClr>
            </a:inn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b="1" kern="1200" cap="none" spc="0">
          <a:ln w="1905"/>
          <a:solidFill>
            <a:srgbClr val="15210D"/>
          </a:solidFill>
          <a:effectLst>
            <a:innerShdw blurRad="69850" dist="43180" dir="5400000">
              <a:srgbClr val="000000">
                <a:alpha val="65000"/>
              </a:srgbClr>
            </a:inn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1" kern="1200" cap="none" spc="0">
          <a:ln w="1905"/>
          <a:solidFill>
            <a:srgbClr val="15210D"/>
          </a:solidFill>
          <a:effectLst>
            <a:innerShdw blurRad="69850" dist="43180" dir="5400000">
              <a:srgbClr val="000000">
                <a:alpha val="65000"/>
              </a:srgbClr>
            </a:inn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1" kern="1200" cap="none" spc="0">
          <a:ln w="1905"/>
          <a:solidFill>
            <a:srgbClr val="15210D"/>
          </a:solidFill>
          <a:effectLst>
            <a:innerShdw blurRad="69850" dist="43180" dir="5400000">
              <a:srgbClr val="000000">
                <a:alpha val="65000"/>
              </a:srgbClr>
            </a:inn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4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23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Relationship Id="rId9" Type="http://schemas.openxmlformats.org/officeDocument/2006/relationships/image" Target="../media/image2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4" Type="http://schemas.openxmlformats.org/officeDocument/2006/relationships/image" Target="../media/image2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Relationship Id="rId4" Type="http://schemas.openxmlformats.org/officeDocument/2006/relationships/image" Target="../media/image2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Relationship Id="rId6" Type="http://schemas.openxmlformats.org/officeDocument/2006/relationships/image" Target="../media/image33.jpeg"/><Relationship Id="rId5" Type="http://schemas.openxmlformats.org/officeDocument/2006/relationships/image" Target="../media/image32.jpeg"/><Relationship Id="rId4" Type="http://schemas.openxmlformats.org/officeDocument/2006/relationships/image" Target="../media/image31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wmf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Relationship Id="rId5" Type="http://schemas.openxmlformats.org/officeDocument/2006/relationships/image" Target="../media/image43.jpeg"/><Relationship Id="rId4" Type="http://schemas.openxmlformats.org/officeDocument/2006/relationships/image" Target="../media/image42.w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8.xml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jpg"/><Relationship Id="rId3" Type="http://schemas.openxmlformats.org/officeDocument/2006/relationships/image" Target="../media/image48.jpg"/><Relationship Id="rId7" Type="http://schemas.openxmlformats.org/officeDocument/2006/relationships/image" Target="../media/image52.jp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11.xml"/><Relationship Id="rId6" Type="http://schemas.openxmlformats.org/officeDocument/2006/relationships/image" Target="../media/image51.jpg"/><Relationship Id="rId5" Type="http://schemas.openxmlformats.org/officeDocument/2006/relationships/image" Target="../media/image50.jpg"/><Relationship Id="rId4" Type="http://schemas.openxmlformats.org/officeDocument/2006/relationships/image" Target="../media/image49.jpeg"/><Relationship Id="rId9" Type="http://schemas.openxmlformats.org/officeDocument/2006/relationships/image" Target="../media/image5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bazarefer.ru/1x68a6.html" TargetMode="External"/><Relationship Id="rId2" Type="http://schemas.openxmlformats.org/officeDocument/2006/relationships/hyperlink" Target="http://atlas100.ru/" TargetMode="External"/><Relationship Id="rId1" Type="http://schemas.openxmlformats.org/officeDocument/2006/relationships/slideLayout" Target="../slideLayouts/slideLayout6.xml"/><Relationship Id="rId4" Type="http://schemas.openxmlformats.org/officeDocument/2006/relationships/hyperlink" Target="http://www.tvoybro.com/exclusive/ekopropoviednik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4170" y="217713"/>
            <a:ext cx="11901715" cy="3099767"/>
          </a:xfrm>
        </p:spPr>
        <p:txBody>
          <a:bodyPr>
            <a:normAutofit fontScale="90000"/>
          </a:bodyPr>
          <a:lstStyle/>
          <a:p>
            <a:r>
              <a:rPr lang="ru-RU" sz="2000" dirty="0" smtClean="0">
                <a:solidFill>
                  <a:schemeClr val="tx1"/>
                </a:solidFill>
              </a:rPr>
              <a:t>МБОУ </a:t>
            </a:r>
            <a:r>
              <a:rPr lang="ru-RU" sz="2000" dirty="0">
                <a:solidFill>
                  <a:schemeClr val="tx1"/>
                </a:solidFill>
              </a:rPr>
              <a:t>«Средняя общеобразовательная школа № 34 имени </a:t>
            </a:r>
            <a:br>
              <a:rPr lang="ru-RU" sz="2000" dirty="0">
                <a:solidFill>
                  <a:schemeClr val="tx1"/>
                </a:solidFill>
              </a:rPr>
            </a:br>
            <a:r>
              <a:rPr lang="ru-RU" sz="2000" dirty="0" err="1">
                <a:solidFill>
                  <a:schemeClr val="tx1"/>
                </a:solidFill>
              </a:rPr>
              <a:t>Амелина</a:t>
            </a:r>
            <a:r>
              <a:rPr lang="ru-RU" sz="2000" dirty="0">
                <a:solidFill>
                  <a:schemeClr val="tx1"/>
                </a:solidFill>
              </a:rPr>
              <a:t> Станислава Александровича</a:t>
            </a:r>
            <a:r>
              <a:rPr lang="ru-RU" sz="2000" dirty="0" smtClean="0">
                <a:solidFill>
                  <a:schemeClr val="tx1"/>
                </a:solidFill>
              </a:rPr>
              <a:t>»</a:t>
            </a:r>
            <a:r>
              <a:rPr lang="ru-RU" sz="2800" dirty="0" smtClean="0">
                <a:solidFill>
                  <a:schemeClr val="tx1"/>
                </a:solidFill>
              </a:rPr>
              <a:t/>
            </a:r>
            <a:br>
              <a:rPr lang="ru-RU" sz="2800" dirty="0" smtClean="0">
                <a:solidFill>
                  <a:schemeClr val="tx1"/>
                </a:solidFill>
              </a:rPr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3200" dirty="0">
                <a:solidFill>
                  <a:srgbClr val="FFC000"/>
                </a:solidFill>
                <a:effectLst/>
              </a:rPr>
              <a:t>Всероссийский </a:t>
            </a:r>
            <a:r>
              <a:rPr lang="ru-RU" sz="3200" dirty="0" smtClean="0">
                <a:solidFill>
                  <a:srgbClr val="FFC000"/>
                </a:solidFill>
                <a:effectLst/>
              </a:rPr>
              <a:t>педагогический </a:t>
            </a:r>
            <a:r>
              <a:rPr lang="ru-RU" sz="3200" dirty="0" smtClean="0">
                <a:solidFill>
                  <a:srgbClr val="FFC000"/>
                </a:solidFill>
                <a:effectLst/>
              </a:rPr>
              <a:t>конкурс </a:t>
            </a:r>
            <a:br>
              <a:rPr lang="ru-RU" sz="3200" dirty="0" smtClean="0">
                <a:solidFill>
                  <a:srgbClr val="FFC000"/>
                </a:solidFill>
                <a:effectLst/>
              </a:rPr>
            </a:br>
            <a:r>
              <a:rPr lang="ru-RU" sz="3200" dirty="0" smtClean="0">
                <a:solidFill>
                  <a:srgbClr val="FFC000"/>
                </a:solidFill>
                <a:effectLst/>
              </a:rPr>
              <a:t>«</a:t>
            </a:r>
            <a:r>
              <a:rPr lang="ru-RU" sz="3200" dirty="0" smtClean="0">
                <a:solidFill>
                  <a:srgbClr val="FFC000"/>
                </a:solidFill>
                <a:effectLst/>
              </a:rPr>
              <a:t>Экология – дело каждого</a:t>
            </a:r>
            <a:r>
              <a:rPr lang="ru-RU" sz="3200" dirty="0" smtClean="0">
                <a:solidFill>
                  <a:srgbClr val="FFC000"/>
                </a:solidFill>
                <a:effectLst/>
              </a:rPr>
              <a:t>»</a:t>
            </a:r>
            <a:r>
              <a:rPr lang="ru-RU" sz="2400" dirty="0" smtClean="0">
                <a:solidFill>
                  <a:srgbClr val="FFC000"/>
                </a:solidFill>
                <a:effectLst/>
              </a:rPr>
              <a:t/>
            </a:r>
            <a:br>
              <a:rPr lang="ru-RU" sz="2400" dirty="0" smtClean="0">
                <a:solidFill>
                  <a:srgbClr val="FFC000"/>
                </a:solidFill>
                <a:effectLst/>
              </a:rPr>
            </a:br>
            <a:r>
              <a:rPr lang="ru-RU" sz="2200" dirty="0">
                <a:solidFill>
                  <a:srgbClr val="92D050"/>
                </a:solidFill>
                <a:effectLst/>
              </a:rPr>
              <a:t/>
            </a:r>
            <a:br>
              <a:rPr lang="ru-RU" sz="2200" dirty="0">
                <a:solidFill>
                  <a:srgbClr val="92D050"/>
                </a:solidFill>
                <a:effectLst/>
              </a:rPr>
            </a:br>
            <a:r>
              <a:rPr lang="ru-RU" sz="3600" dirty="0" smtClean="0">
                <a:solidFill>
                  <a:schemeClr val="tx1"/>
                </a:solidFill>
              </a:rPr>
              <a:t>Тема: </a:t>
            </a:r>
            <a:r>
              <a:rPr lang="ru-RU" sz="3600" dirty="0" smtClean="0">
                <a:solidFill>
                  <a:schemeClr val="bg1"/>
                </a:solidFill>
              </a:rPr>
              <a:t>«Здоровье планеты в наших руках!»</a:t>
            </a:r>
            <a:r>
              <a:rPr lang="ru-RU" sz="2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/>
            </a:r>
            <a:br>
              <a:rPr lang="ru-RU" sz="2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</a:br>
            <a:endParaRPr lang="ru-RU" sz="2200" i="1" dirty="0">
              <a:solidFill>
                <a:schemeClr val="bg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" y="3973286"/>
            <a:ext cx="11277599" cy="2612571"/>
          </a:xfrm>
        </p:spPr>
        <p:txBody>
          <a:bodyPr>
            <a:normAutofit lnSpcReduction="10000"/>
          </a:bodyPr>
          <a:lstStyle/>
          <a:p>
            <a:pPr algn="r">
              <a:defRPr/>
            </a:pPr>
            <a:r>
              <a:rPr lang="ru-RU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Автор </a:t>
            </a:r>
            <a:r>
              <a:rPr lang="ru-RU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ru-RU" sz="2400" i="1" dirty="0" smtClean="0">
                <a:latin typeface="Arial" panose="020B0604020202020204" pitchFamily="34" charset="0"/>
                <a:cs typeface="Arial" panose="020B0604020202020204" pitchFamily="34" charset="0"/>
              </a:rPr>
              <a:t>Киселёва </a:t>
            </a:r>
            <a:r>
              <a:rPr lang="ru-RU" sz="2400" i="1" dirty="0">
                <a:latin typeface="Arial" panose="020B0604020202020204" pitchFamily="34" charset="0"/>
                <a:cs typeface="Arial" panose="020B0604020202020204" pitchFamily="34" charset="0"/>
              </a:rPr>
              <a:t>Екатерина Николаевна, </a:t>
            </a:r>
          </a:p>
          <a:p>
            <a:pPr algn="r">
              <a:defRPr/>
            </a:pPr>
            <a:r>
              <a:rPr lang="ru-RU" sz="2400" i="1" dirty="0">
                <a:latin typeface="Arial" panose="020B0604020202020204" pitchFamily="34" charset="0"/>
                <a:cs typeface="Arial" panose="020B0604020202020204" pitchFamily="34" charset="0"/>
              </a:rPr>
              <a:t>у</a:t>
            </a:r>
            <a:r>
              <a:rPr lang="ru-RU" sz="2400" i="1" dirty="0" smtClean="0">
                <a:latin typeface="Arial" panose="020B0604020202020204" pitchFamily="34" charset="0"/>
                <a:cs typeface="Arial" panose="020B0604020202020204" pitchFamily="34" charset="0"/>
              </a:rPr>
              <a:t>читель химии, </a:t>
            </a:r>
            <a:r>
              <a:rPr lang="ru-RU" sz="2400" i="1" dirty="0" smtClean="0">
                <a:latin typeface="Arial" panose="020B0604020202020204" pitchFamily="34" charset="0"/>
                <a:cs typeface="Arial" panose="020B0604020202020204" pitchFamily="34" charset="0"/>
              </a:rPr>
              <a:t>технологии.</a:t>
            </a:r>
            <a:endParaRPr lang="ru-RU" sz="24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endParaRPr lang="ru-RU" sz="2600" i="1" dirty="0" smtClean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defRPr/>
            </a:pPr>
            <a:endParaRPr lang="ru-RU" sz="5100" i="1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r>
              <a:rPr lang="ru-RU" sz="2400" b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Кемерово, </a:t>
            </a:r>
            <a:r>
              <a:rPr lang="ru-RU" sz="2400" b="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2021</a:t>
            </a:r>
            <a:endParaRPr lang="ru-RU" sz="24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8600" dirty="0"/>
          </a:p>
          <a:p>
            <a:endParaRPr lang="ru-RU" dirty="0"/>
          </a:p>
        </p:txBody>
      </p:sp>
      <p:pic>
        <p:nvPicPr>
          <p:cNvPr id="6" name="Instrumentalnaya_muzyka_Muzyka_zhizni_(mp3.co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2504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11103">
        <p14:reveal/>
      </p:transition>
    </mc:Choice>
    <mc:Fallback xmlns="">
      <p:transition spd="slow" advTm="1110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0" objId="6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C:\Users\Владелец\Desktop\preview_96efd6c7-acfa-4f96-870b-efc0ff3429d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92000" cy="6857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90287" y="132377"/>
            <a:ext cx="291737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i="1" dirty="0" smtClean="0">
                <a:solidFill>
                  <a:schemeClr val="accent6">
                    <a:lumMod val="75000"/>
                  </a:schemeClr>
                </a:solidFill>
                <a:latin typeface="Franklin Gothic Demi Cond" pitchFamily="34" charset="0"/>
                <a:cs typeface="Aharoni" pitchFamily="2" charset="-79"/>
              </a:rPr>
              <a:t>ПЛАНЕТА </a:t>
            </a:r>
          </a:p>
          <a:p>
            <a:endParaRPr lang="ru-RU" sz="3200" b="1" i="1" dirty="0">
              <a:solidFill>
                <a:schemeClr val="accent6">
                  <a:lumMod val="75000"/>
                </a:schemeClr>
              </a:solidFill>
              <a:latin typeface="Franklin Gothic Demi Cond" pitchFamily="34" charset="0"/>
              <a:cs typeface="Aharoni" pitchFamily="2" charset="-79"/>
            </a:endParaRPr>
          </a:p>
          <a:p>
            <a:r>
              <a:rPr lang="ru-RU" sz="3200" b="1" i="1" dirty="0" smtClean="0">
                <a:solidFill>
                  <a:schemeClr val="accent6">
                    <a:lumMod val="75000"/>
                  </a:schemeClr>
                </a:solidFill>
                <a:latin typeface="Franklin Gothic Demi Cond" pitchFamily="34" charset="0"/>
                <a:cs typeface="Aharoni" pitchFamily="2" charset="-79"/>
              </a:rPr>
              <a:t>ЗЕМЛЯ</a:t>
            </a:r>
            <a:r>
              <a:rPr lang="ru-RU" sz="3200" b="1" i="1" dirty="0">
                <a:solidFill>
                  <a:schemeClr val="accent6">
                    <a:lumMod val="75000"/>
                  </a:schemeClr>
                </a:solidFill>
                <a:latin typeface="Franklin Gothic Demi Cond" pitchFamily="34" charset="0"/>
                <a:cs typeface="Aharoni" pitchFamily="2" charset="-79"/>
              </a:rPr>
              <a:t>  </a:t>
            </a:r>
            <a:r>
              <a:rPr lang="ru-RU" sz="3200" b="1" i="1" dirty="0" smtClean="0">
                <a:solidFill>
                  <a:schemeClr val="accent6">
                    <a:lumMod val="75000"/>
                  </a:schemeClr>
                </a:solidFill>
                <a:latin typeface="Franklin Gothic Demi Cond" pitchFamily="34" charset="0"/>
                <a:cs typeface="Aharoni" pitchFamily="2" charset="-79"/>
              </a:rPr>
              <a:t>- </a:t>
            </a:r>
          </a:p>
          <a:p>
            <a:endParaRPr lang="ru-RU" sz="3200" b="1" i="1" dirty="0" smtClean="0">
              <a:solidFill>
                <a:schemeClr val="accent6">
                  <a:lumMod val="75000"/>
                </a:schemeClr>
              </a:solidFill>
              <a:latin typeface="Franklin Gothic Demi Cond" pitchFamily="34" charset="0"/>
              <a:cs typeface="Aharoni" pitchFamily="2" charset="-79"/>
            </a:endParaRPr>
          </a:p>
          <a:p>
            <a:r>
              <a:rPr lang="ru-RU" sz="3200" b="1" i="1" dirty="0" smtClean="0">
                <a:solidFill>
                  <a:schemeClr val="accent6">
                    <a:lumMod val="75000"/>
                  </a:schemeClr>
                </a:solidFill>
                <a:latin typeface="Franklin Gothic Demi Cond" pitchFamily="34" charset="0"/>
                <a:cs typeface="Aharoni" pitchFamily="2" charset="-79"/>
              </a:rPr>
              <a:t>ТЕРРИТОРИЯ </a:t>
            </a:r>
          </a:p>
          <a:p>
            <a:endParaRPr lang="ru-RU" sz="3200" b="1" i="1" dirty="0" smtClean="0">
              <a:solidFill>
                <a:schemeClr val="accent6">
                  <a:lumMod val="75000"/>
                </a:schemeClr>
              </a:solidFill>
              <a:latin typeface="Franklin Gothic Demi Cond" pitchFamily="34" charset="0"/>
              <a:cs typeface="Aharoni" pitchFamily="2" charset="-79"/>
            </a:endParaRPr>
          </a:p>
          <a:p>
            <a:r>
              <a:rPr lang="ru-RU" sz="3200" b="1" i="1" dirty="0" smtClean="0">
                <a:solidFill>
                  <a:schemeClr val="accent6">
                    <a:lumMod val="75000"/>
                  </a:schemeClr>
                </a:solidFill>
                <a:latin typeface="Franklin Gothic Demi Cond" pitchFamily="34" charset="0"/>
                <a:cs typeface="Aharoni" pitchFamily="2" charset="-79"/>
              </a:rPr>
              <a:t>ЗДОРОВЬЯ?!</a:t>
            </a:r>
            <a:endParaRPr lang="ru-RU" sz="3200" b="1" i="1" dirty="0">
              <a:solidFill>
                <a:schemeClr val="accent6">
                  <a:lumMod val="75000"/>
                </a:schemeClr>
              </a:solidFill>
              <a:latin typeface="Franklin Gothic Demi Cond" pitchFamily="34" charset="0"/>
              <a:cs typeface="Aharoni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582759731"/>
      </p:ext>
    </p:extLst>
  </p:cSld>
  <p:clrMapOvr>
    <a:masterClrMapping/>
  </p:clrMapOvr>
  <p:transition spd="slow" advTm="5386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Заголовок 1"/>
          <p:cNvSpPr>
            <a:spLocks noGrp="1"/>
          </p:cNvSpPr>
          <p:nvPr>
            <p:ph type="title"/>
          </p:nvPr>
        </p:nvSpPr>
        <p:spPr>
          <a:xfrm>
            <a:off x="415637" y="159657"/>
            <a:ext cx="11457708" cy="1531031"/>
          </a:xfrm>
        </p:spPr>
        <p:txBody>
          <a:bodyPr/>
          <a:lstStyle/>
          <a:p>
            <a:r>
              <a:rPr lang="ru-RU" sz="2400" b="1" dirty="0" smtClean="0">
                <a:solidFill>
                  <a:schemeClr val="tx1"/>
                </a:solidFill>
              </a:rPr>
              <a:t>Остановитесь на мгновение! </a:t>
            </a:r>
            <a:r>
              <a:rPr lang="ru-RU" sz="2400" b="1" dirty="0" smtClean="0">
                <a:solidFill>
                  <a:srgbClr val="C00000"/>
                </a:solidFill>
              </a:rPr>
              <a:t>Как прекрасен этот мир!</a:t>
            </a:r>
            <a:r>
              <a:rPr lang="ru-RU" sz="2400" b="1" i="1" dirty="0" smtClean="0">
                <a:solidFill>
                  <a:srgbClr val="00B050"/>
                </a:solidFill>
              </a:rPr>
              <a:t> </a:t>
            </a:r>
            <a:br>
              <a:rPr lang="ru-RU" sz="2400" b="1" i="1" dirty="0" smtClean="0">
                <a:solidFill>
                  <a:srgbClr val="00B050"/>
                </a:solidFill>
              </a:rPr>
            </a:br>
            <a:r>
              <a:rPr lang="ru-RU" sz="2400" b="1" i="1" dirty="0" smtClean="0">
                <a:solidFill>
                  <a:srgbClr val="00B050"/>
                </a:solidFill>
              </a:rPr>
              <a:t>И танец бабочек! И благоухание цветов!</a:t>
            </a:r>
            <a:endParaRPr lang="ru-RU" sz="2400" dirty="0" smtClean="0">
              <a:solidFill>
                <a:srgbClr val="C00000"/>
              </a:solidFill>
            </a:endParaRPr>
          </a:p>
        </p:txBody>
      </p:sp>
      <p:pic>
        <p:nvPicPr>
          <p:cNvPr id="3075" name="Picture 5" descr="C:\Users\Владелец\Desktop\Бабочки\Бабочка2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208434" y="1268414"/>
            <a:ext cx="3551767" cy="2232025"/>
          </a:xfrm>
          <a:noFill/>
        </p:spPr>
      </p:pic>
      <p:pic>
        <p:nvPicPr>
          <p:cNvPr id="3076" name="Picture 12" descr="C:\Users\Владелец\Desktop\Бабочки\Бабочка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051" y="1268414"/>
            <a:ext cx="3744383" cy="223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13" descr="C:\Users\Владелец\Desktop\бабочка на цветке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8800" y="1268414"/>
            <a:ext cx="3744384" cy="223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9" descr="C:\Users\Владелец\Desktop\Цветы\Цветы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3685" y="3644901"/>
            <a:ext cx="3456516" cy="201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9" name="Picture 4" descr="C:\Users\Владелец\Desktop\Цветы\Цветы в горах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051" y="3644901"/>
            <a:ext cx="3744383" cy="201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3080" name="Picture 8" descr="C:\Users\Владелец\Desktop\Лето цветы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8801" y="3644901"/>
            <a:ext cx="3757084" cy="201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81" name="Прямоугольник 1"/>
          <p:cNvSpPr>
            <a:spLocks noChangeArrowheads="1"/>
          </p:cNvSpPr>
          <p:nvPr/>
        </p:nvSpPr>
        <p:spPr bwMode="auto">
          <a:xfrm>
            <a:off x="527051" y="5661026"/>
            <a:ext cx="1140369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chemeClr val="tx1"/>
                </a:solidFill>
              </a:rPr>
              <a:t>Природа дала нам удивительную способность – </a:t>
            </a:r>
          </a:p>
          <a:p>
            <a:pPr algn="ctr"/>
            <a:r>
              <a:rPr lang="ru-RU" sz="2400" b="1" dirty="0">
                <a:solidFill>
                  <a:srgbClr val="00B050"/>
                </a:solidFill>
              </a:rPr>
              <a:t>чувствовать прекрасное, жить в гармонии с Природой!</a:t>
            </a:r>
          </a:p>
        </p:txBody>
      </p:sp>
    </p:spTree>
    <p:extLst>
      <p:ext uri="{BB962C8B-B14F-4D97-AF65-F5344CB8AC3E}">
        <p14:creationId xmlns:p14="http://schemas.microsoft.com/office/powerpoint/2010/main" val="943745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398"/>
    </mc:Choice>
    <mc:Fallback xmlns="">
      <p:transition spd="slow" advTm="13398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756229" y="451813"/>
            <a:ext cx="12538038" cy="1179059"/>
          </a:xfrm>
        </p:spPr>
        <p:txBody>
          <a:bodyPr>
            <a:noAutofit/>
          </a:bodyPr>
          <a:lstStyle/>
          <a:p>
            <a:r>
              <a:rPr lang="ru-RU" sz="2800" dirty="0">
                <a:solidFill>
                  <a:schemeClr val="accent6">
                    <a:lumMod val="75000"/>
                  </a:schemeClr>
                </a:solidFill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Проблемы охраны окружающей среды </a:t>
            </a:r>
            <a:r>
              <a:rPr lang="ru-RU" sz="2800" dirty="0" smtClean="0">
                <a:solidFill>
                  <a:schemeClr val="accent6">
                    <a:lumMod val="75000"/>
                  </a:schemeClr>
                </a:solidFill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/>
            </a:r>
            <a:br>
              <a:rPr lang="ru-RU" sz="2800" dirty="0" smtClean="0">
                <a:solidFill>
                  <a:schemeClr val="accent6">
                    <a:lumMod val="75000"/>
                  </a:schemeClr>
                </a:solidFill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</a:br>
            <a:r>
              <a:rPr lang="ru-RU" sz="2800" dirty="0" smtClean="0">
                <a:solidFill>
                  <a:schemeClr val="accent6">
                    <a:lumMod val="75000"/>
                  </a:schemeClr>
                </a:solidFill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вряд </a:t>
            </a:r>
            <a:r>
              <a:rPr lang="ru-RU" sz="2800" dirty="0">
                <a:solidFill>
                  <a:schemeClr val="accent6">
                    <a:lumMod val="75000"/>
                  </a:schemeClr>
                </a:solidFill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ли исчезнут в обозримом будущем! </a:t>
            </a:r>
            <a:r>
              <a:rPr lang="ru-RU" sz="2800" dirty="0">
                <a:solidFill>
                  <a:schemeClr val="accent6">
                    <a:lumMod val="75000"/>
                  </a:schemeClr>
                </a:solidFill>
                <a:effectLst/>
                <a:ea typeface="Calibri"/>
                <a:cs typeface="Times New Roman"/>
              </a:rPr>
              <a:t/>
            </a:r>
            <a:br>
              <a:rPr lang="ru-RU" sz="2800" dirty="0">
                <a:solidFill>
                  <a:schemeClr val="accent6">
                    <a:lumMod val="75000"/>
                  </a:schemeClr>
                </a:solidFill>
                <a:effectLst/>
                <a:ea typeface="Calibri"/>
                <a:cs typeface="Times New Roman"/>
              </a:rPr>
            </a:br>
            <a:endParaRPr lang="ru-RU" sz="28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714" y="1353514"/>
            <a:ext cx="7066383" cy="463731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63631495"/>
      </p:ext>
    </p:extLst>
  </p:cSld>
  <p:clrMapOvr>
    <a:masterClrMapping/>
  </p:clrMapOvr>
  <p:transition spd="slow" advTm="6837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415637" y="365125"/>
            <a:ext cx="11457708" cy="788761"/>
          </a:xfrm>
        </p:spPr>
        <p:txBody>
          <a:bodyPr>
            <a:normAutofit fontScale="90000"/>
          </a:bodyPr>
          <a:lstStyle/>
          <a:p>
            <a:r>
              <a:rPr lang="ru-RU" sz="3100" dirty="0" smtClean="0">
                <a:solidFill>
                  <a:schemeClr val="accent6">
                    <a:lumMod val="75000"/>
                  </a:schemeClr>
                </a:solidFill>
              </a:rPr>
              <a:t/>
            </a:r>
            <a:br>
              <a:rPr lang="ru-RU" sz="3100" dirty="0" smtClean="0">
                <a:solidFill>
                  <a:schemeClr val="accent6">
                    <a:lumMod val="75000"/>
                  </a:schemeClr>
                </a:solidFill>
              </a:rPr>
            </a:br>
            <a:r>
              <a:rPr lang="ru-RU" sz="3100" dirty="0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 </a:t>
            </a:r>
            <a:r>
              <a:rPr lang="ru-RU" sz="3100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есть ли вообще у человека будущее?</a:t>
            </a:r>
            <a:r>
              <a:rPr lang="ru-RU" sz="31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sz="3100" dirty="0">
                <a:solidFill>
                  <a:schemeClr val="accent6">
                    <a:lumMod val="75000"/>
                  </a:schemeClr>
                </a:solidFill>
                <a:ea typeface="Calibri"/>
                <a:cs typeface="Times New Roman"/>
              </a:rPr>
              <a:t/>
            </a:r>
            <a:br>
              <a:rPr lang="ru-RU" sz="3100" dirty="0">
                <a:solidFill>
                  <a:schemeClr val="accent6">
                    <a:lumMod val="75000"/>
                  </a:schemeClr>
                </a:solidFill>
                <a:ea typeface="Calibri"/>
                <a:cs typeface="Times New Roman"/>
              </a:rPr>
            </a:br>
            <a:endParaRPr lang="ru-RU" sz="3100" dirty="0"/>
          </a:p>
        </p:txBody>
      </p:sp>
      <p:pic>
        <p:nvPicPr>
          <p:cNvPr id="5122" name="Picture 2" descr="C:\Users\Владелец\Desktop\НАВИГАТОР_конкурс\Картинки_ЭКОЛОГИЯ\1453842542_15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600" y="1416504"/>
            <a:ext cx="5845629" cy="4352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337" y="1416504"/>
            <a:ext cx="5442177" cy="4352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855">
        <p:split orient="vert"/>
      </p:transition>
    </mc:Choice>
    <mc:Fallback xmlns="">
      <p:transition spd="slow" advTm="5855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147" name="Picture 3" descr="C:\Users\Владелец\Desktop\НАВИГАТОР_конкурс\Картинки_ЭКОЛОГИЯ\1902.jpg"/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55" y="3408134"/>
            <a:ext cx="4148713" cy="3449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:\Users\Владелец\Desktop\НАВИГАТОР_конкурс\Картинки_ЭКОЛОГИЯ\5185d0786e89a_normal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7458" y="79827"/>
            <a:ext cx="4043063" cy="3447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C:\Users\Владелец\Desktop\НАВИГАТОР_конкурс\Картинки_ЭКОЛОГИЯ\beregi-prirodu-ne-dlya-vseh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7439" y="3408134"/>
            <a:ext cx="3964561" cy="3449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4" name="Picture 10" descr="C:\Users\Владелец\Desktop\НАВИГАТОР_конкурс\Картинки_ЭКОЛОГИЯ\0009-045-Vazhnejshie-globalnye-problemy-sovremennosti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0520" y="79827"/>
            <a:ext cx="4001479" cy="3328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5" name="Picture 11" descr="C:\Users\Владелец\Desktop\НАВИГАТОР_конкурс\Картинки_ЭКОЛОГИЯ\climatechange1[1]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82" y="79827"/>
            <a:ext cx="4108175" cy="3328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6" name="Picture 1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7458" y="3408134"/>
            <a:ext cx="4079980" cy="34498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61697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196">
        <p14:vortex dir="r"/>
      </p:transition>
    </mc:Choice>
    <mc:Fallback xmlns="">
      <p:transition spd="slow" advTm="1219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1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1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1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9228" y="537029"/>
            <a:ext cx="11644085" cy="1915885"/>
          </a:xfrm>
        </p:spPr>
        <p:txBody>
          <a:bodyPr>
            <a:noAutofit/>
          </a:bodyPr>
          <a:lstStyle/>
          <a:p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Трудно представить, какую боль ощущает сегодня планета, люди которой, возомнившие себя ее хозяевами, творят беззаконие, прикрываясь благородными идеями гуманизма, ломая и перестраивая под себя то, что создавалось миллионами лет, безудержно расширяя сферу своих потребностей во внешний </a:t>
            </a: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мир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!</a:t>
            </a:r>
            <a:r>
              <a:rPr lang="ru-RU" sz="2800" dirty="0"/>
              <a:t/>
            </a:r>
            <a:br>
              <a:rPr lang="ru-RU" sz="2800" dirty="0"/>
            </a:br>
            <a:endParaRPr lang="ru-RU" sz="2800" dirty="0"/>
          </a:p>
        </p:txBody>
      </p:sp>
      <p:pic>
        <p:nvPicPr>
          <p:cNvPr id="3076" name="Picture 4" descr="C:\Users\Владелец\Desktop\dump_00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1" y="2569028"/>
            <a:ext cx="5747656" cy="3918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Владелец\Desktop\musor-300x21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229" y="2569028"/>
            <a:ext cx="5617028" cy="38603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30529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2041">
        <p14:flythrough/>
      </p:transition>
    </mc:Choice>
    <mc:Fallback xmlns="">
      <p:transition spd="slow" advTm="1204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/>
              <a:t/>
            </a:r>
            <a:br>
              <a:rPr lang="ru-RU" sz="2800" dirty="0"/>
            </a:b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22513" y="4702630"/>
            <a:ext cx="11386457" cy="1992084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ru-RU" dirty="0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</a:t>
            </a:r>
            <a:r>
              <a:rPr lang="ru-RU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мой взгляд, важной проблемой во взаимодействии человека и природы является и то, что люди для удовлетворения своих потребностей стремятся к улучшению определённых сфер жизни, что зачастую приводит к неоправданным излишествам. 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350" y="652463"/>
            <a:ext cx="5200650" cy="3724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9568" y="652464"/>
            <a:ext cx="5406118" cy="37242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17119646"/>
      </p:ext>
    </p:extLst>
  </p:cSld>
  <p:clrMapOvr>
    <a:masterClrMapping/>
  </p:clrMapOvr>
  <p:transition spd="slow" advTm="11611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8343" y="272144"/>
            <a:ext cx="11742057" cy="2249712"/>
          </a:xfrm>
        </p:spPr>
        <p:txBody>
          <a:bodyPr>
            <a:normAutofit fontScale="90000"/>
          </a:bodyPr>
          <a:lstStyle/>
          <a:p>
            <a:r>
              <a:rPr lang="ru-RU" sz="3100" dirty="0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Как </a:t>
            </a:r>
            <a:r>
              <a:rPr lang="ru-RU" sz="3100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снизить воздействие людского фактора </a:t>
            </a:r>
            <a:r>
              <a:rPr lang="ru-RU" sz="3100" dirty="0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3100" dirty="0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3100" dirty="0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окружающую </a:t>
            </a:r>
            <a:r>
              <a:rPr lang="ru-RU" sz="3100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среду?</a:t>
            </a:r>
            <a:r>
              <a:rPr lang="ru-RU" sz="3100" dirty="0"/>
              <a:t/>
            </a:r>
            <a:br>
              <a:rPr lang="ru-RU" sz="3100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1" y="922214"/>
            <a:ext cx="3418113" cy="2940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1" y="3862494"/>
            <a:ext cx="3418113" cy="25978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4180114" y="2061030"/>
            <a:ext cx="3951515" cy="35693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28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Может ли, в принципе, человек гармонично вписаться в природу, </a:t>
            </a:r>
            <a:br>
              <a:rPr lang="ru-RU" sz="28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8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 растеряв при этом достижений цивилизации?</a:t>
            </a:r>
          </a:p>
        </p:txBody>
      </p:sp>
      <p:pic>
        <p:nvPicPr>
          <p:cNvPr id="3074" name="Picture 2" descr="C:\Users\Владелец\Desktop\НАВИГАТОР_конкурс\Картинки_ЭКОЛОГИЯ\экология (2).jpg"/>
          <p:cNvPicPr>
            <a:picLocks noGrp="1" noChangeAspect="1" noChangeArrowheads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431" y="945879"/>
            <a:ext cx="3374569" cy="2755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Владелец\Desktop\НАВИГАТОР_конкурс\Картинки_ЭКОЛОГИЯ\vozduh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971" y="3701143"/>
            <a:ext cx="3331029" cy="2759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41818322"/>
      </p:ext>
    </p:extLst>
  </p:cSld>
  <p:clrMapOvr>
    <a:masterClrMapping/>
  </p:clrMapOvr>
  <p:transition spd="slow" advTm="13535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1057" y="555171"/>
            <a:ext cx="5606141" cy="53122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35430" y="986971"/>
            <a:ext cx="584562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2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Актуально уже </a:t>
            </a:r>
            <a:r>
              <a:rPr lang="ru-RU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сейчас разрабатывать экологические проекты по просвещению жителей нашего города, Кузбасса, </a:t>
            </a:r>
            <a:r>
              <a:rPr lang="ru-RU" sz="2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России и всей планеты!</a:t>
            </a:r>
            <a:endParaRPr lang="ru-RU" sz="2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716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9116">
        <p:split orient="vert"/>
      </p:transition>
    </mc:Choice>
    <mc:Fallback xmlns="">
      <p:transition spd="slow" advTm="9116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7927" y="195944"/>
            <a:ext cx="11222182" cy="515256"/>
          </a:xfrm>
        </p:spPr>
        <p:txBody>
          <a:bodyPr>
            <a:normAutofit/>
          </a:bodyPr>
          <a:lstStyle/>
          <a:p>
            <a:r>
              <a:rPr lang="ru-RU" sz="2800" dirty="0" err="1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Экопроповедник</a:t>
            </a:r>
            <a:r>
              <a:rPr lang="ru-RU" sz="28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80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осознанный мой выбор профессии!</a:t>
            </a:r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83029" y="1012372"/>
            <a:ext cx="4811486" cy="552697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>
                <a:solidFill>
                  <a:srgbClr val="00B050"/>
                </a:solidFill>
                <a:effectLst/>
              </a:rPr>
              <a:t>   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28457" y="1055916"/>
            <a:ext cx="7228115" cy="609171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40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ru-RU" dirty="0" err="1" smtClean="0">
                <a:solidFill>
                  <a:schemeClr val="accent2">
                    <a:lumMod val="7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Экопроповедник</a:t>
            </a:r>
            <a:r>
              <a:rPr lang="ru-RU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- с</a:t>
            </a:r>
            <a:r>
              <a:rPr lang="ru-RU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пециалист</a:t>
            </a:r>
            <a:r>
              <a:rPr lang="ru-RU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который разрабатывает и проводит образовательные и просветительские программы для детей и взрослых по образу жизни, связанному со снижением нагрузки на окружающую среду (отказ от избыточного потребления, раздельный сбор мусора, экологически-осознанный образ жизни и др.), а также программы для производственных предприятий по более </a:t>
            </a:r>
            <a:r>
              <a:rPr lang="ru-RU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экологичным</a:t>
            </a:r>
            <a:r>
              <a:rPr lang="ru-RU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практикам производства.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6146" name="Picture 2" descr="C:\Users\Владелец\Desktop\НАВИГАТОР_конкурс\Картинки_ЭКОЛОГИЯ\dbf09d64b0ac08d9c1e1f5e25ebbcb7f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486" y="1055915"/>
            <a:ext cx="4288971" cy="548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96821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1265">
        <p:split orient="vert"/>
      </p:transition>
    </mc:Choice>
    <mc:Fallback xmlns="">
      <p:transition spd="slow" advTm="11265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381000" y="87086"/>
            <a:ext cx="4917672" cy="2710543"/>
          </a:xfrm>
        </p:spPr>
        <p:txBody>
          <a:bodyPr>
            <a:normAutofit/>
          </a:bodyPr>
          <a:lstStyle/>
          <a:p>
            <a:pPr algn="ctr"/>
            <a:r>
              <a:rPr lang="ru-RU" sz="2800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Я акцентирую внимание людей на том, что от их выбора зависит будущее человечества и</a:t>
            </a:r>
            <a:r>
              <a:rPr lang="ru-RU" sz="2800" dirty="0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планеты!</a:t>
            </a:r>
            <a:r>
              <a:rPr lang="ru-RU" sz="2800" dirty="0">
                <a:solidFill>
                  <a:schemeClr val="accent6">
                    <a:lumMod val="75000"/>
                  </a:schemeClr>
                </a:solidFill>
              </a:rPr>
              <a:t/>
            </a:r>
            <a:br>
              <a:rPr lang="ru-RU" sz="2800" dirty="0">
                <a:solidFill>
                  <a:schemeClr val="accent6">
                    <a:lumMod val="75000"/>
                  </a:schemeClr>
                </a:solidFill>
              </a:rPr>
            </a:br>
            <a:endParaRPr lang="ru-RU" sz="2800" dirty="0"/>
          </a:p>
        </p:txBody>
      </p:sp>
      <p:sp>
        <p:nvSpPr>
          <p:cNvPr id="7" name="Текст 6"/>
          <p:cNvSpPr>
            <a:spLocks noGrp="1"/>
          </p:cNvSpPr>
          <p:nvPr>
            <p:ph type="body" sz="half" idx="2"/>
          </p:nvPr>
        </p:nvSpPr>
        <p:spPr>
          <a:xfrm>
            <a:off x="152400" y="3951514"/>
            <a:ext cx="4811485" cy="2656114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82" b="6582"/>
          <a:stretch>
            <a:fillRect/>
          </a:stretch>
        </p:blipFill>
        <p:spPr bwMode="auto">
          <a:xfrm>
            <a:off x="5312229" y="239486"/>
            <a:ext cx="6629399" cy="63790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 descr="C:\Users\Владелец\Desktop\НАВИГАТОР_конкурс\Картинки_ЭКОЛОГИЯ\zelenayaross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155" y="2611210"/>
            <a:ext cx="5056517" cy="39964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75247064"/>
      </p:ext>
    </p:extLst>
  </p:cSld>
  <p:clrMapOvr>
    <a:masterClrMapping/>
  </p:clrMapOvr>
  <p:transition spd="slow" advTm="11229">
    <p:push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43346" y="272144"/>
            <a:ext cx="11345884" cy="3233056"/>
          </a:xfrm>
        </p:spPr>
        <p:txBody>
          <a:bodyPr>
            <a:normAutofit lnSpcReduction="10000"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ru-RU" sz="24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ru-RU" dirty="0" smtClean="0">
                <a:solidFill>
                  <a:schemeClr val="accent6">
                    <a:lumMod val="7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Люди</a:t>
            </a:r>
            <a:r>
              <a:rPr lang="ru-RU" dirty="0">
                <a:solidFill>
                  <a:schemeClr val="accent6">
                    <a:lumMod val="7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обладая высоким уровнем интеллекта, могут не только любить и ненавидеть, тратить время и энергию на то, чтобы удовлетворять свои потребности, порицать какие-то недостатки собственной личности, но и понять, в чём уникальность и предназначение его в отличие от животных. </a:t>
            </a:r>
            <a:endParaRPr lang="ru-RU" dirty="0">
              <a:solidFill>
                <a:schemeClr val="accent6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C:\Users\Владелец\Desktop\НАВИГАТОР_конкурс\Картинки_ЭКОЛОГИЯ\imgpreview (4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084" y="3586840"/>
            <a:ext cx="3352799" cy="2677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Владелец\Desktop\НАВИГАТОР_конкурс\Картинки_ЭКОЛОГИЯ\эк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5263" y="3586840"/>
            <a:ext cx="3991656" cy="2677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3299" y="3586840"/>
            <a:ext cx="4284616" cy="2677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8099353"/>
      </p:ext>
    </p:extLst>
  </p:cSld>
  <p:clrMapOvr>
    <a:masterClrMapping/>
  </p:clrMapOvr>
  <p:transition spd="slow" advTm="10047">
    <p:push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41316" y="1172483"/>
            <a:ext cx="11416145" cy="4576763"/>
          </a:xfrm>
        </p:spPr>
        <p:txBody>
          <a:bodyPr>
            <a:normAutofit lnSpcReduction="10000"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ru-RU" dirty="0" smtClean="0">
                <a:effectLst/>
              </a:rPr>
              <a:t>    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ru-RU" sz="24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ru-RU" dirty="0" smtClean="0">
                <a:solidFill>
                  <a:schemeClr val="accent6">
                    <a:lumMod val="7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Решающим </a:t>
            </a:r>
            <a:r>
              <a:rPr lang="ru-RU" dirty="0">
                <a:solidFill>
                  <a:schemeClr val="accent6">
                    <a:lumMod val="7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свойством человека является его личностная позиция: установки на </a:t>
            </a:r>
            <a:r>
              <a:rPr lang="ru-RU" dirty="0" smtClean="0">
                <a:solidFill>
                  <a:schemeClr val="accent6">
                    <a:lumMod val="7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здоровый </a:t>
            </a:r>
            <a:r>
              <a:rPr lang="ru-RU" dirty="0">
                <a:solidFill>
                  <a:schemeClr val="accent6">
                    <a:lumMod val="7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образ жизнедеятельности, отношение к миру, людям, самому себе. Единственный выход для человека в том, чтобы свернуть с пути преобразования природы и встать на путь </a:t>
            </a:r>
            <a:r>
              <a:rPr lang="ru-RU" smtClean="0">
                <a:solidFill>
                  <a:schemeClr val="accent6">
                    <a:lumMod val="7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саморазвития и самосовершенствования</a:t>
            </a:r>
            <a:r>
              <a:rPr lang="ru-RU" dirty="0">
                <a:solidFill>
                  <a:schemeClr val="accent6">
                    <a:lumMod val="7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337457"/>
            <a:ext cx="1328058" cy="127089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62480" y="4909458"/>
            <a:ext cx="1879148" cy="1690462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2" descr="C:\Users\Владелец\Desktop\wpid-Ekolog-v-regione-net-strukturyi-otvechayuschey-za-bezopasnost-okrujayuschey-sredyi-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99913" y="217715"/>
            <a:ext cx="1741715" cy="17810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9831747"/>
      </p:ext>
    </p:extLst>
  </p:cSld>
  <p:clrMapOvr>
    <a:masterClrMapping/>
  </p:clrMapOvr>
  <p:transition spd="slow" advTm="8046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Владелец\Desktop\160-professiya-ekolog-1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713" y="206829"/>
            <a:ext cx="6322407" cy="624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Владелец\Desktop\160-professiya-ekolog-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9399" y="206828"/>
            <a:ext cx="5257800" cy="3363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Владелец\Desktop\it-professii_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9399" y="3570514"/>
            <a:ext cx="5257800" cy="31278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68978558"/>
      </p:ext>
    </p:extLst>
  </p:cSld>
  <p:clrMapOvr>
    <a:masterClrMapping/>
  </p:clrMapOvr>
  <p:transition spd="slow" advTm="8164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Текст 5"/>
          <p:cNvSpPr>
            <a:spLocks noGrp="1"/>
          </p:cNvSpPr>
          <p:nvPr>
            <p:ph type="body" sz="half" idx="2"/>
          </p:nvPr>
        </p:nvSpPr>
        <p:spPr>
          <a:xfrm>
            <a:off x="568581" y="469899"/>
            <a:ext cx="5186333" cy="5918200"/>
          </a:xfrm>
        </p:spPr>
        <p:txBody>
          <a:bodyPr>
            <a:normAutofit fontScale="92500"/>
          </a:bodyPr>
          <a:lstStyle/>
          <a:p>
            <a:pPr algn="ctr">
              <a:lnSpc>
                <a:spcPct val="150000"/>
              </a:lnSpc>
            </a:pPr>
            <a:r>
              <a:rPr lang="ru-RU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Люди обязаны понимать, </a:t>
            </a:r>
            <a:r>
              <a:rPr lang="ru-RU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что человек есть составляющая организма планеты Земля, которая должна быть подчинена планете и служить ей во благо всего живого, </a:t>
            </a:r>
            <a:r>
              <a:rPr lang="ru-RU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не ставя на первое место  удовлетворение </a:t>
            </a:r>
            <a:r>
              <a:rPr lang="ru-RU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своих </a:t>
            </a:r>
            <a:r>
              <a:rPr lang="ru-RU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потребностей!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dirty="0"/>
          </a:p>
        </p:txBody>
      </p:sp>
      <p:pic>
        <p:nvPicPr>
          <p:cNvPr id="10242" name="Picture 2"/>
          <p:cNvPicPr>
            <a:picLocks noGrp="1" noChangeAspect="1" noChangeArrowheads="1"/>
          </p:cNvPicPr>
          <p:nvPr>
            <p:ph type="pic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43" r="11643"/>
          <a:stretch>
            <a:fillRect/>
          </a:stretch>
        </p:blipFill>
        <p:spPr bwMode="auto">
          <a:xfrm>
            <a:off x="6106886" y="217714"/>
            <a:ext cx="5802084" cy="64225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88901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1725">
        <p:split orient="vert"/>
      </p:transition>
    </mc:Choice>
    <mc:Fallback xmlns="">
      <p:transition spd="slow" advTm="11725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Владелец\Desktop\preview_96efd6c7-acfa-4f96-870b-efc0ff3429d5.jpg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2373"/>
            <a:ext cx="12192000" cy="68141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93487" y="130630"/>
            <a:ext cx="1079685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srgbClr val="FFFF00"/>
                </a:solidFill>
                <a:cs typeface="Arial" panose="020B0604020202020204" pitchFamily="34" charset="0"/>
              </a:rPr>
              <a:t>НАПУТСТВИЕ </a:t>
            </a:r>
            <a:r>
              <a:rPr lang="ru-RU" sz="3200" b="1" dirty="0" smtClean="0">
                <a:solidFill>
                  <a:schemeClr val="accent6">
                    <a:lumMod val="75000"/>
                  </a:schemeClr>
                </a:solidFill>
                <a:cs typeface="Arial" panose="020B0604020202020204" pitchFamily="34" charset="0"/>
              </a:rPr>
              <a:t>ЭКОПРОПОВЕДНИКА</a:t>
            </a:r>
            <a:endParaRPr lang="ru-RU" sz="3200" b="1" dirty="0">
              <a:solidFill>
                <a:schemeClr val="accent6">
                  <a:lumMod val="75000"/>
                </a:schemeClr>
              </a:solidFill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39190" y="2055813"/>
            <a:ext cx="1045114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Tx/>
              <a:buChar char="-"/>
            </a:pPr>
            <a:r>
              <a:rPr lang="ru-RU" sz="28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</a:t>
            </a:r>
            <a:r>
              <a:rPr lang="ru-RU" sz="28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каждом выборе, на каждой развилке жизненного пути </a:t>
            </a:r>
            <a:r>
              <a:rPr lang="ru-RU" sz="28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выбирайте </a:t>
            </a:r>
            <a:r>
              <a:rPr lang="ru-RU" sz="28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сторону сил Добра и </a:t>
            </a:r>
            <a:r>
              <a:rPr lang="ru-RU" sz="28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здорового образа </a:t>
            </a:r>
            <a:r>
              <a:rPr lang="ru-RU" sz="28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жизни</a:t>
            </a:r>
            <a:r>
              <a:rPr lang="ru-RU" sz="28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!</a:t>
            </a:r>
          </a:p>
          <a:p>
            <a:pPr marL="457200" indent="-457200" algn="just">
              <a:buFontTx/>
              <a:buChar char="-"/>
            </a:pPr>
            <a:endParaRPr lang="ru-RU" sz="28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39190" y="3380819"/>
            <a:ext cx="1033409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   Помните, </a:t>
            </a:r>
            <a:r>
              <a:rPr lang="ru-RU" sz="28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что человек рождён для того, чтобы реализовать себя, осуществить своё призвание!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39190" y="4436433"/>
            <a:ext cx="1033409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Tx/>
              <a:buChar char="-"/>
            </a:pPr>
            <a:r>
              <a:rPr lang="ru-RU" sz="28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Сделайте </a:t>
            </a:r>
            <a:r>
              <a:rPr lang="ru-RU" sz="28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так, чтобы то, чем </a:t>
            </a:r>
            <a:r>
              <a:rPr lang="ru-RU" sz="28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вы будете </a:t>
            </a:r>
            <a:r>
              <a:rPr lang="ru-RU" sz="28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заниматься в будущем, было в радость </a:t>
            </a:r>
            <a:r>
              <a:rPr lang="ru-RU" sz="28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вам!</a:t>
            </a:r>
          </a:p>
          <a:p>
            <a:pPr marL="457200" indent="-457200">
              <a:buFontTx/>
              <a:buChar char="-"/>
            </a:pPr>
            <a:r>
              <a:rPr lang="ru-RU" sz="2800" b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Сохраните собственное здоровье </a:t>
            </a:r>
            <a:r>
              <a:rPr lang="ru-RU" sz="2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 жизнь </a:t>
            </a:r>
            <a:r>
              <a:rPr lang="ru-RU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планете!</a:t>
            </a:r>
          </a:p>
          <a:p>
            <a:r>
              <a:rPr lang="ru-RU" sz="2800" b="1" dirty="0" smtClean="0">
                <a:solidFill>
                  <a:schemeClr val="bg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 </a:t>
            </a:r>
            <a:endParaRPr lang="ru-RU" sz="28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39190" y="1261317"/>
            <a:ext cx="1091738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Tx/>
              <a:buChar char="-"/>
            </a:pPr>
            <a:r>
              <a:rPr lang="ru-RU" sz="2800" b="1" dirty="0" smtClean="0">
                <a:solidFill>
                  <a:schemeClr val="accent2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Каждый </a:t>
            </a:r>
            <a:r>
              <a:rPr lang="ru-RU" sz="2800" b="1" dirty="0">
                <a:solidFill>
                  <a:schemeClr val="accent2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из нас несёт ответственность </a:t>
            </a:r>
            <a:endParaRPr lang="ru-RU" sz="2800" b="1" dirty="0" smtClean="0">
              <a:solidFill>
                <a:schemeClr val="accent2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r>
              <a:rPr lang="ru-RU" sz="2800" b="1" dirty="0" smtClean="0">
                <a:solidFill>
                  <a:schemeClr val="accent2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за </a:t>
            </a:r>
            <a:r>
              <a:rPr lang="ru-RU" sz="2800" b="1" dirty="0">
                <a:solidFill>
                  <a:schemeClr val="accent2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будущее нашей планеты</a:t>
            </a:r>
            <a:r>
              <a:rPr lang="ru-RU" sz="2800" b="1" dirty="0" smtClean="0">
                <a:solidFill>
                  <a:schemeClr val="accent2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!</a:t>
            </a:r>
            <a:endParaRPr lang="ru-RU" sz="2800" b="1" dirty="0">
              <a:solidFill>
                <a:schemeClr val="accent2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69234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24010">
        <p14:reveal/>
      </p:transition>
    </mc:Choice>
    <mc:Fallback xmlns="">
      <p:transition spd="slow" advTm="2401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1</a:t>
            </a: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5260" y="-53252"/>
            <a:ext cx="12371631" cy="7030995"/>
          </a:xfrm>
          <a:prstGeom prst="rect">
            <a:avLst/>
          </a:prstGeom>
        </p:spPr>
      </p:pic>
      <p:pic>
        <p:nvPicPr>
          <p:cNvPr id="1026" name="Picture 2" descr="C:\Users\Владелец\Desktop\НАВИГАТОР_конкурс\Картинки_ЭКОЛОГИЯ\8ec02d739a0dc00f8d79740e80a41d2b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5260" y="-53252"/>
            <a:ext cx="3780196" cy="3086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7030" y="-53253"/>
            <a:ext cx="4159342" cy="3086737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7031" y="3033485"/>
            <a:ext cx="4159342" cy="394425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5260" y="3033485"/>
            <a:ext cx="3780196" cy="394425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4936" y="-101226"/>
            <a:ext cx="4432093" cy="3134711"/>
          </a:xfrm>
          <a:prstGeom prst="rect">
            <a:avLst/>
          </a:prstGeom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9741" y="3033486"/>
            <a:ext cx="4407289" cy="39442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92528924"/>
      </p:ext>
    </p:extLst>
  </p:cSld>
  <p:clrMapOvr>
    <a:masterClrMapping/>
  </p:clrMapOvr>
  <p:transition spd="slow" advTm="18873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78970" y="391886"/>
            <a:ext cx="11386459" cy="41447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ru-RU" sz="2400" b="1" dirty="0" smtClean="0">
                <a:solidFill>
                  <a:schemeClr val="bg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Информационные источники</a:t>
            </a: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endParaRPr lang="ru-RU" sz="2400" dirty="0"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  <a:p>
            <a:pPr marL="342900" lvl="0" indent="-342900">
              <a:spcAft>
                <a:spcPts val="1425"/>
              </a:spcAft>
              <a:buFont typeface="+mj-lt"/>
              <a:buAutoNum type="arabicPeriod"/>
            </a:pPr>
            <a:r>
              <a:rPr lang="ru-RU" sz="2400" dirty="0">
                <a:solidFill>
                  <a:schemeClr val="bg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Атлас новых профессий [Электронный ресурс]. </a:t>
            </a:r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URL</a:t>
            </a:r>
            <a:r>
              <a:rPr lang="ru-RU" sz="2400" dirty="0">
                <a:solidFill>
                  <a:schemeClr val="bg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: </a:t>
            </a:r>
            <a:r>
              <a:rPr lang="ru-RU" sz="2400" u="sng" dirty="0">
                <a:solidFill>
                  <a:schemeClr val="bg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hlinkClick r:id="rId2"/>
              </a:rPr>
              <a:t>http://atlas100.ru/</a:t>
            </a:r>
            <a:r>
              <a:rPr lang="ru-RU" sz="2400" dirty="0">
                <a:solidFill>
                  <a:schemeClr val="bg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(дата обращения: </a:t>
            </a:r>
            <a:r>
              <a:rPr lang="ru-RU" sz="2400" dirty="0" smtClean="0">
                <a:solidFill>
                  <a:schemeClr val="bg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20.02.2017</a:t>
            </a:r>
            <a:r>
              <a:rPr lang="ru-RU" sz="2400" dirty="0">
                <a:solidFill>
                  <a:schemeClr val="bg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).</a:t>
            </a:r>
          </a:p>
          <a:p>
            <a:pPr marL="342900" lvl="0" indent="-342900">
              <a:spcAft>
                <a:spcPts val="1425"/>
              </a:spcAft>
              <a:buFont typeface="+mj-lt"/>
              <a:buAutoNum type="arabicPeriod"/>
            </a:pPr>
            <a:r>
              <a:rPr lang="ru-RU" sz="2400" dirty="0">
                <a:solidFill>
                  <a:schemeClr val="bg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Будущее человечества. Сайт: база рефератов [Электронный ресурс]. </a:t>
            </a:r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URL</a:t>
            </a:r>
            <a:r>
              <a:rPr lang="ru-RU" sz="2400" dirty="0">
                <a:solidFill>
                  <a:schemeClr val="bg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: </a:t>
            </a:r>
            <a:r>
              <a:rPr lang="ru-RU" sz="2400" u="sng" dirty="0">
                <a:solidFill>
                  <a:schemeClr val="bg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hlinkClick r:id="rId3"/>
              </a:rPr>
              <a:t>http://bazarefer.ru/1x68a6.html</a:t>
            </a:r>
            <a:r>
              <a:rPr lang="ru-RU" sz="2400" dirty="0">
                <a:solidFill>
                  <a:schemeClr val="bg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(дата обращения: </a:t>
            </a:r>
            <a:r>
              <a:rPr lang="ru-RU" sz="2400" dirty="0" smtClean="0">
                <a:solidFill>
                  <a:schemeClr val="bg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22.02.2017</a:t>
            </a:r>
            <a:r>
              <a:rPr lang="ru-RU" sz="2400" dirty="0">
                <a:solidFill>
                  <a:schemeClr val="bg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).</a:t>
            </a:r>
          </a:p>
          <a:p>
            <a:pPr marL="342900" lvl="0" indent="-342900">
              <a:spcAft>
                <a:spcPts val="1425"/>
              </a:spcAft>
              <a:buFont typeface="+mj-lt"/>
              <a:buAutoNum type="arabicPeriod"/>
            </a:pPr>
            <a:r>
              <a:rPr lang="ru-RU" sz="2400" dirty="0">
                <a:solidFill>
                  <a:schemeClr val="bg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Профессии будущего: </a:t>
            </a:r>
            <a:r>
              <a:rPr lang="ru-RU" sz="2400" dirty="0" err="1">
                <a:solidFill>
                  <a:schemeClr val="bg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экопроповедник</a:t>
            </a:r>
            <a:r>
              <a:rPr lang="ru-RU" sz="2400" dirty="0">
                <a:solidFill>
                  <a:schemeClr val="bg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[Электронный ресурс].  </a:t>
            </a:r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URL</a:t>
            </a:r>
            <a:r>
              <a:rPr lang="ru-RU" sz="2400" dirty="0">
                <a:solidFill>
                  <a:schemeClr val="bg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: </a:t>
            </a:r>
            <a:r>
              <a:rPr lang="en-US" sz="2400" u="sng" dirty="0">
                <a:solidFill>
                  <a:schemeClr val="bg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hlinkClick r:id="rId4"/>
              </a:rPr>
              <a:t>http</a:t>
            </a:r>
            <a:r>
              <a:rPr lang="ru-RU" sz="2400" u="sng" dirty="0">
                <a:solidFill>
                  <a:schemeClr val="bg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hlinkClick r:id="rId4"/>
              </a:rPr>
              <a:t>://</a:t>
            </a:r>
            <a:r>
              <a:rPr lang="en-US" sz="2400" u="sng" dirty="0">
                <a:solidFill>
                  <a:schemeClr val="bg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hlinkClick r:id="rId4"/>
              </a:rPr>
              <a:t>www</a:t>
            </a:r>
            <a:r>
              <a:rPr lang="ru-RU" sz="2400" u="sng" dirty="0">
                <a:solidFill>
                  <a:schemeClr val="bg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hlinkClick r:id="rId4"/>
              </a:rPr>
              <a:t>.</a:t>
            </a:r>
            <a:r>
              <a:rPr lang="en-US" sz="2400" u="sng" dirty="0" err="1">
                <a:solidFill>
                  <a:schemeClr val="bg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hlinkClick r:id="rId4"/>
              </a:rPr>
              <a:t>tvoybro</a:t>
            </a:r>
            <a:r>
              <a:rPr lang="ru-RU" sz="2400" u="sng" dirty="0">
                <a:solidFill>
                  <a:schemeClr val="bg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hlinkClick r:id="rId4"/>
              </a:rPr>
              <a:t>.</a:t>
            </a:r>
            <a:r>
              <a:rPr lang="en-US" sz="2400" u="sng" dirty="0">
                <a:solidFill>
                  <a:schemeClr val="bg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hlinkClick r:id="rId4"/>
              </a:rPr>
              <a:t>com</a:t>
            </a:r>
            <a:r>
              <a:rPr lang="ru-RU" sz="2400" u="sng" dirty="0">
                <a:solidFill>
                  <a:schemeClr val="bg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hlinkClick r:id="rId4"/>
              </a:rPr>
              <a:t>/</a:t>
            </a:r>
            <a:r>
              <a:rPr lang="en-US" sz="2400" u="sng" dirty="0">
                <a:solidFill>
                  <a:schemeClr val="bg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hlinkClick r:id="rId4"/>
              </a:rPr>
              <a:t>exclusive</a:t>
            </a:r>
            <a:r>
              <a:rPr lang="ru-RU" sz="2400" u="sng" dirty="0">
                <a:solidFill>
                  <a:schemeClr val="bg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hlinkClick r:id="rId4"/>
              </a:rPr>
              <a:t>/</a:t>
            </a:r>
            <a:r>
              <a:rPr lang="en-US" sz="2400" u="sng" dirty="0" err="1">
                <a:solidFill>
                  <a:schemeClr val="bg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hlinkClick r:id="rId4"/>
              </a:rPr>
              <a:t>ekopropoviednik</a:t>
            </a:r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</a:t>
            </a:r>
            <a:r>
              <a:rPr lang="ru-RU" sz="2400" dirty="0">
                <a:solidFill>
                  <a:schemeClr val="bg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(дата обращения: </a:t>
            </a:r>
            <a:r>
              <a:rPr lang="ru-RU" sz="2400" dirty="0" smtClean="0">
                <a:solidFill>
                  <a:schemeClr val="bg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20.02.2017</a:t>
            </a:r>
            <a:r>
              <a:rPr lang="ru-RU" sz="2400" dirty="0">
                <a:solidFill>
                  <a:schemeClr val="bg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).</a:t>
            </a:r>
            <a:endParaRPr lang="ru-RU" sz="2400" dirty="0">
              <a:solidFill>
                <a:schemeClr val="bg1"/>
              </a:solidFill>
              <a:effectLst/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1196">
        <p:fade/>
      </p:transition>
    </mc:Choice>
    <mc:Fallback xmlns="">
      <p:transition spd="med" advTm="21196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9|1.1|1.5|1.3|0.8|1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|1.1|0.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|3.6|2|2.1|0.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1.1|1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9|4.6|6.2|5.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|2|1.9|2.2|2.8|1.4"/>
</p:tagLst>
</file>

<file path=ppt/theme/theme1.xml><?xml version="1.0" encoding="utf-8"?>
<a:theme xmlns:a="http://schemas.openxmlformats.org/drawingml/2006/main" name="Весенний кураж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Весенний кураж</Template>
  <TotalTime>928</TotalTime>
  <Words>530</Words>
  <Application>Microsoft Office PowerPoint</Application>
  <PresentationFormat>Произвольный</PresentationFormat>
  <Paragraphs>47</Paragraphs>
  <Slides>19</Slides>
  <Notes>1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Весенний кураж</vt:lpstr>
      <vt:lpstr>МБОУ «Средняя общеобразовательная школа № 34 имени  Амелина Станислава Александровича»   Всероссийский педагогический конкурс  «Экология – дело каждого»  Тема: «Здоровье планеты в наших руках!» </vt:lpstr>
      <vt:lpstr>Презентация PowerPoint</vt:lpstr>
      <vt:lpstr>Остановитесь на мгновение! Как прекрасен этот мир!  И танец бабочек! И благоухание цветов!</vt:lpstr>
      <vt:lpstr>Проблемы охраны окружающей среды  вряд ли исчезнут в обозримом будущем!  </vt:lpstr>
      <vt:lpstr> А есть ли вообще у человека будущее?  </vt:lpstr>
      <vt:lpstr>Презентация PowerPoint</vt:lpstr>
      <vt:lpstr>Трудно представить, какую боль ощущает сегодня планета, люди которой, возомнившие себя ее хозяевами, творят беззаконие, прикрываясь благородными идеями гуманизма, ломая и перестраивая под себя то, что создавалось миллионами лет, безудержно расширяя сферу своих потребностей во внешний мир! </vt:lpstr>
      <vt:lpstr> </vt:lpstr>
      <vt:lpstr>Как снизить воздействие людского фактора  на окружающую среду?  </vt:lpstr>
      <vt:lpstr>Презентация PowerPoint</vt:lpstr>
      <vt:lpstr>Экопроповедник – осознанный мой выбор профессии!</vt:lpstr>
      <vt:lpstr>Я акцентирую внимание людей на том, что от их выбора зависит будущее человечества и планеты!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1</vt:lpstr>
      <vt:lpstr>Презентация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Нот-11</dc:creator>
  <cp:lastModifiedBy>Владелец</cp:lastModifiedBy>
  <cp:revision>108</cp:revision>
  <dcterms:created xsi:type="dcterms:W3CDTF">2014-10-29T03:00:56Z</dcterms:created>
  <dcterms:modified xsi:type="dcterms:W3CDTF">2021-10-23T14:25:28Z</dcterms:modified>
</cp:coreProperties>
</file>