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0" r:id="rId3"/>
    <p:sldId id="259" r:id="rId4"/>
    <p:sldId id="261" r:id="rId5"/>
    <p:sldId id="262" r:id="rId6"/>
    <p:sldId id="263" r:id="rId7"/>
    <p:sldId id="264" r:id="rId8"/>
    <p:sldId id="267" r:id="rId9"/>
    <p:sldId id="266" r:id="rId10"/>
    <p:sldId id="268" r:id="rId11"/>
    <p:sldId id="269" r:id="rId12"/>
    <p:sldId id="270" r:id="rId13"/>
    <p:sldId id="271" r:id="rId14"/>
    <p:sldId id="274"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282"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20.04.2021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848952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20.04.2021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260377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20.04.2021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082234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20.04.2021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93456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20.04.2021</a:t>
            </a:fld>
            <a:endParaRPr lang="ru-RU"/>
          </a:p>
        </p:txBody>
      </p:sp>
      <p:sp>
        <p:nvSpPr>
          <p:cNvPr id="8" name="Footer Placeholder 7"/>
          <p:cNvSpPr>
            <a:spLocks noGrp="1"/>
          </p:cNvSpPr>
          <p:nvPr>
            <p:ph type="ftr" sz="quarter" idx="11"/>
          </p:nvPr>
        </p:nvSpPr>
        <p:spPr/>
        <p:txBody>
          <a:bodyPr/>
          <a:lstStyle/>
          <a:p>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875529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20.04.2021</a:t>
            </a:fld>
            <a:endParaRPr lang="ru-RU"/>
          </a:p>
        </p:txBody>
      </p:sp>
      <p:sp>
        <p:nvSpPr>
          <p:cNvPr id="4" name="Footer Placeholder 3"/>
          <p:cNvSpPr>
            <a:spLocks noGrp="1"/>
          </p:cNvSpPr>
          <p:nvPr>
            <p:ph type="ftr" sz="quarter" idx="11"/>
          </p:nvPr>
        </p:nvSpPr>
        <p:spPr/>
        <p:txBody>
          <a:bodyPr/>
          <a:lstStyle/>
          <a:p>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276735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20.04.2021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715715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20.04.2021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973686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20.04.2021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764892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20.04.2021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817543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20.04.2021</a:t>
            </a:fld>
            <a:endParaRPr lang="ru-RU"/>
          </a:p>
        </p:txBody>
      </p:sp>
      <p:sp>
        <p:nvSpPr>
          <p:cNvPr id="5" name="Footer Placeholder 4"/>
          <p:cNvSpPr>
            <a:spLocks noGrp="1"/>
          </p:cNvSpPr>
          <p:nvPr>
            <p:ph type="ftr" sz="quarter" idx="11"/>
          </p:nvPr>
        </p:nvSpPr>
        <p:spPr/>
        <p:txBody>
          <a:bodyPr/>
          <a:lstStyle/>
          <a:p>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B19B0651-EE4F-4900-A07F-96A6BFA9D0F0}" type="slidenum">
              <a:rPr lang="ru-RU" smtClean="0"/>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49801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20.04.2021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6731650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20.04.2021</a:t>
            </a:fld>
            <a:endParaRPr lang="ru-RU"/>
          </a:p>
        </p:txBody>
      </p:sp>
      <p:sp>
        <p:nvSpPr>
          <p:cNvPr id="6" name="Footer Placeholder 5"/>
          <p:cNvSpPr>
            <a:spLocks noGrp="1"/>
          </p:cNvSpPr>
          <p:nvPr>
            <p:ph type="ftr" sz="quarter" idx="11"/>
          </p:nvPr>
        </p:nvSpPr>
        <p:spPr/>
        <p:txBody>
          <a:bodyPr/>
          <a:lstStyle/>
          <a:p>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90507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20.04.2021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031501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20.04.2021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9873749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20.04.2021</a:t>
            </a:fld>
            <a:endParaRPr lang="ru-RU"/>
          </a:p>
        </p:txBody>
      </p:sp>
      <p:sp>
        <p:nvSpPr>
          <p:cNvPr id="5" name="Footer Placeholder 4"/>
          <p:cNvSpPr>
            <a:spLocks noGrp="1"/>
          </p:cNvSpPr>
          <p:nvPr>
            <p:ph type="ftr" sz="quarter" idx="11"/>
          </p:nvPr>
        </p:nvSpPr>
        <p:spPr/>
        <p:txBody>
          <a:bodyPr/>
          <a:lstStyle/>
          <a:p>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135503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B4C71EC6-210F-42DE-9C53-41977AD35B3D}" type="datetimeFigureOut">
              <a:rPr lang="ru-RU" smtClean="0"/>
              <a:t>20.04.2021</a:t>
            </a:fld>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4911714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32560" y="692696"/>
            <a:ext cx="7406640" cy="1944216"/>
          </a:xfrm>
        </p:spPr>
        <p:txBody>
          <a:bodyPr>
            <a:normAutofit fontScale="90000"/>
          </a:bodyPr>
          <a:lstStyle/>
          <a:p>
            <a:pPr algn="ctr"/>
            <a:r>
              <a:rPr lang="ru-RU" dirty="0" smtClean="0"/>
              <a:t/>
            </a:r>
            <a:br>
              <a:rPr lang="ru-RU" dirty="0" smtClean="0"/>
            </a:br>
            <a:r>
              <a:rPr lang="ru-RU" sz="4400" dirty="0" smtClean="0"/>
              <a:t>Особенности </a:t>
            </a:r>
            <a:r>
              <a:rPr lang="ru-RU" sz="4400" dirty="0" smtClean="0"/>
              <a:t>речевой среды</a:t>
            </a:r>
            <a:br>
              <a:rPr lang="ru-RU" sz="4400" dirty="0" smtClean="0"/>
            </a:br>
            <a:r>
              <a:rPr lang="ru-RU" sz="4400" dirty="0" smtClean="0"/>
              <a:t> в </a:t>
            </a:r>
            <a:r>
              <a:rPr lang="ru-RU" sz="4400" dirty="0" err="1" smtClean="0"/>
              <a:t>билингвистских</a:t>
            </a:r>
            <a:r>
              <a:rPr lang="ru-RU" sz="4400" dirty="0" smtClean="0"/>
              <a:t> семьях</a:t>
            </a:r>
            <a:endParaRPr lang="ru-RU" sz="4400" dirty="0"/>
          </a:p>
        </p:txBody>
      </p:sp>
      <p:sp>
        <p:nvSpPr>
          <p:cNvPr id="3" name="Подзаголовок 2"/>
          <p:cNvSpPr>
            <a:spLocks noGrp="1"/>
          </p:cNvSpPr>
          <p:nvPr>
            <p:ph type="subTitle" idx="1"/>
          </p:nvPr>
        </p:nvSpPr>
        <p:spPr>
          <a:xfrm>
            <a:off x="1432560" y="2924944"/>
            <a:ext cx="7406640" cy="2448272"/>
          </a:xfrm>
        </p:spPr>
        <p:txBody>
          <a:bodyPr>
            <a:normAutofit fontScale="40000" lnSpcReduction="20000"/>
          </a:bodyPr>
          <a:lstStyle/>
          <a:p>
            <a:pPr algn="r"/>
            <a:endParaRPr lang="ru-RU" sz="2800" dirty="0" smtClean="0">
              <a:solidFill>
                <a:schemeClr val="tx1"/>
              </a:solidFill>
            </a:endParaRPr>
          </a:p>
          <a:p>
            <a:pPr algn="r"/>
            <a:endParaRPr lang="ru-RU" sz="2800" dirty="0">
              <a:solidFill>
                <a:schemeClr val="tx1"/>
              </a:solidFill>
            </a:endParaRPr>
          </a:p>
          <a:p>
            <a:pPr algn="r"/>
            <a:r>
              <a:rPr lang="ru-RU" sz="5000" dirty="0" smtClean="0">
                <a:solidFill>
                  <a:schemeClr val="tx1"/>
                </a:solidFill>
              </a:rPr>
              <a:t>Турова </a:t>
            </a:r>
            <a:r>
              <a:rPr lang="ru-RU" sz="5000" dirty="0" smtClean="0">
                <a:solidFill>
                  <a:schemeClr val="tx1"/>
                </a:solidFill>
              </a:rPr>
              <a:t> </a:t>
            </a:r>
            <a:r>
              <a:rPr lang="ru-RU" sz="5000" dirty="0">
                <a:solidFill>
                  <a:schemeClr val="tx1"/>
                </a:solidFill>
              </a:rPr>
              <a:t>Н</a:t>
            </a:r>
            <a:r>
              <a:rPr lang="ru-RU" sz="5000" dirty="0" smtClean="0">
                <a:solidFill>
                  <a:schemeClr val="tx1"/>
                </a:solidFill>
              </a:rPr>
              <a:t>. </a:t>
            </a:r>
            <a:r>
              <a:rPr lang="ru-RU" sz="5000" dirty="0">
                <a:solidFill>
                  <a:schemeClr val="tx1"/>
                </a:solidFill>
              </a:rPr>
              <a:t>В</a:t>
            </a:r>
            <a:r>
              <a:rPr lang="ru-RU" sz="5000" dirty="0" smtClean="0">
                <a:solidFill>
                  <a:schemeClr val="tx1"/>
                </a:solidFill>
              </a:rPr>
              <a:t>.</a:t>
            </a:r>
            <a:endParaRPr lang="ru-RU" sz="5000" dirty="0">
              <a:solidFill>
                <a:schemeClr val="tx1"/>
              </a:solidFill>
            </a:endParaRPr>
          </a:p>
          <a:p>
            <a:pPr algn="r"/>
            <a:r>
              <a:rPr lang="ru-RU" sz="5000" dirty="0" smtClean="0">
                <a:solidFill>
                  <a:schemeClr val="tx1"/>
                </a:solidFill>
              </a:rPr>
              <a:t>Учитель-логопед</a:t>
            </a:r>
          </a:p>
          <a:p>
            <a:pPr algn="r"/>
            <a:r>
              <a:rPr lang="ru-RU" sz="5000" dirty="0" smtClean="0">
                <a:solidFill>
                  <a:schemeClr val="tx1"/>
                </a:solidFill>
              </a:rPr>
              <a:t>МБДОУ «Золотой ключик»</a:t>
            </a:r>
          </a:p>
          <a:p>
            <a:pPr algn="r"/>
            <a:r>
              <a:rPr lang="ru-RU" sz="5000" dirty="0" smtClean="0">
                <a:solidFill>
                  <a:schemeClr val="tx1"/>
                </a:solidFill>
              </a:rPr>
              <a:t>П. Ванино </a:t>
            </a:r>
            <a:endParaRPr lang="ru-RU" sz="5000" dirty="0">
              <a:solidFill>
                <a:schemeClr val="tx1"/>
              </a:solidFill>
            </a:endParaRPr>
          </a:p>
          <a:p>
            <a:pPr algn="r"/>
            <a:r>
              <a:rPr lang="ru-RU" sz="5000" dirty="0" smtClean="0">
                <a:solidFill>
                  <a:schemeClr val="tx1"/>
                </a:solidFill>
              </a:rPr>
              <a:t>2021 </a:t>
            </a:r>
            <a:r>
              <a:rPr lang="ru-RU" sz="5000" dirty="0">
                <a:solidFill>
                  <a:schemeClr val="tx1"/>
                </a:solidFill>
              </a:rPr>
              <a:t>г.</a:t>
            </a:r>
          </a:p>
          <a:p>
            <a:endParaRPr lang="ru-RU" sz="5000" dirty="0"/>
          </a:p>
          <a:p>
            <a:endParaRPr lang="ru-RU" sz="5000" dirty="0"/>
          </a:p>
        </p:txBody>
      </p:sp>
    </p:spTree>
    <p:extLst>
      <p:ext uri="{BB962C8B-B14F-4D97-AF65-F5344CB8AC3E}">
        <p14:creationId xmlns:p14="http://schemas.microsoft.com/office/powerpoint/2010/main" val="3459966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19672" y="1556792"/>
            <a:ext cx="6840760" cy="2554545"/>
          </a:xfrm>
          <a:prstGeom prst="rect">
            <a:avLst/>
          </a:prstGeom>
        </p:spPr>
        <p:txBody>
          <a:bodyPr wrap="square">
            <a:spAutoFit/>
          </a:bodyPr>
          <a:lstStyle/>
          <a:p>
            <a:pPr marL="82296" indent="0" algn="just">
              <a:buNone/>
            </a:pPr>
            <a:r>
              <a:rPr lang="ru-RU" sz="4000" dirty="0"/>
              <a:t>Билингвами называют тех людей, которые могут понимать и говорить больше чем на одном языке</a:t>
            </a:r>
          </a:p>
        </p:txBody>
      </p:sp>
    </p:spTree>
    <p:extLst>
      <p:ext uri="{BB962C8B-B14F-4D97-AF65-F5344CB8AC3E}">
        <p14:creationId xmlns:p14="http://schemas.microsoft.com/office/powerpoint/2010/main" val="31559272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59632" y="1052736"/>
            <a:ext cx="7344816" cy="4524315"/>
          </a:xfrm>
          <a:prstGeom prst="rect">
            <a:avLst/>
          </a:prstGeom>
        </p:spPr>
        <p:txBody>
          <a:bodyPr wrap="square">
            <a:spAutoFit/>
          </a:bodyPr>
          <a:lstStyle/>
          <a:p>
            <a:pPr marL="82296" indent="0" algn="just">
              <a:buNone/>
            </a:pPr>
            <a:r>
              <a:rPr lang="ru-RU" sz="3600" dirty="0"/>
              <a:t>По данным ряда исследователей (</a:t>
            </a:r>
            <a:r>
              <a:rPr lang="ru-RU" sz="3600" dirty="0" err="1"/>
              <a:t>L.Bloomfield</a:t>
            </a:r>
            <a:r>
              <a:rPr lang="ru-RU" sz="3600" dirty="0"/>
              <a:t>, </a:t>
            </a:r>
            <a:r>
              <a:rPr lang="ru-RU" sz="3600" dirty="0" err="1"/>
              <a:t>Y.Weinreich</a:t>
            </a:r>
            <a:r>
              <a:rPr lang="ru-RU" sz="3600" dirty="0"/>
              <a:t>, А.С. Маркосян и др.), в современном мире явление билингвизма в период дошкольного детства охватывает почти половину детей на планете, и эта тенденция будет расти и дальше</a:t>
            </a:r>
          </a:p>
        </p:txBody>
      </p:sp>
    </p:spTree>
    <p:extLst>
      <p:ext uri="{BB962C8B-B14F-4D97-AF65-F5344CB8AC3E}">
        <p14:creationId xmlns:p14="http://schemas.microsoft.com/office/powerpoint/2010/main" val="486694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19672" y="1124744"/>
            <a:ext cx="6984776" cy="2554545"/>
          </a:xfrm>
          <a:prstGeom prst="rect">
            <a:avLst/>
          </a:prstGeom>
        </p:spPr>
        <p:txBody>
          <a:bodyPr wrap="square">
            <a:spAutoFit/>
          </a:bodyPr>
          <a:lstStyle/>
          <a:p>
            <a:pPr algn="just"/>
            <a:r>
              <a:rPr lang="ru-RU" sz="4000" dirty="0"/>
              <a:t>Наиболее свойственным типом билингвизма в России является национально-русский </a:t>
            </a:r>
            <a:r>
              <a:rPr lang="ru-RU" sz="4000" dirty="0" smtClean="0"/>
              <a:t>язык</a:t>
            </a:r>
            <a:endParaRPr lang="ru-RU" sz="4000" dirty="0"/>
          </a:p>
        </p:txBody>
      </p:sp>
    </p:spTree>
    <p:extLst>
      <p:ext uri="{BB962C8B-B14F-4D97-AF65-F5344CB8AC3E}">
        <p14:creationId xmlns:p14="http://schemas.microsoft.com/office/powerpoint/2010/main" val="32085005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786210"/>
          </a:xfrm>
        </p:spPr>
        <p:txBody>
          <a:bodyPr>
            <a:noAutofit/>
          </a:bodyPr>
          <a:lstStyle/>
          <a:p>
            <a:pPr algn="ctr"/>
            <a:r>
              <a:rPr lang="ru-RU" sz="3600" dirty="0" smtClean="0"/>
              <a:t>Сопутствующие факторы, воздействующие на развитие ребенка</a:t>
            </a:r>
            <a:endParaRPr lang="ru-RU" sz="3600" dirty="0"/>
          </a:p>
        </p:txBody>
      </p:sp>
      <p:sp>
        <p:nvSpPr>
          <p:cNvPr id="3" name="Объект 2"/>
          <p:cNvSpPr>
            <a:spLocks noGrp="1"/>
          </p:cNvSpPr>
          <p:nvPr>
            <p:ph idx="1"/>
          </p:nvPr>
        </p:nvSpPr>
        <p:spPr>
          <a:xfrm>
            <a:off x="1435608" y="2348880"/>
            <a:ext cx="7498080" cy="3899520"/>
          </a:xfrm>
        </p:spPr>
        <p:txBody>
          <a:bodyPr>
            <a:normAutofit/>
          </a:bodyPr>
          <a:lstStyle/>
          <a:p>
            <a:r>
              <a:rPr lang="ru-RU" sz="3600" dirty="0" smtClean="0"/>
              <a:t>медицинские</a:t>
            </a:r>
          </a:p>
          <a:p>
            <a:r>
              <a:rPr lang="ru-RU" sz="3600" dirty="0" smtClean="0"/>
              <a:t>социально-бытовые</a:t>
            </a:r>
          </a:p>
          <a:p>
            <a:r>
              <a:rPr lang="ru-RU" sz="3600" dirty="0" smtClean="0"/>
              <a:t> культурно-нравственные</a:t>
            </a:r>
            <a:endParaRPr lang="ru-RU" sz="3600" dirty="0"/>
          </a:p>
        </p:txBody>
      </p:sp>
    </p:spTree>
    <p:extLst>
      <p:ext uri="{BB962C8B-B14F-4D97-AF65-F5344CB8AC3E}">
        <p14:creationId xmlns:p14="http://schemas.microsoft.com/office/powerpoint/2010/main" val="19888505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75656" y="1556792"/>
            <a:ext cx="7128792" cy="4401205"/>
          </a:xfrm>
          <a:prstGeom prst="rect">
            <a:avLst/>
          </a:prstGeom>
        </p:spPr>
        <p:txBody>
          <a:bodyPr wrap="square">
            <a:spAutoFit/>
          </a:bodyPr>
          <a:lstStyle/>
          <a:p>
            <a:pPr algn="just"/>
            <a:r>
              <a:rPr lang="ru-RU" sz="4000" dirty="0"/>
              <a:t>Билингвизм детей дошкольного возраста существенно отличается от билингвизма взрослых своей нестабильностью, динамичностью, трудностями </a:t>
            </a:r>
            <a:r>
              <a:rPr lang="ru-RU" sz="4000" dirty="0" smtClean="0"/>
              <a:t>тестирования</a:t>
            </a:r>
            <a:endParaRPr lang="ru-RU" sz="4000" dirty="0"/>
          </a:p>
        </p:txBody>
      </p:sp>
    </p:spTree>
    <p:extLst>
      <p:ext uri="{BB962C8B-B14F-4D97-AF65-F5344CB8AC3E}">
        <p14:creationId xmlns:p14="http://schemas.microsoft.com/office/powerpoint/2010/main" val="16940646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435608" y="692696"/>
            <a:ext cx="7498080" cy="1224136"/>
          </a:xfrm>
        </p:spPr>
        <p:txBody>
          <a:bodyPr>
            <a:normAutofit/>
          </a:bodyPr>
          <a:lstStyle/>
          <a:p>
            <a:pPr algn="ctr"/>
            <a:r>
              <a:rPr lang="ru-RU" dirty="0" smtClean="0"/>
              <a:t>Дети, оказывающиеся в ситуации двуязычия:</a:t>
            </a:r>
            <a:endParaRPr lang="ru-RU" dirty="0"/>
          </a:p>
        </p:txBody>
      </p:sp>
      <p:sp>
        <p:nvSpPr>
          <p:cNvPr id="3" name="Объект 2"/>
          <p:cNvSpPr>
            <a:spLocks noGrp="1"/>
          </p:cNvSpPr>
          <p:nvPr>
            <p:ph idx="1"/>
          </p:nvPr>
        </p:nvSpPr>
        <p:spPr>
          <a:xfrm>
            <a:off x="1435608" y="2564904"/>
            <a:ext cx="7498080" cy="3683496"/>
          </a:xfrm>
        </p:spPr>
        <p:txBody>
          <a:bodyPr>
            <a:normAutofit/>
          </a:bodyPr>
          <a:lstStyle/>
          <a:p>
            <a:r>
              <a:rPr lang="ru-RU" sz="4000" dirty="0" smtClean="0"/>
              <a:t> </a:t>
            </a:r>
            <a:r>
              <a:rPr lang="ru-RU" sz="4000" dirty="0"/>
              <a:t>дети </a:t>
            </a:r>
            <a:r>
              <a:rPr lang="ru-RU" sz="4000" dirty="0" smtClean="0"/>
              <a:t>мигрантов</a:t>
            </a:r>
          </a:p>
          <a:p>
            <a:r>
              <a:rPr lang="ru-RU" sz="4000" dirty="0" smtClean="0"/>
              <a:t> дети вынужденных переселенцев</a:t>
            </a:r>
          </a:p>
          <a:p>
            <a:r>
              <a:rPr lang="ru-RU" sz="4000" dirty="0" smtClean="0"/>
              <a:t> </a:t>
            </a:r>
            <a:r>
              <a:rPr lang="ru-RU" sz="4000" dirty="0"/>
              <a:t>дети из смешанных </a:t>
            </a:r>
            <a:r>
              <a:rPr lang="ru-RU" sz="4000" dirty="0" smtClean="0"/>
              <a:t>семей</a:t>
            </a:r>
            <a:endParaRPr lang="ru-RU" sz="4000" dirty="0"/>
          </a:p>
        </p:txBody>
      </p:sp>
    </p:spTree>
    <p:extLst>
      <p:ext uri="{BB962C8B-B14F-4D97-AF65-F5344CB8AC3E}">
        <p14:creationId xmlns:p14="http://schemas.microsoft.com/office/powerpoint/2010/main" val="22307415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9632" y="1196752"/>
            <a:ext cx="7416824" cy="5016758"/>
          </a:xfrm>
          <a:prstGeom prst="rect">
            <a:avLst/>
          </a:prstGeom>
        </p:spPr>
        <p:txBody>
          <a:bodyPr wrap="square">
            <a:spAutoFit/>
          </a:bodyPr>
          <a:lstStyle/>
          <a:p>
            <a:pPr marL="82296" indent="0" algn="just">
              <a:buNone/>
            </a:pPr>
            <a:r>
              <a:rPr lang="ru-RU" sz="4000" dirty="0" smtClean="0"/>
              <a:t>Наличие </a:t>
            </a:r>
            <a:r>
              <a:rPr lang="ru-RU" sz="4000" dirty="0"/>
              <a:t>двух активных языков в семье представляет собой угрозу для нормального формирования речи у ребенка или, при наличии у него исходных речевых расстройств, усугубляет проблему речевого развития</a:t>
            </a:r>
          </a:p>
        </p:txBody>
      </p:sp>
    </p:spTree>
    <p:extLst>
      <p:ext uri="{BB962C8B-B14F-4D97-AF65-F5344CB8AC3E}">
        <p14:creationId xmlns:p14="http://schemas.microsoft.com/office/powerpoint/2010/main" val="3095388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59632" y="692696"/>
            <a:ext cx="7416824" cy="5016758"/>
          </a:xfrm>
          <a:prstGeom prst="rect">
            <a:avLst/>
          </a:prstGeom>
        </p:spPr>
        <p:txBody>
          <a:bodyPr wrap="square">
            <a:spAutoFit/>
          </a:bodyPr>
          <a:lstStyle/>
          <a:p>
            <a:pPr algn="just"/>
            <a:r>
              <a:rPr lang="ru-RU" sz="3200" dirty="0" smtClean="0"/>
              <a:t>«В </a:t>
            </a:r>
            <a:r>
              <a:rPr lang="ru-RU" sz="3200" dirty="0"/>
              <a:t>развитии речи ребенка могут возникнуть затруднения, когда условия воспитания не гарантируют образования более или менее самостоятельной сферы приложения каждого языка, когда ребенок отдан во власть случайной смеси языковых систем, когда детское двуязычие развивается стихийно</a:t>
            </a:r>
            <a:r>
              <a:rPr lang="ru-RU" sz="3200" dirty="0" smtClean="0"/>
              <a:t>».</a:t>
            </a:r>
          </a:p>
          <a:p>
            <a:pPr algn="r"/>
            <a:r>
              <a:rPr lang="ru-RU" sz="3200" dirty="0" smtClean="0"/>
              <a:t>Л.С. Выготский</a:t>
            </a:r>
          </a:p>
        </p:txBody>
      </p:sp>
    </p:spTree>
    <p:extLst>
      <p:ext uri="{BB962C8B-B14F-4D97-AF65-F5344CB8AC3E}">
        <p14:creationId xmlns:p14="http://schemas.microsoft.com/office/powerpoint/2010/main" val="7799883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426170"/>
          </a:xfrm>
        </p:spPr>
        <p:txBody>
          <a:bodyPr>
            <a:noAutofit/>
          </a:bodyPr>
          <a:lstStyle/>
          <a:p>
            <a:pPr algn="ctr"/>
            <a:r>
              <a:rPr lang="ru-RU" sz="3600" dirty="0" smtClean="0"/>
              <a:t>Обстоятельства, </a:t>
            </a:r>
            <a:br>
              <a:rPr lang="ru-RU" sz="3600" dirty="0" smtClean="0"/>
            </a:br>
            <a:r>
              <a:rPr lang="ru-RU" sz="3600" dirty="0" smtClean="0"/>
              <a:t>при которых происходит </a:t>
            </a:r>
            <a:br>
              <a:rPr lang="ru-RU" sz="3600" dirty="0" smtClean="0"/>
            </a:br>
            <a:r>
              <a:rPr lang="ru-RU" sz="3600" dirty="0" smtClean="0"/>
              <a:t>стихийное усвоение языка:</a:t>
            </a:r>
            <a:endParaRPr lang="ru-RU" sz="3600" dirty="0"/>
          </a:p>
        </p:txBody>
      </p:sp>
      <p:sp>
        <p:nvSpPr>
          <p:cNvPr id="3" name="Объект 2"/>
          <p:cNvSpPr>
            <a:spLocks noGrp="1"/>
          </p:cNvSpPr>
          <p:nvPr>
            <p:ph idx="1"/>
          </p:nvPr>
        </p:nvSpPr>
        <p:spPr>
          <a:xfrm>
            <a:off x="1435608" y="1916832"/>
            <a:ext cx="7498080" cy="4331568"/>
          </a:xfrm>
        </p:spPr>
        <p:txBody>
          <a:bodyPr>
            <a:normAutofit fontScale="62500" lnSpcReduction="20000"/>
          </a:bodyPr>
          <a:lstStyle/>
          <a:p>
            <a:pPr algn="just"/>
            <a:r>
              <a:rPr lang="ru-RU" dirty="0" smtClean="0"/>
              <a:t> </a:t>
            </a:r>
            <a:r>
              <a:rPr lang="ru-RU" sz="4000" dirty="0"/>
              <a:t>Родители двуязычные, в своей речи могут использовать оба языка, часто при активном общении их смешивают; не обращают внимания на речевые и языковые нарушения у себя и у своих </a:t>
            </a:r>
            <a:r>
              <a:rPr lang="ru-RU" sz="4000" dirty="0" smtClean="0"/>
              <a:t>детей</a:t>
            </a:r>
            <a:endParaRPr lang="ru-RU" sz="4000" dirty="0"/>
          </a:p>
          <a:p>
            <a:pPr algn="just"/>
            <a:r>
              <a:rPr lang="ru-RU" sz="4000" dirty="0" smtClean="0"/>
              <a:t> </a:t>
            </a:r>
            <a:r>
              <a:rPr lang="ru-RU" sz="4000" dirty="0"/>
              <a:t>Родители одноязычные, в общении между собой и со своим ребенком используют один язык, однако семья проживает на территории другой страны, и от </a:t>
            </a:r>
            <a:r>
              <a:rPr lang="ru-RU" sz="4000" dirty="0" smtClean="0"/>
              <a:t>окружающих  ребенок </a:t>
            </a:r>
            <a:r>
              <a:rPr lang="ru-RU" sz="4000" dirty="0"/>
              <a:t>слышит другой язык, который невольно начинает усваивать и самостоятельно </a:t>
            </a:r>
            <a:r>
              <a:rPr lang="ru-RU" sz="4000" dirty="0" smtClean="0"/>
              <a:t>использовать</a:t>
            </a:r>
            <a:endParaRPr lang="ru-RU" sz="4000" dirty="0"/>
          </a:p>
        </p:txBody>
      </p:sp>
    </p:spTree>
    <p:extLst>
      <p:ext uri="{BB962C8B-B14F-4D97-AF65-F5344CB8AC3E}">
        <p14:creationId xmlns:p14="http://schemas.microsoft.com/office/powerpoint/2010/main" val="214334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Другие случаи:</a:t>
            </a:r>
            <a:endParaRPr lang="ru-RU" dirty="0"/>
          </a:p>
        </p:txBody>
      </p:sp>
      <p:sp>
        <p:nvSpPr>
          <p:cNvPr id="3" name="Объект 2"/>
          <p:cNvSpPr>
            <a:spLocks noGrp="1"/>
          </p:cNvSpPr>
          <p:nvPr>
            <p:ph idx="1"/>
          </p:nvPr>
        </p:nvSpPr>
        <p:spPr>
          <a:xfrm>
            <a:off x="1187625" y="1628800"/>
            <a:ext cx="7346776" cy="5040560"/>
          </a:xfrm>
        </p:spPr>
        <p:txBody>
          <a:bodyPr>
            <a:noAutofit/>
          </a:bodyPr>
          <a:lstStyle/>
          <a:p>
            <a:r>
              <a:rPr lang="ru-RU" sz="2800" dirty="0"/>
              <a:t>родители бывают заинтересованы в многостороннем развитии своего ребенка, целенаправленно обучают малыша с младенчества второму языку </a:t>
            </a:r>
          </a:p>
          <a:p>
            <a:r>
              <a:rPr lang="ru-RU" sz="2800" dirty="0" smtClean="0"/>
              <a:t> </a:t>
            </a:r>
            <a:r>
              <a:rPr lang="ru-RU" sz="2800" dirty="0"/>
              <a:t>сами находясь в ситуации двуязычия, уделяют специальное внимание развитию речи ребенка</a:t>
            </a:r>
          </a:p>
        </p:txBody>
      </p:sp>
    </p:spTree>
    <p:extLst>
      <p:ext uri="{BB962C8B-B14F-4D97-AF65-F5344CB8AC3E}">
        <p14:creationId xmlns:p14="http://schemas.microsoft.com/office/powerpoint/2010/main" val="6697904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638"/>
            <a:ext cx="7498080" cy="1714202"/>
          </a:xfrm>
        </p:spPr>
        <p:txBody>
          <a:bodyPr>
            <a:normAutofit fontScale="90000"/>
          </a:bodyPr>
          <a:lstStyle/>
          <a:p>
            <a:pPr algn="ctr"/>
            <a:r>
              <a:rPr lang="ru-RU" dirty="0">
                <a:effectLst/>
              </a:rPr>
              <a:t>Б</a:t>
            </a:r>
            <a:r>
              <a:rPr lang="ru-RU" dirty="0" smtClean="0">
                <a:effectLst/>
              </a:rPr>
              <a:t>илингвизм  -  фактор </a:t>
            </a:r>
            <a:r>
              <a:rPr lang="ru-RU" dirty="0">
                <a:effectLst/>
              </a:rPr>
              <a:t>риска возникновения речевых </a:t>
            </a:r>
            <a:r>
              <a:rPr lang="ru-RU" dirty="0" smtClean="0">
                <a:effectLst/>
              </a:rPr>
              <a:t>нарушений:</a:t>
            </a:r>
            <a:endParaRPr lang="ru-RU" dirty="0"/>
          </a:p>
        </p:txBody>
      </p:sp>
      <p:sp>
        <p:nvSpPr>
          <p:cNvPr id="3" name="Объект 2"/>
          <p:cNvSpPr>
            <a:spLocks noGrp="1"/>
          </p:cNvSpPr>
          <p:nvPr>
            <p:ph idx="1"/>
          </p:nvPr>
        </p:nvSpPr>
        <p:spPr>
          <a:xfrm>
            <a:off x="1435608" y="2348880"/>
            <a:ext cx="7498080" cy="3899520"/>
          </a:xfrm>
        </p:spPr>
        <p:txBody>
          <a:bodyPr/>
          <a:lstStyle/>
          <a:p>
            <a:r>
              <a:rPr lang="ru-RU" dirty="0" smtClean="0"/>
              <a:t> </a:t>
            </a:r>
            <a:r>
              <a:rPr lang="ru-RU" sz="3600" dirty="0" smtClean="0"/>
              <a:t>заикание</a:t>
            </a:r>
          </a:p>
          <a:p>
            <a:r>
              <a:rPr lang="ru-RU" sz="3600" dirty="0" smtClean="0"/>
              <a:t>  задержка </a:t>
            </a:r>
            <a:r>
              <a:rPr lang="ru-RU" sz="3600" dirty="0"/>
              <a:t>развития </a:t>
            </a:r>
            <a:r>
              <a:rPr lang="ru-RU" sz="3600" dirty="0" smtClean="0"/>
              <a:t>речи</a:t>
            </a:r>
          </a:p>
          <a:p>
            <a:r>
              <a:rPr lang="ru-RU" sz="3600" dirty="0" smtClean="0"/>
              <a:t>затруднение восприятия </a:t>
            </a:r>
            <a:r>
              <a:rPr lang="ru-RU" sz="3600" dirty="0"/>
              <a:t>и </a:t>
            </a:r>
            <a:r>
              <a:rPr lang="ru-RU" sz="3600" dirty="0" smtClean="0"/>
              <a:t>использования </a:t>
            </a:r>
            <a:r>
              <a:rPr lang="ru-RU" sz="3600" dirty="0"/>
              <a:t>как родного, так и иностранного языка</a:t>
            </a:r>
          </a:p>
        </p:txBody>
      </p:sp>
    </p:spTree>
    <p:extLst>
      <p:ext uri="{BB962C8B-B14F-4D97-AF65-F5344CB8AC3E}">
        <p14:creationId xmlns:p14="http://schemas.microsoft.com/office/powerpoint/2010/main" val="16891986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03648" y="980728"/>
            <a:ext cx="6912768" cy="4524315"/>
          </a:xfrm>
          <a:prstGeom prst="rect">
            <a:avLst/>
          </a:prstGeom>
        </p:spPr>
        <p:txBody>
          <a:bodyPr wrap="square">
            <a:spAutoFit/>
          </a:bodyPr>
          <a:lstStyle/>
          <a:p>
            <a:pPr algn="just"/>
            <a:r>
              <a:rPr lang="ru-RU" sz="3200" dirty="0"/>
              <a:t>Только внимательное отношение семьи и педагогов к данной проблеме поможет вырастить гармоничную культурную толерантную личность и, как следствие, избежать многих конфликтов, возникающих на национальной </a:t>
            </a:r>
            <a:r>
              <a:rPr lang="ru-RU" sz="3200" dirty="0" smtClean="0"/>
              <a:t>почве</a:t>
            </a:r>
            <a:endParaRPr lang="ru-RU" sz="3200" dirty="0"/>
          </a:p>
        </p:txBody>
      </p:sp>
    </p:spTree>
    <p:extLst>
      <p:ext uri="{BB962C8B-B14F-4D97-AF65-F5344CB8AC3E}">
        <p14:creationId xmlns:p14="http://schemas.microsoft.com/office/powerpoint/2010/main" val="38578387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Объект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980728"/>
            <a:ext cx="7056784" cy="5720129"/>
          </a:xfrm>
          <a:prstGeom prst="rect">
            <a:avLst/>
          </a:prstGeom>
        </p:spPr>
      </p:pic>
    </p:spTree>
    <p:extLst>
      <p:ext uri="{BB962C8B-B14F-4D97-AF65-F5344CB8AC3E}">
        <p14:creationId xmlns:p14="http://schemas.microsoft.com/office/powerpoint/2010/main" val="3437984693"/>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184</TotalTime>
  <Words>356</Words>
  <Application>Microsoft Office PowerPoint</Application>
  <PresentationFormat>Экран (4:3)</PresentationFormat>
  <Paragraphs>34</Paragraphs>
  <Slides>14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14</vt:i4>
      </vt:variant>
    </vt:vector>
  </HeadingPairs>
  <TitlesOfParts>
    <vt:vector size="18" baseType="lpstr">
      <vt:lpstr>Arial</vt:lpstr>
      <vt:lpstr>Century Gothic</vt:lpstr>
      <vt:lpstr>Wingdings 3</vt:lpstr>
      <vt:lpstr>Легкий дым</vt:lpstr>
      <vt:lpstr> Особенности речевой среды  в билингвистских семьях</vt:lpstr>
      <vt:lpstr>Презентация PowerPoint</vt:lpstr>
      <vt:lpstr>Презентация PowerPoint</vt:lpstr>
      <vt:lpstr>Презентация PowerPoint</vt:lpstr>
      <vt:lpstr>Сопутствующие факторы, воздействующие на развитие ребенка</vt:lpstr>
      <vt:lpstr>Презентация PowerPoint</vt:lpstr>
      <vt:lpstr>Дети, оказывающиеся в ситуации двуязычия:</vt:lpstr>
      <vt:lpstr>Презентация PowerPoint</vt:lpstr>
      <vt:lpstr>Презентация PowerPoint</vt:lpstr>
      <vt:lpstr>Обстоятельства,  при которых происходит  стихийное усвоение языка:</vt:lpstr>
      <vt:lpstr>Другие случаи:</vt:lpstr>
      <vt:lpstr>Билингвизм  -  фактор риска возникновения речевых нарушений:</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Особенности речевой среды в билингвистских семь</dc:title>
  <dc:creator>Мария</dc:creator>
  <cp:lastModifiedBy>HP</cp:lastModifiedBy>
  <cp:revision>11</cp:revision>
  <dcterms:created xsi:type="dcterms:W3CDTF">2019-01-12T08:54:46Z</dcterms:created>
  <dcterms:modified xsi:type="dcterms:W3CDTF">2021-04-20T01:05:00Z</dcterms:modified>
</cp:coreProperties>
</file>