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sldIdLst>
    <p:sldId id="256" r:id="rId2"/>
    <p:sldId id="274" r:id="rId3"/>
    <p:sldId id="275" r:id="rId4"/>
    <p:sldId id="257" r:id="rId5"/>
    <p:sldId id="267" r:id="rId6"/>
    <p:sldId id="259" r:id="rId7"/>
    <p:sldId id="260" r:id="rId8"/>
    <p:sldId id="258" r:id="rId9"/>
    <p:sldId id="261" r:id="rId10"/>
    <p:sldId id="262" r:id="rId11"/>
    <p:sldId id="276" r:id="rId12"/>
    <p:sldId id="263" r:id="rId13"/>
    <p:sldId id="264" r:id="rId14"/>
    <p:sldId id="277" r:id="rId15"/>
    <p:sldId id="279" r:id="rId16"/>
    <p:sldId id="280" r:id="rId17"/>
    <p:sldId id="281" r:id="rId18"/>
    <p:sldId id="265" r:id="rId19"/>
    <p:sldId id="266" r:id="rId20"/>
    <p:sldId id="268" r:id="rId21"/>
    <p:sldId id="269" r:id="rId22"/>
    <p:sldId id="272" r:id="rId23"/>
    <p:sldId id="271" r:id="rId24"/>
    <p:sldId id="270" r:id="rId25"/>
    <p:sldId id="273" r:id="rId26"/>
    <p:sldId id="282" r:id="rId27"/>
    <p:sldId id="283" r:id="rId28"/>
  </p:sldIdLst>
  <p:sldSz cx="9144000" cy="6858000" type="screen4x3"/>
  <p:notesSz cx="6815138" cy="99441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3226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60335" y="0"/>
            <a:ext cx="2953226" cy="49720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90FFE3-355B-42AC-A2D4-5766D8BC5AA9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514" y="4723448"/>
            <a:ext cx="5452110" cy="4474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5169"/>
            <a:ext cx="2953226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60335" y="9445169"/>
            <a:ext cx="2953226" cy="49720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ABCA06-BCF7-447A-BF08-FC0B172FBD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ABCA06-BCF7-447A-BF08-FC0B172FBDD5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4400" dirty="0" smtClean="0"/>
              <a:t>Классификация, углеводов, их свойства и применение</a:t>
            </a:r>
            <a:endParaRPr lang="ru-RU" sz="4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Урок: УГЛЕВОДЫ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928670"/>
            <a:ext cx="7772400" cy="509113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ПОВТОРЕНИЕ ИЗУЧЕННОГО МАТЕРИАЛА </a:t>
            </a:r>
          </a:p>
          <a:p>
            <a:pPr algn="ctr">
              <a:buNone/>
            </a:pPr>
            <a:r>
              <a:rPr lang="ru-RU" sz="4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(тема: Белки)</a:t>
            </a:r>
            <a:endParaRPr lang="ru-RU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Без названия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3571876"/>
            <a:ext cx="7500990" cy="257176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4400" dirty="0" smtClean="0"/>
              <a:t>Классификация, углеводов, их свойства и применение</a:t>
            </a:r>
            <a:endParaRPr lang="ru-RU" sz="4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Урок: УГЛЕВОДЫ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714348" y="3200400"/>
            <a:ext cx="7715304" cy="2514616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/>
              <a:t>сформировать представление об углеводах как полифункциональных органических соединениях;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/>
              <a:t>рассмотреть классификацию углеводов, их химическое строение, свойства и применение.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Приёмная\Desktop\М-1-1 2022\2023-2024\Углеводы\F_o971xi8pA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215370" cy="628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8259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Историческая справка: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785794"/>
            <a:ext cx="4071966" cy="4643470"/>
          </a:xfrm>
        </p:spPr>
        <p:txBody>
          <a:bodyPr>
            <a:normAutofit fontScale="25000" lnSpcReduction="20000"/>
          </a:bodyPr>
          <a:lstStyle/>
          <a:p>
            <a:r>
              <a:rPr lang="ru-RU" sz="9600" dirty="0" smtClean="0"/>
              <a:t>Самым первым углеводом</a:t>
            </a:r>
            <a:r>
              <a:rPr lang="ru-RU" sz="9600" b="1" dirty="0" smtClean="0"/>
              <a:t>,</a:t>
            </a:r>
            <a:endParaRPr lang="ru-RU" sz="9600" dirty="0" smtClean="0"/>
          </a:p>
          <a:p>
            <a:pPr>
              <a:buNone/>
            </a:pPr>
            <a:r>
              <a:rPr lang="ru-RU" sz="9600" dirty="0" smtClean="0"/>
              <a:t> с которой познакомился человек, был  </a:t>
            </a:r>
            <a:r>
              <a:rPr lang="ru-RU" sz="9600" b="1" dirty="0" smtClean="0"/>
              <a:t>мёд</a:t>
            </a:r>
            <a:r>
              <a:rPr lang="ru-RU" sz="9600" dirty="0" smtClean="0"/>
              <a:t>.</a:t>
            </a:r>
          </a:p>
          <a:p>
            <a:pPr>
              <a:buNone/>
            </a:pPr>
            <a:endParaRPr lang="ru-RU" sz="9600" dirty="0" smtClean="0"/>
          </a:p>
          <a:p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Родиной сахарного тростника является северо-западная 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Индия-Бенгалия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Целлюлоза, как составная часть </a:t>
            </a:r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древесины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, используется с глубокой древности.</a:t>
            </a:r>
          </a:p>
          <a:p>
            <a:pPr algn="ctr">
              <a:buNone/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8" name="Picture 4" descr="C:\Users\Приёмная\Desktop\М-1-1 2022\2023-2024\Углеводы\Без назван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714356"/>
            <a:ext cx="3000396" cy="1643074"/>
          </a:xfrm>
          <a:prstGeom prst="rect">
            <a:avLst/>
          </a:prstGeom>
          <a:noFill/>
        </p:spPr>
      </p:pic>
      <p:pic>
        <p:nvPicPr>
          <p:cNvPr id="1031" name="Picture 7" descr="C:\Users\Приёмная\Desktop\М-1-1 2022\2023-2024\Углеводы\Индия-w50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2214554"/>
            <a:ext cx="3071834" cy="2035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2" name="Picture 8" descr="C:\Users\Приёмная\Desktop\М-1-1 2022\2023-2024\Углеводы\Без названия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4643446"/>
            <a:ext cx="3000396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642918"/>
            <a:ext cx="4143404" cy="5376882"/>
          </a:xfrm>
        </p:spPr>
        <p:txBody>
          <a:bodyPr>
            <a:normAutofit fontScale="62500" lnSpcReduction="2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Термин слова “сладкий” и окончание —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оза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для сахаристых веществ было предложено французским химиком Ж.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Дюла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1838 г.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Исторически сладость была главным признаком, по которому то или иное вещество относили к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 углеводам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Свекловичный сахар в чистом виде был открыт лишь в 1747 г. немецким химиком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А. Маркграфом.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1811 г. русский химик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Кирхгоф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впервые получил глюкозу гидролизом крахмала.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Впервые правильную эмпирическую формулу глюкозы предложил шведский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химик 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Я. Берцелиус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в 1837 г. С6Н12О6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Синтез углеводов из формальдегида в присутствии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(ОН)2 был произведён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А.М. Бутлеровым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 в 1861 г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C:\Users\Приёмная\Desktop\М-1-1 2022\2023-2024\Углеводы\274px-Andreas_Sigismund_Marggraf-fli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42852"/>
            <a:ext cx="2428892" cy="2488319"/>
          </a:xfrm>
          <a:prstGeom prst="rect">
            <a:avLst/>
          </a:prstGeom>
          <a:noFill/>
        </p:spPr>
      </p:pic>
      <p:pic>
        <p:nvPicPr>
          <p:cNvPr id="2051" name="Picture 3" descr="C:\Users\Приёмная\Desktop\М-1-1 2022\2023-2024\Углеводы\Без названия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1357298"/>
            <a:ext cx="2186018" cy="2428892"/>
          </a:xfrm>
          <a:prstGeom prst="rect">
            <a:avLst/>
          </a:prstGeom>
          <a:noFill/>
        </p:spPr>
      </p:pic>
      <p:pic>
        <p:nvPicPr>
          <p:cNvPr id="2052" name="Picture 4" descr="C:\Users\Приёмная\Desktop\М-1-1 2022\2023-2024\Углеводы\pic9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2928934"/>
            <a:ext cx="2071702" cy="2427251"/>
          </a:xfrm>
          <a:prstGeom prst="rect">
            <a:avLst/>
          </a:prstGeom>
          <a:noFill/>
        </p:spPr>
      </p:pic>
      <p:pic>
        <p:nvPicPr>
          <p:cNvPr id="2053" name="Picture 5" descr="C:\Users\Приёмная\Desktop\М-1-1 2022\2023-2024\Углеводы\unname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4143380"/>
            <a:ext cx="2428892" cy="214001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786314" y="2571744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А. Маркграфом.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786578" y="3786190"/>
            <a:ext cx="2143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Кирхгоф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500562" y="535782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Я. Берцелиус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572264" y="6286520"/>
            <a:ext cx="2286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Я. Берцелиус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295400" y="3643314"/>
            <a:ext cx="6400800" cy="2786082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57200" y="1500174"/>
            <a:ext cx="8229600" cy="2000264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УГЛЕВОДЫ  – кислородосодержащие органические вещества природного происхождения, содержащие в своем составе несколько гидроксильных групп (–ОН) и карбонильную группу (–С=О).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57200" y="714356"/>
            <a:ext cx="8229600" cy="2261599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Классификация углеводов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Приёмная\Desktop\М-1-1 2022\2023-2024\Углеводы\классификация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6200000">
            <a:off x="2757462" y="314316"/>
            <a:ext cx="3643313" cy="715803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57224" y="6000768"/>
            <a:ext cx="23574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Не </a:t>
            </a:r>
            <a:r>
              <a:rPr lang="ru-RU" sz="1600" dirty="0" err="1" smtClean="0"/>
              <a:t>гидролизуются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3428992" y="5715016"/>
            <a:ext cx="2357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 smtClean="0"/>
              <a:t>Гидролизуются</a:t>
            </a:r>
            <a:r>
              <a:rPr lang="ru-RU" sz="1600" dirty="0" smtClean="0"/>
              <a:t> на </a:t>
            </a:r>
          </a:p>
          <a:p>
            <a:pPr algn="ctr"/>
            <a:r>
              <a:rPr lang="ru-RU" sz="1600" dirty="0" smtClean="0"/>
              <a:t>2 молекулы моносахаридов  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000760" y="5786454"/>
            <a:ext cx="253338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dirty="0" err="1" smtClean="0"/>
              <a:t>Гидролизуются</a:t>
            </a:r>
            <a:r>
              <a:rPr lang="ru-RU" sz="1600" dirty="0" smtClean="0"/>
              <a:t> на</a:t>
            </a:r>
          </a:p>
          <a:p>
            <a:pPr algn="ctr"/>
            <a:r>
              <a:rPr lang="ru-RU" sz="1600" dirty="0" smtClean="0"/>
              <a:t> большое количество</a:t>
            </a:r>
          </a:p>
          <a:p>
            <a:pPr algn="ctr"/>
            <a:r>
              <a:rPr lang="ru-RU" sz="1600" dirty="0" smtClean="0"/>
              <a:t> молекул моносахаридов </a:t>
            </a:r>
            <a:endParaRPr lang="ru-RU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МОНОСАХАРИДЫ. ГЛЮКОЗА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447800"/>
            <a:ext cx="8115328" cy="457200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Строение молекулы </a:t>
            </a:r>
            <a:endParaRPr lang="ru-RU" dirty="0"/>
          </a:p>
        </p:txBody>
      </p:sp>
      <p:pic>
        <p:nvPicPr>
          <p:cNvPr id="1027" name="Picture 3" descr="C:\Users\Приёмная\Desktop\М-1-1 2022\2023-2024\Углеводы\o51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8215370" cy="4203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85728"/>
            <a:ext cx="7772400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ГЛЮКОЗА С</a:t>
            </a:r>
            <a:r>
              <a:rPr lang="ru-RU" b="1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b="1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br>
              <a:rPr lang="ru-RU" b="1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виноградный сахар</a:t>
            </a:r>
            <a:r>
              <a:rPr lang="ru-RU" dirty="0" smtClean="0"/>
              <a:t>  </a:t>
            </a:r>
            <a:br>
              <a:rPr lang="ru-RU" dirty="0" smtClean="0"/>
            </a:br>
            <a:r>
              <a:rPr lang="ru-RU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бесцветное кристаллическое вещество без запаха</a:t>
            </a:r>
            <a:endParaRPr lang="ru-RU" sz="1800" b="1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12455ad329c583e8a6e360fea451baba_800x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1928802"/>
            <a:ext cx="7786742" cy="4654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0"/>
            <a:ext cx="777240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Свойства глюкозы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142984"/>
            <a:ext cx="7772400" cy="487681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/>
              <a:t>  Молекулярная формула глюкозы </a:t>
            </a:r>
            <a:r>
              <a:rPr lang="ru-RU" b="1" dirty="0" smtClean="0"/>
              <a:t>С</a:t>
            </a:r>
            <a:r>
              <a:rPr lang="ru-RU" b="1" baseline="-25000" dirty="0" smtClean="0"/>
              <a:t>6</a:t>
            </a:r>
            <a:r>
              <a:rPr lang="ru-RU" b="1" dirty="0" smtClean="0"/>
              <a:t>Н</a:t>
            </a:r>
            <a:r>
              <a:rPr lang="ru-RU" b="1" baseline="-25000" dirty="0" smtClean="0"/>
              <a:t>12</a:t>
            </a:r>
            <a:r>
              <a:rPr lang="ru-RU" b="1" dirty="0" smtClean="0"/>
              <a:t>О</a:t>
            </a:r>
            <a:r>
              <a:rPr lang="ru-RU" b="1" baseline="-25000" dirty="0" smtClean="0"/>
              <a:t>6</a:t>
            </a:r>
          </a:p>
          <a:p>
            <a:pPr marL="514350" indent="-514350" algn="ctr">
              <a:buNone/>
            </a:pPr>
            <a:r>
              <a:rPr lang="ru-RU" b="1" baseline="-25000" dirty="0" smtClean="0"/>
              <a:t>1.Спиртовое брожение</a:t>
            </a:r>
          </a:p>
          <a:p>
            <a:pPr marL="514350" indent="-514350" algn="ctr">
              <a:buNone/>
            </a:pPr>
            <a:endParaRPr lang="ru-RU" b="1" baseline="-25000" dirty="0" smtClean="0"/>
          </a:p>
          <a:p>
            <a:pPr marL="514350" indent="-514350" algn="ctr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 → 2C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OH + 2CO</a:t>
            </a:r>
            <a:r>
              <a:rPr lang="en-US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↑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None/>
            </a:pPr>
            <a:endParaRPr lang="ru-RU" b="1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2. В природе глюкоза образуется  в зеленых частях растений в процессе фотосинтезе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6СО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+ 6Н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+ 2920кДж → С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+ 6О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pPr algn="ctr">
              <a:buNone/>
            </a:pPr>
            <a:r>
              <a:rPr lang="ru-RU" b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Глюкоза –основное энергетическое вещество живой клетки</a:t>
            </a:r>
            <a:r>
              <a:rPr lang="ru-RU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2. Глюкоза – это промышленный сахар, получаемый путем гидролиза крахмала из растений, таких как кукуруза, ячмень, рис, картофель или пшеница</a:t>
            </a:r>
          </a:p>
          <a:p>
            <a:pPr algn="ctr">
              <a:buNone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14678" y="2071678"/>
            <a:ext cx="15716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/>
              <a:t>дрожжи</a:t>
            </a:r>
            <a:endParaRPr lang="ru-RU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Применение глюкозы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447800"/>
            <a:ext cx="8186766" cy="4572000"/>
          </a:xfrm>
        </p:spPr>
        <p:txBody>
          <a:bodyPr>
            <a:normAutofit fontScale="92500"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В пищевой промышленности, как заменитель сахарозы. В производстве мороженого она занижает точку замерзания, увеличивает его твердость;</a:t>
            </a:r>
          </a:p>
          <a:p>
            <a:r>
              <a:rPr lang="ru-RU" dirty="0" smtClean="0"/>
              <a:t>В кондитерской промышленности;</a:t>
            </a:r>
          </a:p>
          <a:p>
            <a:r>
              <a:rPr lang="ru-RU" dirty="0" smtClean="0"/>
              <a:t>В хлебопечении глюкоза улучшает условия брожения;</a:t>
            </a:r>
          </a:p>
          <a:p>
            <a:r>
              <a:rPr lang="ru-RU" dirty="0" smtClean="0"/>
              <a:t>В медицине и ветеринарии; </a:t>
            </a:r>
          </a:p>
          <a:p>
            <a:r>
              <a:rPr lang="ru-RU" dirty="0" smtClean="0"/>
              <a:t>В фармацевтической промышленности. Кристаллическая глюкоза используется при производстве антибиотиков;</a:t>
            </a:r>
          </a:p>
          <a:p>
            <a:r>
              <a:rPr lang="ru-RU" dirty="0" smtClean="0"/>
              <a:t>В сельском хозяйстве.</a:t>
            </a:r>
          </a:p>
          <a:p>
            <a:endParaRPr lang="ru-RU" dirty="0"/>
          </a:p>
        </p:txBody>
      </p:sp>
      <p:pic>
        <p:nvPicPr>
          <p:cNvPr id="23554" name="Picture 2" descr="C:\Users\Приёмная\Desktop\М-1-1 2022\2023-2024\Углеводы\690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142852"/>
            <a:ext cx="2786082" cy="1697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Изучение физических свойств глюкозы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4014790" cy="457200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Пробирка с глюкозой</a:t>
            </a:r>
          </a:p>
          <a:p>
            <a:endParaRPr lang="ru-RU" dirty="0" smtClean="0"/>
          </a:p>
          <a:p>
            <a:r>
              <a:rPr lang="ru-RU" dirty="0" smtClean="0"/>
              <a:t>Мерный цилиндр с водой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Индикаторная бумага</a:t>
            </a:r>
          </a:p>
          <a:p>
            <a:pPr>
              <a:buNone/>
            </a:pPr>
            <a:r>
              <a:rPr lang="ru-RU" dirty="0" smtClean="0"/>
              <a:t>(лакмусовая)</a:t>
            </a:r>
          </a:p>
          <a:p>
            <a:endParaRPr lang="ru-RU" dirty="0"/>
          </a:p>
        </p:txBody>
      </p:sp>
      <p:pic>
        <p:nvPicPr>
          <p:cNvPr id="7" name="Рисунок 6" descr="индикаторн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818" y="5072074"/>
            <a:ext cx="3009900" cy="1514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мерны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32" y="2357430"/>
            <a:ext cx="2428868" cy="2428868"/>
          </a:xfrm>
          <a:prstGeom prst="rect">
            <a:avLst/>
          </a:prstGeom>
        </p:spPr>
      </p:pic>
      <p:pic>
        <p:nvPicPr>
          <p:cNvPr id="9" name="Рисунок 8" descr="прпобирк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928670"/>
            <a:ext cx="2000249" cy="200024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71480"/>
            <a:ext cx="7772400" cy="2214578"/>
          </a:xfrm>
        </p:spPr>
        <p:txBody>
          <a:bodyPr>
            <a:normAutofit fontScale="90000"/>
          </a:bodyPr>
          <a:lstStyle/>
          <a:p>
            <a:pPr lvl="0"/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ХОД РАБОТЫ: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Прилейте в пробирку с глюкозой воды и проверьте растворимость вещества  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Проверьте среду раствора. Для этого опустите индикаторную бумагу в раствор глюкозы.</a:t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Данные исследования занесите  в  таблицу, сделайте вывод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500032" y="2928934"/>
          <a:ext cx="8186768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6692"/>
                <a:gridCol w="2046692"/>
                <a:gridCol w="2046692"/>
                <a:gridCol w="2046692"/>
              </a:tblGrid>
              <a:tr h="299406"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Физические</a:t>
                      </a:r>
                      <a:r>
                        <a:rPr lang="ru-RU" baseline="0" dirty="0" smtClean="0"/>
                        <a:t> свойства глюкозы 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Цвет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Запах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Растворимость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Реакция</a:t>
                      </a:r>
                      <a:r>
                        <a:rPr lang="ru-RU" baseline="0" dirty="0" smtClean="0"/>
                        <a:t> среды </a:t>
                      </a:r>
                    </a:p>
                    <a:p>
                      <a:pPr algn="ctr"/>
                      <a:r>
                        <a:rPr lang="ru-RU" baseline="0" dirty="0" smtClean="0"/>
                        <a:t>(нужное подчеркнуть)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Кисла</a:t>
                      </a:r>
                    </a:p>
                    <a:p>
                      <a:pPr algn="ctr"/>
                      <a:r>
                        <a:rPr lang="ru-RU" dirty="0" smtClean="0"/>
                        <a:t>Щелочная Нейтральная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Без названия (4)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71538" y="2071678"/>
            <a:ext cx="7000924" cy="3483454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4500570"/>
            <a:ext cx="8043890" cy="200026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Вывод: глюкоза – бесцветное органическое  вещество,  не имеет запаха,  в воде растворяется хорошо. Не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диссоциирует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при растворении в воде, поэтому она не влияет на РН среды, и реакция ее водного раствора – нейтральная.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1142976" y="785794"/>
          <a:ext cx="7186636" cy="36233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826"/>
                <a:gridCol w="1664492"/>
                <a:gridCol w="1796659"/>
                <a:gridCol w="1796659"/>
              </a:tblGrid>
              <a:tr h="603887">
                <a:tc gridSpan="4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Физические</a:t>
                      </a:r>
                      <a:r>
                        <a:rPr lang="ru-RU" baseline="0" dirty="0" smtClean="0"/>
                        <a:t> свойства глюкозы 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5097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Цвет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Запах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Растворимость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Реакция</a:t>
                      </a:r>
                      <a:r>
                        <a:rPr lang="ru-RU" baseline="0" dirty="0" smtClean="0"/>
                        <a:t> среды </a:t>
                      </a:r>
                    </a:p>
                    <a:p>
                      <a:pPr algn="ctr"/>
                      <a:r>
                        <a:rPr lang="ru-RU" baseline="0" dirty="0" smtClean="0"/>
                        <a:t>(нужное подчеркнуть)</a:t>
                      </a:r>
                      <a:endParaRPr lang="ru-RU" dirty="0"/>
                    </a:p>
                  </a:txBody>
                  <a:tcPr/>
                </a:tc>
              </a:tr>
              <a:tr h="15097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Бесцветное</a:t>
                      </a:r>
                      <a:r>
                        <a:rPr lang="ru-RU" baseline="0" dirty="0" smtClean="0"/>
                        <a:t> кристаллическое  вещество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Хорошо</a:t>
                      </a:r>
                      <a:r>
                        <a:rPr lang="ru-RU" baseline="0" dirty="0" smtClean="0"/>
                        <a:t> растворяется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Нейтральная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71604" y="285728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Проверяем правильность заполнения!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ДИСАХАРИДЫ. САХАРОЗА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447800"/>
            <a:ext cx="8786874" cy="4572000"/>
          </a:xfrm>
        </p:spPr>
        <p:txBody>
          <a:bodyPr/>
          <a:lstStyle/>
          <a:p>
            <a:pPr marL="457200" indent="-457200" algn="ctr">
              <a:buAutoNum type="arabicPeriod"/>
            </a:pPr>
            <a:r>
              <a:rPr lang="ru-RU" sz="2400" dirty="0" smtClean="0"/>
              <a:t>Молекулярная формула сахарозы-  </a:t>
            </a:r>
            <a:r>
              <a:rPr lang="ru-RU" sz="2400" b="1" dirty="0" smtClean="0"/>
              <a:t>С</a:t>
            </a:r>
            <a:r>
              <a:rPr lang="ru-RU" sz="2400" b="1" baseline="-25000" dirty="0" smtClean="0"/>
              <a:t>12</a:t>
            </a:r>
            <a:r>
              <a:rPr lang="ru-RU" sz="2400" b="1" dirty="0" smtClean="0"/>
              <a:t>Н</a:t>
            </a:r>
            <a:r>
              <a:rPr lang="ru-RU" sz="2400" b="1" baseline="-25000" dirty="0" smtClean="0"/>
              <a:t>22</a:t>
            </a:r>
            <a:r>
              <a:rPr lang="ru-RU" sz="2400" b="1" dirty="0" smtClean="0"/>
              <a:t>О</a:t>
            </a:r>
            <a:r>
              <a:rPr lang="ru-RU" sz="2400" b="1" baseline="-25000" dirty="0" smtClean="0"/>
              <a:t>11</a:t>
            </a:r>
            <a:r>
              <a:rPr lang="ru-RU" sz="2400" b="1" dirty="0" smtClean="0"/>
              <a:t> </a:t>
            </a:r>
          </a:p>
          <a:p>
            <a:pPr marL="457200" indent="-457200" algn="ctr">
              <a:buNone/>
            </a:pPr>
            <a:r>
              <a:rPr lang="ru-RU" sz="2400" dirty="0" smtClean="0"/>
              <a:t>Образована двумя циклическими молекулами: глюкозой и фруктозой.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4579" name="Picture 3" descr="C:\Users\Приёмная\Desktop\М-1-1 2022\2023-2024\Углеводы\сахароза.-строение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857496"/>
            <a:ext cx="6286544" cy="36322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1115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Свойства сахарозы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2844" y="714356"/>
            <a:ext cx="9001156" cy="5715040"/>
          </a:xfrm>
        </p:spPr>
        <p:txBody>
          <a:bodyPr/>
          <a:lstStyle/>
          <a:p>
            <a:pPr marL="514350" indent="-514350">
              <a:buNone/>
            </a:pPr>
            <a:r>
              <a:rPr lang="ru-RU" dirty="0" smtClean="0"/>
              <a:t>1. Сахароза белое кристаллическое вещество, хорошо растворимое в воде, имеет сладкий вкус.</a:t>
            </a:r>
          </a:p>
          <a:p>
            <a:pPr marL="514350" indent="-514350">
              <a:buNone/>
            </a:pPr>
            <a:r>
              <a:rPr lang="ru-RU" dirty="0" smtClean="0"/>
              <a:t>Сахарный тростник (14-16%), </a:t>
            </a:r>
          </a:p>
          <a:p>
            <a:pPr marL="514350" indent="-514350">
              <a:buNone/>
            </a:pPr>
            <a:endParaRPr lang="ru-RU" dirty="0" smtClean="0"/>
          </a:p>
          <a:p>
            <a:pPr marL="514350" indent="-514350">
              <a:buNone/>
            </a:pPr>
            <a:endParaRPr lang="ru-RU" dirty="0" smtClean="0"/>
          </a:p>
          <a:p>
            <a:pPr marL="514350" indent="-514350">
              <a:buNone/>
            </a:pPr>
            <a:r>
              <a:rPr lang="ru-RU" dirty="0" smtClean="0"/>
              <a:t>Сахарная свекла (16-21%).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2. 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Приёмная\Desktop\М-1-1 2022\2023-2024\Углеводы\тросни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643050"/>
            <a:ext cx="2991651" cy="15430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Приёмная\Desktop\М-1-1 2022\2023-2024\Углеводы\свекл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357562"/>
            <a:ext cx="3000396" cy="1553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28604"/>
            <a:ext cx="77724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Гидролиз сахарозы 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1571612"/>
            <a:ext cx="8786874" cy="4448188"/>
          </a:xfrm>
        </p:spPr>
        <p:txBody>
          <a:bodyPr/>
          <a:lstStyle/>
          <a:p>
            <a:pPr>
              <a:buNone/>
            </a:pP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pt-BR" sz="2400" baseline="-25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2400" baseline="-25000" dirty="0" smtClean="0">
                <a:latin typeface="Times New Roman" pitchFamily="18" charset="0"/>
                <a:cs typeface="Times New Roman" pitchFamily="18" charset="0"/>
              </a:rPr>
              <a:t>22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2400" baseline="-25000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 + H</a:t>
            </a:r>
            <a:r>
              <a:rPr lang="pt-BR" sz="18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O (H+, t) = C</a:t>
            </a:r>
            <a:r>
              <a:rPr lang="pt-BR" sz="24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2400" baseline="-25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2400" baseline="-25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 (глюкоза) + C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2400" baseline="-25000" dirty="0" smtClean="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6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pt-BR" sz="2400" dirty="0" smtClean="0">
                <a:latin typeface="Times New Roman" pitchFamily="18" charset="0"/>
                <a:cs typeface="Times New Roman" pitchFamily="18" charset="0"/>
              </a:rPr>
              <a:t> (фруктоза)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Условия протекания гидролиза:</a:t>
            </a:r>
          </a:p>
          <a:p>
            <a:pPr marL="514350" indent="-514350">
              <a:buAutoNum type="arabicPeriod"/>
            </a:pPr>
            <a:r>
              <a:rPr lang="ru-RU" dirty="0" smtClean="0"/>
              <a:t>Температура (нагревание)</a:t>
            </a:r>
          </a:p>
          <a:p>
            <a:pPr marL="514350" indent="-514350">
              <a:buAutoNum type="arabicPeriod"/>
            </a:pPr>
            <a:r>
              <a:rPr lang="ru-RU" dirty="0" smtClean="0"/>
              <a:t>Кислота  серная, винная, лимонная (кислая среда)</a:t>
            </a:r>
          </a:p>
          <a:p>
            <a:pPr marL="514350" indent="-514350">
              <a:buAutoNum type="arabicPeriod"/>
            </a:pPr>
            <a:r>
              <a:rPr lang="ru-RU" dirty="0" smtClean="0"/>
              <a:t>Ферменты (желудка и кишечника)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Приёмная\Desktop\М-1-1 2022\2023-2024\Углеводы\slide-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143932" cy="60592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5111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Полисахариды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285720" y="857232"/>
          <a:ext cx="8501122" cy="5500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0561"/>
                <a:gridCol w="4250561"/>
              </a:tblGrid>
              <a:tr h="1051878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Крахмал 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Целлюлоза</a:t>
                      </a:r>
                    </a:p>
                    <a:p>
                      <a:pPr algn="ctr"/>
                      <a:r>
                        <a:rPr lang="ru-RU" sz="2800" dirty="0" smtClean="0"/>
                        <a:t> (</a:t>
                      </a:r>
                      <a:r>
                        <a:rPr lang="ru-RU" sz="2800" dirty="0" err="1" smtClean="0"/>
                        <a:t>клейчатка</a:t>
                      </a:r>
                      <a:r>
                        <a:rPr lang="ru-RU" sz="2800" dirty="0" smtClean="0"/>
                        <a:t>)</a:t>
                      </a:r>
                      <a:endParaRPr lang="ru-RU" sz="2800" dirty="0"/>
                    </a:p>
                  </a:txBody>
                  <a:tcPr/>
                </a:tc>
              </a:tr>
              <a:tr h="444884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 descr="цел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3929066"/>
            <a:ext cx="4000528" cy="2286016"/>
          </a:xfrm>
          <a:prstGeom prst="rect">
            <a:avLst/>
          </a:prstGeom>
        </p:spPr>
      </p:pic>
      <p:pic>
        <p:nvPicPr>
          <p:cNvPr id="6" name="Рисунок 5" descr="хлоп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2000240"/>
            <a:ext cx="4000528" cy="1857388"/>
          </a:xfrm>
          <a:prstGeom prst="rect">
            <a:avLst/>
          </a:prstGeom>
        </p:spPr>
      </p:pic>
      <p:pic>
        <p:nvPicPr>
          <p:cNvPr id="7" name="Рисунок 6" descr="кпрахмал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4071942"/>
            <a:ext cx="3929090" cy="2143140"/>
          </a:xfrm>
          <a:prstGeom prst="rect">
            <a:avLst/>
          </a:prstGeom>
        </p:spPr>
      </p:pic>
      <p:pic>
        <p:nvPicPr>
          <p:cNvPr id="8" name="Рисунок 7" descr="крах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034" y="2000240"/>
            <a:ext cx="3643338" cy="198120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714876" y="4000504"/>
            <a:ext cx="1714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sym typeface="Wingdings" pitchFamily="2" charset="2"/>
              </a:rPr>
              <a:t>60 %</a:t>
            </a:r>
            <a:endParaRPr lang="ru-RU" sz="4400" b="1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86314" y="2071678"/>
            <a:ext cx="15135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b="1" dirty="0" smtClean="0">
                <a:solidFill>
                  <a:schemeClr val="bg1"/>
                </a:solidFill>
              </a:rPr>
              <a:t>90%</a:t>
            </a:r>
            <a:endParaRPr lang="ru-RU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Сравнение строения и свойств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крахмала и целлюлозы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(самостоятельная работа с раздаточным материалом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/>
                <a:ea typeface="Times New Roman"/>
                <a:cs typeface="Times New Roman"/>
              </a:rPr>
              <a:t>Вещества</a:t>
            </a:r>
            <a:endParaRPr lang="ru-RU" sz="2800" dirty="0" smtClean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>
              <a:buNone/>
            </a:pPr>
            <a:endParaRPr lang="ru-RU" dirty="0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428595" y="1500174"/>
          <a:ext cx="8358246" cy="4786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082"/>
                <a:gridCol w="2786082"/>
                <a:gridCol w="2786082"/>
              </a:tblGrid>
              <a:tr h="829285">
                <a:tc>
                  <a:txBody>
                    <a:bodyPr/>
                    <a:lstStyle/>
                    <a:p>
                      <a:pPr marL="368300" indent="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Вещества</a:t>
                      </a:r>
                      <a:endParaRPr lang="ru-RU" sz="24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Крахмал</a:t>
                      </a:r>
                      <a:endParaRPr lang="ru-RU" sz="24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Целлюлоза</a:t>
                      </a:r>
                      <a:endParaRPr lang="ru-RU" sz="24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4523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Молекулярная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формула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5118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Физические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свойства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ru-RU" sz="1400" dirty="0"/>
                    </a:p>
                  </a:txBody>
                  <a:tcPr/>
                </a:tc>
              </a:tr>
              <a:tr h="7706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Нахождение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природе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  <a:tr h="122230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+mj-lt"/>
                        <a:buNone/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 Применение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74638"/>
            <a:ext cx="797245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Сравнение строения и свойств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крахмала и целлюлозы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(самостоятельная работа с раздаточным материалом)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28595" y="1500174"/>
          <a:ext cx="8358246" cy="4786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6082"/>
                <a:gridCol w="2786082"/>
                <a:gridCol w="2786082"/>
              </a:tblGrid>
              <a:tr h="829285">
                <a:tc>
                  <a:txBody>
                    <a:bodyPr/>
                    <a:lstStyle/>
                    <a:p>
                      <a:pPr marL="368300" indent="63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Вещества</a:t>
                      </a:r>
                      <a:endParaRPr lang="ru-RU" sz="24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Крахмал</a:t>
                      </a:r>
                      <a:endParaRPr lang="ru-RU" sz="24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Целлюлоза</a:t>
                      </a:r>
                      <a:endParaRPr lang="ru-RU" sz="24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  <a:tr h="45233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 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Молекулярная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формула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(С</a:t>
                      </a:r>
                      <a:r>
                        <a:rPr kumimoji="0" lang="ru-RU" sz="1800" b="1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</a:t>
                      </a:r>
                      <a:r>
                        <a:rPr kumimoji="0" lang="ru-RU" sz="1800" b="1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</a:t>
                      </a:r>
                      <a:r>
                        <a:rPr kumimoji="0" lang="ru-RU" sz="1800" b="1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kumimoji="0" lang="ru-RU" sz="1800" b="1" kern="1200" baseline="-250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(С</a:t>
                      </a:r>
                      <a:r>
                        <a:rPr kumimoji="0" lang="ru-RU" sz="1800" b="1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</a:t>
                      </a:r>
                      <a:r>
                        <a:rPr kumimoji="0" lang="ru-RU" sz="1800" b="1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</a:t>
                      </a:r>
                      <a:r>
                        <a:rPr kumimoji="0" lang="ru-RU" sz="1800" b="1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kumimoji="0" lang="ru-RU" sz="1800" b="1" kern="1200" baseline="-250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ru-RU" dirty="0"/>
                    </a:p>
                  </a:txBody>
                  <a:tcPr/>
                </a:tc>
              </a:tr>
              <a:tr h="15118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 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Физические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свойства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/>
                </a:tc>
                <a:tc>
                  <a:txBody>
                    <a:bodyPr/>
                    <a:lstStyle/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Белый</a:t>
                      </a:r>
                      <a:r>
                        <a:rPr kumimoji="0" lang="ru-RU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аморфный порошок </a:t>
                      </a:r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не растворим в холодной воде;</a:t>
                      </a:r>
                    </a:p>
                    <a:p>
                      <a:r>
                        <a:rPr kumimoji="0" lang="ru-RU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в горячей набухает и постепенно растворяется, образуя вязкий раствор.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Это белое твердое вещество без запаха и вкуса, нерастворимое в воде и других растворителях. Целлюлоза имеет волокнистую структуру</a:t>
                      </a:r>
                      <a:endParaRPr lang="ru-RU" sz="1400" dirty="0"/>
                    </a:p>
                  </a:txBody>
                  <a:tcPr/>
                </a:tc>
              </a:tr>
              <a:tr h="77061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3. 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Нахождение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природе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Картофель, рис, кукуруза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Образовывает клеточные</a:t>
                      </a:r>
                      <a:r>
                        <a:rPr lang="ru-RU" sz="1400" baseline="0" dirty="0" smtClean="0"/>
                        <a:t> стенки растений  </a:t>
                      </a:r>
                      <a:endParaRPr lang="ru-RU" sz="1400" dirty="0"/>
                    </a:p>
                  </a:txBody>
                  <a:tcPr/>
                </a:tc>
              </a:tr>
              <a:tr h="122230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+mj-lt"/>
                        <a:buNone/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  Применение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7630" marR="87630" marT="43815" marB="43815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Целлюлозно-бумажная промышленность, пищевая промышленность, фармацевтическая</a:t>
                      </a:r>
                      <a:r>
                        <a:rPr lang="ru-RU" sz="1400" baseline="0" dirty="0" smtClean="0"/>
                        <a:t> промышленность.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Для производства бумаги, искусственных волокон, взрывчатых веществ, этилового спирта, каучука.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Закрепление изученного материала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57224" y="1357298"/>
            <a:ext cx="777240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Из предложенного перечня выбрать продукты и объекты, содержащие:</a:t>
            </a:r>
          </a:p>
          <a:p>
            <a:pPr lvl="0"/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Глюкозу и целлюлозу</a:t>
            </a:r>
          </a:p>
          <a:p>
            <a:pPr lvl="0"/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2857496"/>
          <a:ext cx="8501122" cy="3500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0418"/>
                <a:gridCol w="4030704"/>
              </a:tblGrid>
              <a:tr h="350046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ru-RU" sz="2400" dirty="0" smtClean="0"/>
                        <a:t>комнатный цветок</a:t>
                      </a:r>
                    </a:p>
                    <a:p>
                      <a:pPr algn="l">
                        <a:buNone/>
                      </a:pPr>
                      <a:r>
                        <a:rPr lang="ru-RU" sz="2400" dirty="0" smtClean="0"/>
                        <a:t>упаковка </a:t>
                      </a:r>
                      <a:r>
                        <a:rPr lang="ru-RU" sz="2400" dirty="0" err="1" smtClean="0"/>
                        <a:t>виноградногосока</a:t>
                      </a:r>
                      <a:endParaRPr lang="ru-RU" sz="2400" dirty="0" smtClean="0"/>
                    </a:p>
                    <a:p>
                      <a:pPr algn="l">
                        <a:buNone/>
                      </a:pPr>
                      <a:r>
                        <a:rPr lang="ru-RU" sz="2400" dirty="0" smtClean="0"/>
                        <a:t>сахар-рафинад</a:t>
                      </a:r>
                    </a:p>
                    <a:p>
                      <a:pPr algn="l">
                        <a:buNone/>
                      </a:pPr>
                      <a:r>
                        <a:rPr lang="ru-RU" sz="2400" dirty="0" smtClean="0"/>
                        <a:t>мёд</a:t>
                      </a:r>
                    </a:p>
                    <a:p>
                      <a:pPr algn="l">
                        <a:buNone/>
                      </a:pPr>
                      <a:r>
                        <a:rPr lang="ru-RU" sz="2400" dirty="0" smtClean="0"/>
                        <a:t>яблоко </a:t>
                      </a:r>
                    </a:p>
                    <a:p>
                      <a:pPr algn="l">
                        <a:buNone/>
                      </a:pPr>
                      <a:r>
                        <a:rPr lang="ru-RU" sz="2400" dirty="0" smtClean="0"/>
                        <a:t>рис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картофель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 хлеб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молоко сгущенное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вата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медицинский бинт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пакет с картофельным крахмалом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фильтровальная бумага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Ответ: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7158" y="1500174"/>
          <a:ext cx="8501122" cy="3500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0418"/>
                <a:gridCol w="4030704"/>
              </a:tblGrid>
              <a:tr h="350046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ru-RU" sz="2400" dirty="0" smtClean="0"/>
                        <a:t>комнатный цветок</a:t>
                      </a:r>
                    </a:p>
                    <a:p>
                      <a:pPr algn="l">
                        <a:buNone/>
                      </a:pPr>
                      <a:r>
                        <a:rPr lang="ru-RU" sz="2400" dirty="0" smtClean="0"/>
                        <a:t>упаковка </a:t>
                      </a:r>
                      <a:r>
                        <a:rPr lang="ru-RU" sz="2400" dirty="0" err="1" smtClean="0"/>
                        <a:t>виноградногосока</a:t>
                      </a:r>
                      <a:endParaRPr lang="ru-RU" sz="2400" dirty="0" smtClean="0"/>
                    </a:p>
                    <a:p>
                      <a:pPr algn="l">
                        <a:buNone/>
                      </a:pPr>
                      <a:r>
                        <a:rPr lang="ru-RU" sz="2400" dirty="0" smtClean="0"/>
                        <a:t>сахар-рафинад</a:t>
                      </a:r>
                    </a:p>
                    <a:p>
                      <a:pPr algn="l">
                        <a:buNone/>
                      </a:pPr>
                      <a:r>
                        <a:rPr lang="ru-RU" sz="2400" dirty="0" smtClean="0"/>
                        <a:t>мёд</a:t>
                      </a:r>
                    </a:p>
                    <a:p>
                      <a:pPr algn="l">
                        <a:buNone/>
                      </a:pPr>
                      <a:r>
                        <a:rPr lang="ru-RU" sz="2400" dirty="0" smtClean="0"/>
                        <a:t>яблоко </a:t>
                      </a:r>
                    </a:p>
                    <a:p>
                      <a:pPr algn="l">
                        <a:buNone/>
                      </a:pPr>
                      <a:r>
                        <a:rPr lang="ru-RU" sz="2400" dirty="0" smtClean="0"/>
                        <a:t>рис 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картофель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 хлеб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молоко сгущенное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вата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медицинский бинт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пакет с картофельным крахмалом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/>
                        <a:t>фильтровальная бумага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447800"/>
            <a:ext cx="8258204" cy="4572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Домашнее задание – конспект лекции</a:t>
            </a:r>
          </a:p>
          <a:p>
            <a:pPr algn="ctr">
              <a:buNone/>
            </a:pPr>
            <a:endParaRPr lang="ru-RU" sz="48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561</TotalTime>
  <Words>528</Words>
  <PresentationFormat>Экран (4:3)</PresentationFormat>
  <Paragraphs>182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Справедливость</vt:lpstr>
      <vt:lpstr>Урок: УГЛЕВОДЫ</vt:lpstr>
      <vt:lpstr>Слайд 2</vt:lpstr>
      <vt:lpstr>Урок: УГЛЕВОДЫ</vt:lpstr>
      <vt:lpstr>Цель: </vt:lpstr>
      <vt:lpstr>Слайд 5</vt:lpstr>
      <vt:lpstr>Историческая справка:</vt:lpstr>
      <vt:lpstr>Слайд 7</vt:lpstr>
      <vt:lpstr>УГЛЕВОДЫ  – кислородосодержащие органические вещества природного происхождения, содержащие в своем составе несколько гидроксильных групп (–ОН) и карбонильную группу (–С=О).  </vt:lpstr>
      <vt:lpstr>Классификация углеводов </vt:lpstr>
      <vt:lpstr>МОНОСАХАРИДЫ. ГЛЮКОЗА</vt:lpstr>
      <vt:lpstr>ГЛЮКОЗА С6Н12О6 виноградный сахар   бесцветное кристаллическое вещество без запаха</vt:lpstr>
      <vt:lpstr>Свойства глюкозы </vt:lpstr>
      <vt:lpstr>Применение глюкозы </vt:lpstr>
      <vt:lpstr>Изучение физических свойств глюкозы</vt:lpstr>
      <vt:lpstr>ХОД РАБОТЫ: 1. Прилейте в пробирку с глюкозой воды и проверьте растворимость вещества   2. Проверьте среду раствора. Для этого опустите индикаторную бумагу в раствор глюкозы. 3. Данные исследования занесите  в  таблицу, сделайте вывод   </vt:lpstr>
      <vt:lpstr>Слайд 16</vt:lpstr>
      <vt:lpstr>Слайд 17</vt:lpstr>
      <vt:lpstr>ДИСАХАРИДЫ. САХАРОЗА</vt:lpstr>
      <vt:lpstr>Свойства сахарозы</vt:lpstr>
      <vt:lpstr>   Гидролиз сахарозы   </vt:lpstr>
      <vt:lpstr>Слайд 21</vt:lpstr>
      <vt:lpstr>Полисахариды </vt:lpstr>
      <vt:lpstr>Сравнение строения и свойств  крахмала и целлюлозы (самостоятельная работа с раздаточным материалом</vt:lpstr>
      <vt:lpstr>Сравнение строения и свойств  крахмала и целлюлозы (самостоятельная работа с раздаточным материалом)</vt:lpstr>
      <vt:lpstr>Закрепление изученного материала </vt:lpstr>
      <vt:lpstr>Ответ: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Урок: УГЛЕВОДЫ</dc:title>
  <dc:creator>Priemnaya</dc:creator>
  <cp:lastModifiedBy>Приёмная</cp:lastModifiedBy>
  <cp:revision>48</cp:revision>
  <dcterms:created xsi:type="dcterms:W3CDTF">2024-04-17T09:40:00Z</dcterms:created>
  <dcterms:modified xsi:type="dcterms:W3CDTF">2025-04-22T09:34:26Z</dcterms:modified>
</cp:coreProperties>
</file>