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61" r:id="rId3"/>
    <p:sldId id="262" r:id="rId4"/>
    <p:sldId id="263" r:id="rId5"/>
    <p:sldId id="265" r:id="rId6"/>
    <p:sldId id="264" r:id="rId7"/>
    <p:sldId id="274" r:id="rId8"/>
    <p:sldId id="266" r:id="rId9"/>
    <p:sldId id="270" r:id="rId10"/>
    <p:sldId id="272" r:id="rId11"/>
    <p:sldId id="271" r:id="rId12"/>
    <p:sldId id="258" r:id="rId13"/>
    <p:sldId id="268" r:id="rId14"/>
    <p:sldId id="260" r:id="rId15"/>
    <p:sldId id="259" r:id="rId16"/>
    <p:sldId id="267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BD03BF-BEB7-4849-A891-8A418360DAF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EEF884-84BB-48F0-97FA-153FDD512E1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EF884-84BB-48F0-97FA-153FDD512E10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EEF884-84BB-48F0-97FA-153FDD512E10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E2670E1-F054-43C3-B21A-E23EF7E4F767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E7320E9-F237-4896-BFE0-7A896A6E10B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4290"/>
            <a:ext cx="7772400" cy="192882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  <a:t>Муниципальное бюджетное дошкольное образовательное учреждение «Детский сад «Буратино» с. Барабаш </a:t>
            </a:r>
            <a:r>
              <a:rPr lang="ru-RU" sz="1800" cap="none" dirty="0" err="1" smtClean="0">
                <a:solidFill>
                  <a:schemeClr val="tx1"/>
                </a:solidFill>
                <a:latin typeface="Comic Sans MS" pitchFamily="66" charset="0"/>
              </a:rPr>
              <a:t>Хасанского</a:t>
            </a:r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  <a:t> муниципального округа»</a:t>
            </a:r>
            <a:b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000" b="1" cap="none" dirty="0" smtClean="0">
                <a:solidFill>
                  <a:schemeClr val="tx1"/>
                </a:solidFill>
                <a:latin typeface="Comic Sans MS" pitchFamily="66" charset="0"/>
              </a:rPr>
              <a:t>Исследовательская деятельность «Молоко и молочные продукты»</a:t>
            </a:r>
            <a:br>
              <a:rPr lang="ru-RU" sz="2000" b="1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  <a:t>номинация: </a:t>
            </a:r>
            <a:r>
              <a:rPr lang="ru-RU" sz="1800" cap="none" dirty="0" err="1" smtClean="0">
                <a:solidFill>
                  <a:schemeClr val="tx1"/>
                </a:solidFill>
                <a:latin typeface="Comic Sans MS" pitchFamily="66" charset="0"/>
              </a:rPr>
              <a:t>естественно-научное</a:t>
            </a:r>
            <a:endParaRPr lang="ru-RU" sz="1800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6182" y="5429264"/>
            <a:ext cx="5143536" cy="1285884"/>
          </a:xfrm>
        </p:spPr>
        <p:txBody>
          <a:bodyPr>
            <a:noAutofit/>
          </a:bodyPr>
          <a:lstStyle/>
          <a:p>
            <a:pPr algn="l"/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Автор: </a:t>
            </a:r>
            <a:r>
              <a:rPr lang="ru-RU" sz="1600" dirty="0" err="1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Чурсина</a:t>
            </a:r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Агния, 6лет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Руководитель: </a:t>
            </a:r>
            <a:r>
              <a:rPr lang="ru-RU" sz="1600" dirty="0" err="1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Порватова</a:t>
            </a:r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Любовь Григорьевна</a:t>
            </a:r>
          </a:p>
          <a:p>
            <a:pPr algn="l"/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2026 год.</a:t>
            </a:r>
            <a:r>
              <a:rPr lang="ru-RU" sz="1600" dirty="0" smtClean="0">
                <a:solidFill>
                  <a:schemeClr val="tx1"/>
                </a:solidFill>
                <a:latin typeface="Comic Sans MS" pitchFamily="66" charset="0"/>
              </a:rPr>
              <a:t>	</a:t>
            </a:r>
            <a:endParaRPr lang="ru-RU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e5c325ed2a13ce52b613d528e9f5b8a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19" y="2071678"/>
            <a:ext cx="5561555" cy="36433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u="sng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Цель:</a:t>
            </a:r>
            <a: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выявить какие  продукты можно получить из молока, и чем они полезны для нашего здоровья.</a:t>
            </a:r>
            <a:endParaRPr lang="ru-RU" sz="2000" cap="none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736"/>
            <a:ext cx="8686800" cy="507209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800" b="1" u="sng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Задачи: 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1. Узнать больше о молоке, откуда оно пришло и его ценных свойствах.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2. Обогатить знания о молоке как о ценном и полезном продукте для роста детского организма.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3. При помощи опытов с молоком, произвести молочные продукты в домашних условиях.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4. Сформировать выводы.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5. Намеченные дальнейшие перспективы работы и практические рекомендации, проистекающие из данного исследования.</a:t>
            </a:r>
          </a:p>
          <a:p>
            <a:pPr>
              <a:buNone/>
            </a:pP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ru-RU" sz="1800" b="1" u="sng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Методы исследования: 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наблюдение,  поисковая работа из различных источников информации, опыты и экспериментирования.</a:t>
            </a:r>
            <a:endParaRPr lang="ru-RU" sz="1800" b="1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endParaRPr lang="ru-RU" sz="1800" b="1" u="sng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b="1" u="sng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Предполагаемый результат: 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мои исследования расширят мой кругозор, помогут узнать о полезных свойствах молока и молочных продуктах.</a:t>
            </a:r>
          </a:p>
          <a:p>
            <a:pPr>
              <a:buNone/>
            </a:pPr>
            <a:endParaRPr lang="ru-RU" sz="1800" b="1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858312" cy="4286280"/>
          </a:xfrm>
        </p:spPr>
        <p:txBody>
          <a:bodyPr>
            <a:noAutofit/>
          </a:bodyPr>
          <a:lstStyle/>
          <a:p>
            <a:pPr algn="just"/>
            <a: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      Меня зовут </a:t>
            </a:r>
            <a:r>
              <a:rPr lang="ru-RU" sz="2000" cap="none" dirty="0" err="1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Чурсина</a:t>
            </a:r>
            <a: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Агния, мне 6 лет. Я хожу в детский сад «Буратино» села Барабаш. Воспитатель Любовь Григорьевна прочитала нам сказку Льва Толстого «О лягушке, которая попала в молоко».  Это вызвало у меня интерес, что же это за удивительная жидкость – молоко? Почему из него вдруг получилось масло? И правда ли, что молоко полезное? Почему люди ценят молоко,  какие продукты из него можно получить. Ребята нашей группы тоже заинтересовались этой темой. Вместе с Любовь Григорьевной   мы решили провести опыты с молоком.</a:t>
            </a:r>
            <a:b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u="sng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Гипотеза:</a:t>
            </a:r>
            <a:r>
              <a:rPr lang="ru-RU" sz="20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мои исследования расширят мой кругозор, помогут узнать о полезных свойствах молока и молочных продуктах.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cap="none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cap="none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b="1" cap="none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ze3xw-YYe2AyqGcfbXQKvkbfkZjqdhSJNm6uEcgS2fAf5v_BRRexNXIB3s3OaB7l7qT1sLbYgT3hZ6pN2jjbvh4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3929066"/>
            <a:ext cx="2786050" cy="2017712"/>
          </a:xfrm>
        </p:spPr>
      </p:pic>
      <p:pic>
        <p:nvPicPr>
          <p:cNvPr id="8" name="Рисунок 7" descr="fff476534ed0a4b5b225d8c54bd807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929066"/>
            <a:ext cx="2928958" cy="2212349"/>
          </a:xfrm>
          <a:prstGeom prst="rect">
            <a:avLst/>
          </a:prstGeom>
        </p:spPr>
      </p:pic>
      <p:pic>
        <p:nvPicPr>
          <p:cNvPr id="10" name="Рисунок 9" descr="C:\Users\Любаша\Desktop\молоко\Новая папка\IMG_20260304_101912_13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4071942"/>
            <a:ext cx="3071834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11239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b="1" u="sng" cap="none" dirty="0" smtClean="0">
                <a:solidFill>
                  <a:schemeClr val="tx1"/>
                </a:solidFill>
                <a:latin typeface="Comic Sans MS" pitchFamily="66" charset="0"/>
              </a:rPr>
              <a:t>Этапы проекта</a:t>
            </a:r>
            <a: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</a:rPr>
              <a:t>1. Подготовительный этап</a:t>
            </a:r>
            <a: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4400" b="1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44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Comic Sans MS" pitchFamily="66" charset="0"/>
              </a:rPr>
            </a:br>
            <a:endParaRPr lang="ru-RU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1811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Метод  «Трех вопросов»</a:t>
            </a:r>
          </a:p>
          <a:p>
            <a:pPr>
              <a:buClrTx/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1. Что я знаю о молоке?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Молоко белое.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Его дают коровы.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Его можно пить, оно полезное.</a:t>
            </a:r>
          </a:p>
          <a:p>
            <a:pPr>
              <a:buClrTx/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2. Что хочу узнать?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Откуда берётся молоко?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Как молоко попадает в магазин?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Какие продукты делают из молока?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Почему оно полезно?</a:t>
            </a:r>
          </a:p>
          <a:p>
            <a:pPr>
              <a:buClrTx/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3. Как узнать?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Спросить у взрослых, прочитать в энциклопедии с помощью родных,</a:t>
            </a:r>
            <a:r>
              <a:rPr lang="ru-RU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посмотреть мультфильм, сходить на экскурсию в магазин.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58204" cy="714380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2. Познавательный  этап</a:t>
            </a:r>
            <a:endParaRPr lang="ru-RU" sz="2400" b="1" cap="none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00108"/>
            <a:ext cx="8786874" cy="5572164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Я знала, что корова пасется на лугу, ест траву и у нее в вымени появляется молоко. </a:t>
            </a:r>
          </a:p>
          <a:p>
            <a:pPr>
              <a:buClrTx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Затем я узнала, что когда корову подоили, машина «молоковоз» отвозит молоко на молочный завод. </a:t>
            </a:r>
            <a:endParaRPr lang="ru-RU" sz="2400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4" name="Содержимое 3" descr="1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714752"/>
            <a:ext cx="4351224" cy="2659081"/>
          </a:xfrm>
          <a:prstGeom prst="rect">
            <a:avLst/>
          </a:prstGeom>
        </p:spPr>
      </p:pic>
      <p:pic>
        <p:nvPicPr>
          <p:cNvPr id="5" name="Рисунок 4" descr="2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714620"/>
            <a:ext cx="4311494" cy="271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52"/>
            <a:ext cx="8686800" cy="1285884"/>
          </a:xfrm>
        </p:spPr>
        <p:txBody>
          <a:bodyPr>
            <a:normAutofit/>
          </a:bodyPr>
          <a:lstStyle/>
          <a:p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На молочном заводе молоко перерабатывают и разливают в красивую тару. С молочного завода машина развозит молоко и молочные продукты  по магазинам. Мы покупаем молоко и молочные продукты и приносим их домой. Так молоко появляется на нашем столе. </a:t>
            </a:r>
            <a:endParaRPr lang="ru-RU" sz="4400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" name="Рисунок 5" descr="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428736"/>
            <a:ext cx="3945796" cy="2357454"/>
          </a:xfrm>
          <a:prstGeom prst="rect">
            <a:avLst/>
          </a:prstGeom>
        </p:spPr>
      </p:pic>
      <p:pic>
        <p:nvPicPr>
          <p:cNvPr id="8" name="Рисунок 7" descr="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1428736"/>
            <a:ext cx="4000498" cy="2357454"/>
          </a:xfrm>
          <a:prstGeom prst="rect">
            <a:avLst/>
          </a:prstGeom>
        </p:spPr>
      </p:pic>
      <p:pic>
        <p:nvPicPr>
          <p:cNvPr id="12" name="Рисунок 11" descr="IMG_20260304_101911_23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929066"/>
            <a:ext cx="4000496" cy="2618528"/>
          </a:xfrm>
          <a:prstGeom prst="rect">
            <a:avLst/>
          </a:prstGeom>
        </p:spPr>
      </p:pic>
      <p:pic>
        <p:nvPicPr>
          <p:cNvPr id="7" name="Рисунок 6" descr="C:\Users\Любаша\Desktop\молоко\5 (2)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3929066"/>
            <a:ext cx="392909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848756" cy="2643206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   Из энциклопедии я узнала, что в молоке есть всё что нужно детскому организму: </a:t>
            </a:r>
          </a:p>
          <a:p>
            <a:pPr algn="just">
              <a:buClrTx/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есть вода, жир, сахар и соли, и белок, и витамины. Коровье молоко содержит 20 витаминов и много микроэлементов, без них человек просто не может жить, и что из питательных веществ, которые есть в молоке строятся кожа, мускулы, кости, зубы.</a:t>
            </a:r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Picture background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786322"/>
            <a:ext cx="228601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-eda-land-ru-images-article-thumb-715-0-201-3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2857496"/>
            <a:ext cx="2857488" cy="1906324"/>
          </a:xfrm>
          <a:prstGeom prst="rect">
            <a:avLst/>
          </a:prstGeom>
        </p:spPr>
      </p:pic>
      <p:pic>
        <p:nvPicPr>
          <p:cNvPr id="8" name="Рисунок 7" descr="stock-vector-child-drink-milk-poster-educational-banner-dairy-products-benefit-for-gut-eye-bone-tooth-and-21383882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2928934"/>
            <a:ext cx="4031453" cy="3714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40108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</a:rPr>
              <a:t>  3.  Практический этап</a:t>
            </a:r>
            <a:endParaRPr lang="ru-RU" sz="2400" b="1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000108"/>
            <a:ext cx="8686800" cy="3357586"/>
          </a:xfrm>
        </p:spPr>
        <p:txBody>
          <a:bodyPr>
            <a:normAutofit fontScale="92500" lnSpcReduction="10000"/>
          </a:bodyPr>
          <a:lstStyle/>
          <a:p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1 «Вода и молоко» - сравнение.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2 «Цветные взрывы на молоке»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3 «Простокваша»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4 «Творог»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5  «Приготовление из сливок – сл.масла» (путем взбивания)</a:t>
            </a:r>
          </a:p>
          <a:p>
            <a:pPr>
              <a:buClrTx/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Опыт 6  «Приготовление молочного коктейля» с добавлением в молоко банана и клубники</a:t>
            </a:r>
            <a:endParaRPr lang="ru-RU" sz="2400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4" name="Рисунок 3" descr="Молочный коктейль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4500570"/>
            <a:ext cx="2428892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Цветной взрыв в молоке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4500570"/>
            <a:ext cx="228601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Домашнее сливочное масло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500570"/>
            <a:ext cx="2500330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86874" cy="1143008"/>
          </a:xfrm>
        </p:spPr>
        <p:txBody>
          <a:bodyPr>
            <a:normAutofit/>
          </a:bodyPr>
          <a:lstStyle/>
          <a:p>
            <a:pPr algn="ctr"/>
            <a:r>
              <a:rPr lang="ru-RU" sz="2400" b="1" cap="none" dirty="0" smtClean="0">
                <a:solidFill>
                  <a:srgbClr val="FF0000"/>
                </a:solidFill>
                <a:latin typeface="Comic Sans MS" pitchFamily="66" charset="0"/>
              </a:rPr>
              <a:t>Опыт № 1</a:t>
            </a:r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</a:rPr>
              <a:t>«Вода и молоко» сравнение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848756" cy="5500726"/>
          </a:xfrm>
        </p:spPr>
        <p:txBody>
          <a:bodyPr/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Провели сравнение молока и воды. Узнали, что  вода прозрачная и жидкая, а молоко белое и непрозрачное.  Еще молоко вкуснее и полезнее, а водой можно умываться. Сделали вывод, что молоко и вода – очень важны!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/>
          </a:p>
        </p:txBody>
      </p:sp>
      <p:pic>
        <p:nvPicPr>
          <p:cNvPr id="5" name="Содержимое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428868"/>
            <a:ext cx="2857520" cy="4253344"/>
          </a:xfrm>
          <a:prstGeom prst="rect">
            <a:avLst/>
          </a:prstGeom>
        </p:spPr>
      </p:pic>
      <p:pic>
        <p:nvPicPr>
          <p:cNvPr id="6" name="Рисунок 5" descr="Без назван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857496"/>
            <a:ext cx="5257837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6572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Comic Sans MS" pitchFamily="66" charset="0"/>
              </a:rPr>
              <a:t>Опыт № 2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</a:rPr>
              <a:t>«Цветные взрывы в молоке»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   В молоко мы  добавили разноцветные краски.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Краски </a:t>
            </a: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растекались, но оставались на месте. Затем  взяли  «волшебное зелье» – средство для мытья посуды. Оно не любит жир, а в молоке много жира. Капнули несколько капель средства. И тут начался настоящий взрыв красок! Краски перемешались и на молоке образовались чудесные узоры.  Так, мы с  ребятами  научились рисовать на молоке. </a:t>
            </a:r>
          </a:p>
          <a:p>
            <a:pPr algn="ctr">
              <a:buNone/>
            </a:pPr>
            <a:endParaRPr lang="ru-RU" sz="24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>
              <a:buNone/>
            </a:pPr>
            <a:endParaRPr lang="ru-RU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Рисунок 3" descr="C:\Users\Любаша\Desktop\молоко\Новая папка (2)\20260211_16063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3071810"/>
            <a:ext cx="3286148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20260211_1604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143248"/>
            <a:ext cx="2428892" cy="3571900"/>
          </a:xfrm>
          <a:prstGeom prst="rect">
            <a:avLst/>
          </a:prstGeom>
        </p:spPr>
      </p:pic>
      <p:pic>
        <p:nvPicPr>
          <p:cNvPr id="6" name="Рисунок 5" descr="IMG_20260304_151704_5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43240" y="3071810"/>
            <a:ext cx="2286016" cy="3592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8848756" cy="65722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Comic Sans MS" pitchFamily="66" charset="0"/>
              </a:rPr>
              <a:t>Опыт № 3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Comic Sans MS" pitchFamily="66" charset="0"/>
              </a:rPr>
              <a:t>«Простокваша»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</a:rPr>
              <a:t>    Взяли два стакана молока. Один поставили в холодильник, второй на горячую батарею. Утром увидели, что молоко стоящее на батарее прокисло, стало густое и превратилось в простоквашу. А молоко из холодильника осталось свежим. Так мы узнали, как готовить простоквашу.</a:t>
            </a:r>
          </a:p>
          <a:p>
            <a:pPr algn="ctr">
              <a:buNone/>
            </a:pPr>
            <a:endParaRPr lang="ru-RU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2745148"/>
            <a:ext cx="2786082" cy="3976715"/>
          </a:xfrm>
          <a:prstGeom prst="rect">
            <a:avLst/>
          </a:prstGeom>
        </p:spPr>
      </p:pic>
      <p:pic>
        <p:nvPicPr>
          <p:cNvPr id="8" name="Рисунок 7" descr="C:\Users\Любаша\Desktop\молоко\IMG_20260212_15411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714620"/>
            <a:ext cx="2643206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IMG_20260212_1542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8353" y="2714620"/>
            <a:ext cx="2755849" cy="39850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786874" cy="6429420"/>
          </a:xfrm>
        </p:spPr>
        <p:txBody>
          <a:bodyPr>
            <a:normAutofit/>
          </a:bodyPr>
          <a:lstStyle/>
          <a:p>
            <a:r>
              <a:rPr lang="ru-RU" sz="1800" b="1" cap="none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cap="none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cap="none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2857496"/>
            <a:ext cx="2611858" cy="3786214"/>
          </a:xfrm>
          <a:prstGeom prst="rect">
            <a:avLst/>
          </a:prstGeom>
        </p:spPr>
      </p:pic>
      <p:pic>
        <p:nvPicPr>
          <p:cNvPr id="7" name="Рисунок 6" descr="C:\Users\Любаша\Desktop\молоко\20260213_0903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857496"/>
            <a:ext cx="2714644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Содержимое 17" descr="C:\Users\Любаша\Desktop\молоко\Новая папка (3)\20260213_090323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857496"/>
            <a:ext cx="2500330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Прямоугольник 19"/>
          <p:cNvSpPr/>
          <p:nvPr/>
        </p:nvSpPr>
        <p:spPr>
          <a:xfrm>
            <a:off x="357158" y="1571612"/>
            <a:ext cx="8072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14282" y="221696"/>
            <a:ext cx="8786874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Опыт № 4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«Творог»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Comic Sans MS" pitchFamily="66" charset="0"/>
                <a:ea typeface="Calibri" pitchFamily="34" charset="0"/>
                <a:cs typeface="Times New Roman" pitchFamily="18" charset="0"/>
              </a:rPr>
              <a:t>Простокваша, простояв в теплом месте еще день, к утру  отслоилась. Верхний слой превратился в густую массу - творог, а в нижнем осталась сыворотка. Так мы получили новый молочный продукт - творог.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786874" cy="650085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cap="none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Опыт № 5</a:t>
            </a:r>
            <a: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«Приготовление из сливок – сливочного масла» </a:t>
            </a:r>
            <a:b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(путем взбивания)</a:t>
            </a:r>
            <a:b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  <a:t>33% сливки мы вылили в кастрюлю и течении 5-7 минут непрерывно взбивали  миксером. Маленькие капельки жира сталкивались, слипались и отделялись от воды. И мы получили настоящее масло. Тут,  ребята вспомнили как лягушка сбила масло в сказке, быстро двигая лапками. Это работает и в жизни! Если долго взбивать свежие сливки (жирную часть молока), то мы получим настоящее сливочное масло!</a:t>
            </a:r>
            <a:br>
              <a:rPr lang="ru-RU" sz="18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700" b="1" cap="none" dirty="0" smtClean="0"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700" b="1" cap="none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2695729"/>
            <a:ext cx="3029382" cy="3830473"/>
          </a:xfrm>
        </p:spPr>
      </p:pic>
      <p:pic>
        <p:nvPicPr>
          <p:cNvPr id="6" name="Рисунок 5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69132" y="2714620"/>
            <a:ext cx="3388081" cy="3782181"/>
          </a:xfrm>
          <a:prstGeom prst="rect">
            <a:avLst/>
          </a:prstGeom>
        </p:spPr>
      </p:pic>
      <p:pic>
        <p:nvPicPr>
          <p:cNvPr id="5" name="Рисунок 4" descr="Picture background"/>
          <p:cNvPicPr/>
          <p:nvPr/>
        </p:nvPicPr>
        <p:blipFill>
          <a:blip r:embed="rId4" cstate="print"/>
          <a:srcRect l="23077" t="14333" r="21154" b="12210"/>
          <a:stretch>
            <a:fillRect/>
          </a:stretch>
        </p:blipFill>
        <p:spPr bwMode="auto">
          <a:xfrm>
            <a:off x="3428992" y="3071810"/>
            <a:ext cx="207170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48756" cy="2428892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 smtClean="0">
                <a:solidFill>
                  <a:srgbClr val="FF0000"/>
                </a:solidFill>
                <a:latin typeface="Comic Sans MS" pitchFamily="66" charset="0"/>
              </a:rPr>
              <a:t>Опыт № 6</a:t>
            </a:r>
            <a: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</a:t>
            </a:r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«Приготовление молочного коктейля» </a:t>
            </a:r>
            <a:b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с добавлением в молоко банана и клубники </a:t>
            </a:r>
            <a: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  <a:t>Для коктейля мы взяли 1 л. молока, бананы, замороженную клубнику, немного сахара – все соединили и взбили в </a:t>
            </a:r>
            <a:r>
              <a:rPr lang="ru-RU" sz="2400" cap="none" dirty="0" err="1" smtClean="0">
                <a:solidFill>
                  <a:schemeClr val="tx1"/>
                </a:solidFill>
                <a:latin typeface="Comic Sans MS" pitchFamily="66" charset="0"/>
              </a:rPr>
              <a:t>блендере</a:t>
            </a:r>
            <a: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</a:rPr>
              <a:t>. Получился  молочный коктейль. </a:t>
            </a:r>
            <a:endParaRPr lang="ru-RU" sz="2400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Содержимое 3" descr="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643182"/>
            <a:ext cx="2428892" cy="3950146"/>
          </a:xfrm>
        </p:spPr>
      </p:pic>
      <p:pic>
        <p:nvPicPr>
          <p:cNvPr id="5" name="Рисунок 4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643182"/>
            <a:ext cx="2214578" cy="3937028"/>
          </a:xfrm>
          <a:prstGeom prst="rect">
            <a:avLst/>
          </a:prstGeom>
        </p:spPr>
      </p:pic>
      <p:pic>
        <p:nvPicPr>
          <p:cNvPr id="6" name="Рисунок 5" descr="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2643183"/>
            <a:ext cx="2535988" cy="3929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928826"/>
          </a:xfrm>
        </p:spPr>
        <p:txBody>
          <a:bodyPr>
            <a:noAutofit/>
          </a:bodyPr>
          <a:lstStyle/>
          <a:p>
            <a:pPr algn="ctr"/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«Молочный коктейль»</a:t>
            </a:r>
            <a:b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/>
            </a:r>
            <a:b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cap="none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Разлили по стаканчикам. И с удовольствием выпили. Было очень вкусно! </a:t>
            </a:r>
            <a:endParaRPr lang="ru-RU" sz="2400" cap="none" dirty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4" name="Содержимое 3" descr="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14678" y="2786058"/>
            <a:ext cx="3000396" cy="3685440"/>
          </a:xfrm>
        </p:spPr>
      </p:pic>
      <p:pic>
        <p:nvPicPr>
          <p:cNvPr id="5" name="Рисунок 4" descr="20260303_15564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2786058"/>
            <a:ext cx="2500330" cy="3692312"/>
          </a:xfrm>
          <a:prstGeom prst="rect">
            <a:avLst/>
          </a:prstGeom>
        </p:spPr>
      </p:pic>
      <p:pic>
        <p:nvPicPr>
          <p:cNvPr id="6" name="Рисунок 5" descr="C:\Users\Любаша\Desktop\молоко\Новая папка (3)\IMG_20260304_151646_84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282" y="2786058"/>
            <a:ext cx="2643206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77318" cy="857256"/>
          </a:xfrm>
        </p:spPr>
        <p:txBody>
          <a:bodyPr/>
          <a:lstStyle/>
          <a:p>
            <a:pPr algn="ctr"/>
            <a:r>
              <a:rPr lang="ru-RU" b="1" cap="none" dirty="0" smtClean="0">
                <a:solidFill>
                  <a:schemeClr val="tx1"/>
                </a:solidFill>
                <a:latin typeface="Comic Sans MS" pitchFamily="66" charset="0"/>
              </a:rPr>
              <a:t>Заключительный этап </a:t>
            </a:r>
            <a:endParaRPr lang="ru-RU" b="1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071546"/>
            <a:ext cx="8858312" cy="557216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Выводы: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Молоко  - самый полезный продукт питания для человека.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Из молока можно получить много разных продуктов (простоквашу, йогурт, творог, сыр, сливки и т.д.)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Все молочные продукты очень полезны! Потому что содержат полезные бактерии (из-за них происходит сквашивание).  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Молоко сворачивается – значит в нем много белка.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Нам с ребятами очень понравилось экспериментировать. </a:t>
            </a:r>
          </a:p>
          <a:p>
            <a:endParaRPr lang="ru-RU" sz="200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Comic Sans MS" pitchFamily="66" charset="0"/>
                <a:cs typeface="Times New Roman" pitchFamily="18" charset="0"/>
              </a:rPr>
              <a:t>Заключение</a:t>
            </a:r>
          </a:p>
          <a:p>
            <a:pPr algn="just">
              <a:buNone/>
            </a:pPr>
            <a:r>
              <a:rPr lang="ru-RU" sz="20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     Моя цель достигнута и гипотеза верна.  Из молока дома можно приготовить вкусные и полезные молочные продукты. Именно от молока мы растем и набираемся сил. Я считаю, что молоко нужно включать в свой рацион каждый день ребенку.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848756" cy="1081110"/>
          </a:xfrm>
        </p:spPr>
        <p:txBody>
          <a:bodyPr>
            <a:noAutofit/>
          </a:bodyPr>
          <a:lstStyle/>
          <a:p>
            <a:pPr algn="just"/>
            <a:r>
              <a:rPr lang="ru-RU" sz="2400" b="1" cap="none" dirty="0" smtClean="0">
                <a:solidFill>
                  <a:schemeClr val="tx1"/>
                </a:solidFill>
                <a:latin typeface="Comic Sans MS" pitchFamily="66" charset="0"/>
              </a:rPr>
              <a:t>Намеченные дальнейшие перспективы работы и практические рекомендации, проистекающие из проекта «Молоко и молочные продукты».</a:t>
            </a:r>
            <a:endParaRPr lang="ru-RU" sz="2400" b="1" cap="none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43050"/>
            <a:ext cx="8848756" cy="5000660"/>
          </a:xfrm>
        </p:spPr>
        <p:txBody>
          <a:bodyPr>
            <a:normAutofit/>
          </a:bodyPr>
          <a:lstStyle/>
          <a:p>
            <a:pPr>
              <a:buClrTx/>
              <a:buSzPct val="100000"/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Углубление познавательной деятельности. </a:t>
            </a:r>
          </a:p>
          <a:p>
            <a:pPr>
              <a:buClrTx/>
              <a:buSzPct val="100000"/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Расширение знаний о пользе молока и молочных продуктов, знакомство с основами правильного здорового образа жизни и питания.</a:t>
            </a:r>
          </a:p>
          <a:p>
            <a:pPr>
              <a:buClrTx/>
              <a:buSzPct val="100000"/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Развитие творческих и исследовательских навыков.</a:t>
            </a:r>
          </a:p>
          <a:p>
            <a:pPr>
              <a:buClrTx/>
              <a:buSzPct val="100000"/>
              <a:buFont typeface="Wingdings" pitchFamily="2" charset="2"/>
              <a:buChar char="Ø"/>
            </a:pPr>
            <a:r>
              <a:rPr lang="ru-RU" sz="2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Вовлечение родителей в экспериментальную деятельность.</a:t>
            </a:r>
          </a:p>
          <a:p>
            <a:pPr>
              <a:buClrTx/>
              <a:buSzPct val="100000"/>
              <a:buNone/>
            </a:pPr>
            <a:endParaRPr lang="ru-RU" sz="200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ClrTx/>
              <a:buSzPct val="100000"/>
              <a:buFont typeface="Wingdings" pitchFamily="2" charset="2"/>
              <a:buChar char="Ø"/>
            </a:pPr>
            <a:endParaRPr lang="ru-RU" sz="200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ClrTx/>
              <a:buSzPct val="100000"/>
              <a:buFont typeface="Wingdings" pitchFamily="2" charset="2"/>
              <a:buChar char="Ø"/>
            </a:pPr>
            <a:endParaRPr lang="ru-RU" sz="2000" dirty="0" smtClean="0">
              <a:solidFill>
                <a:schemeClr val="tx1"/>
              </a:solidFill>
              <a:latin typeface="Comic Sans MS" pitchFamily="66" charset="0"/>
              <a:cs typeface="Times New Roman" pitchFamily="18" charset="0"/>
            </a:endParaRP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Опытно-экспериментальная деятельность «Вода и лед»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5715016"/>
            <a:ext cx="428628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821</TotalTime>
  <Words>938</Words>
  <Application>Microsoft Office PowerPoint</Application>
  <PresentationFormat>Экран (4:3)</PresentationFormat>
  <Paragraphs>81</Paragraphs>
  <Slides>17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Муниципальное бюджетное дошкольное образовательное учреждение «Детский сад «Буратино» с. Барабаш Хасанского муниципального округа»  Исследовательская деятельность «Молоко и молочные продукты» номинация: естественно-научное</vt:lpstr>
      <vt:lpstr>Цель: выявить какие  продукты можно получить из молока, и чем они полезны для нашего здоровья.</vt:lpstr>
      <vt:lpstr>       Меня зовут Чурсина Агния, мне 6 лет. Я хожу в детский сад «Буратино» села Барабаш. Воспитатель Любовь Григорьевна прочитала нам сказку Льва Толстого «О лягушке, которая попала в молоко».  Это вызвало у меня интерес, что же это за удивительная жидкость – молоко? Почему из него вдруг получилось масло? И правда ли, что молоко полезное? Почему люди ценят молоко,  какие продукты из него можно получить. Ребята нашей группы тоже заинтересовались этой темой. Вместе с Любовь Григорьевной   мы решили провести опыты с молоком.  Гипотеза: мои исследования расширят мой кругозор, помогут узнать о полезных свойствах молока и молочных продуктах.  </vt:lpstr>
      <vt:lpstr>   Этапы проекта  1. Подготовительный этап   </vt:lpstr>
      <vt:lpstr>2. Познавательный  этап</vt:lpstr>
      <vt:lpstr>На молочном заводе молоко перерабатывают и разливают в красивую тару. С молочного завода машина развозит молоко и молочные продукты  по магазинам. Мы покупаем молоко и молочные продукты и приносим их домой. Так молоко появляется на нашем столе. </vt:lpstr>
      <vt:lpstr>Слайд 7</vt:lpstr>
      <vt:lpstr>  3.  Практический этап</vt:lpstr>
      <vt:lpstr>Опыт № 1 «Вода и молоко» сравнение</vt:lpstr>
      <vt:lpstr>Слайд 10</vt:lpstr>
      <vt:lpstr>Слайд 11</vt:lpstr>
      <vt:lpstr> </vt:lpstr>
      <vt:lpstr>Опыт № 5  «Приготовление из сливок – сливочного масла»  (путем взбивания) 33% сливки мы вылили в кастрюлю и течении 5-7 минут непрерывно взбивали  миксером. Маленькие капельки жира сталкивались, слипались и отделялись от воды. И мы получили настоящее масло. Тут,  ребята вспомнили как лягушка сбила масло в сказке, быстро двигая лапками. Это работает и в жизни! Если долго взбивать свежие сливки (жирную часть молока), то мы получим настоящее сливочное масло!                    </vt:lpstr>
      <vt:lpstr>Опыт № 6  «Приготовление молочного коктейля»  с добавлением в молоко банана и клубники  Для коктейля мы взяли 1 л. молока, бананы, замороженную клубнику, немного сахара – все соединили и взбили в блендере. Получился  молочный коктейль. </vt:lpstr>
      <vt:lpstr>«Молочный коктейль»  Разлили по стаканчикам. И с удовольствием выпили. Было очень вкусно! </vt:lpstr>
      <vt:lpstr>Заключительный этап </vt:lpstr>
      <vt:lpstr>Намеченные дальнейшие перспективы работы и практические рекомендации, проистекающие из проекта «Молоко и молочные продукты».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деятельность «Молоко  и молочные продукты»</dc:title>
  <dc:creator>Любаша</dc:creator>
  <cp:lastModifiedBy>Любаша</cp:lastModifiedBy>
  <cp:revision>39</cp:revision>
  <dcterms:created xsi:type="dcterms:W3CDTF">2026-03-09T20:07:15Z</dcterms:created>
  <dcterms:modified xsi:type="dcterms:W3CDTF">2026-03-15T05:04:32Z</dcterms:modified>
</cp:coreProperties>
</file>