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314" r:id="rId4"/>
    <p:sldId id="281" r:id="rId5"/>
    <p:sldId id="311" r:id="rId6"/>
    <p:sldId id="315" r:id="rId7"/>
    <p:sldId id="318" r:id="rId8"/>
    <p:sldId id="322" r:id="rId9"/>
    <p:sldId id="321" r:id="rId10"/>
    <p:sldId id="324" r:id="rId11"/>
    <p:sldId id="325" r:id="rId12"/>
    <p:sldId id="320" r:id="rId13"/>
    <p:sldId id="326" r:id="rId14"/>
    <p:sldId id="319" r:id="rId15"/>
    <p:sldId id="32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D60093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97" autoAdjust="0"/>
    <p:restoredTop sz="94660"/>
  </p:normalViewPr>
  <p:slideViewPr>
    <p:cSldViewPr>
      <p:cViewPr varScale="1">
        <p:scale>
          <a:sx n="110" d="100"/>
          <a:sy n="110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285861"/>
            <a:ext cx="7772400" cy="1214446"/>
          </a:xfrm>
        </p:spPr>
        <p:txBody>
          <a:bodyPr/>
          <a:lstStyle>
            <a:lvl1pPr>
              <a:defRPr>
                <a:solidFill>
                  <a:srgbClr val="D6009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57187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99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99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535113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2174875"/>
            <a:ext cx="38544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5606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5606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92961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2822603" cy="7207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14356"/>
            <a:ext cx="4926040" cy="54118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10" y="1500174"/>
            <a:ext cx="2822603" cy="46259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57231"/>
            <a:ext cx="5486400" cy="387034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99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792961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600200"/>
            <a:ext cx="78581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CB78-09D0-4BEF-BBCC-7C71EAC5E3AD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D6009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002" b="3125"/>
          <a:stretch/>
        </p:blipFill>
        <p:spPr>
          <a:xfrm>
            <a:off x="611560" y="260648"/>
            <a:ext cx="7992888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ятно 1 2"/>
          <p:cNvSpPr/>
          <p:nvPr/>
        </p:nvSpPr>
        <p:spPr>
          <a:xfrm rot="21002575">
            <a:off x="3148207" y="672912"/>
            <a:ext cx="1994285" cy="1195932"/>
          </a:xfrm>
          <a:prstGeom prst="irregularSeal1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 action="ppaction://hlinksldjump"/>
              </a:rPr>
              <a:t>Остров безопасности</a:t>
            </a:r>
            <a:endParaRPr lang="ru-RU" sz="1100" b="1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Пятно 1 3"/>
          <p:cNvSpPr/>
          <p:nvPr/>
        </p:nvSpPr>
        <p:spPr>
          <a:xfrm rot="20623556">
            <a:off x="1775854" y="3979695"/>
            <a:ext cx="2076430" cy="1411555"/>
          </a:xfrm>
          <a:prstGeom prst="irregularSeal1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" action="ppaction://hlinkshowjump?jump=nextslide"/>
              </a:rPr>
              <a:t>Архипелаг логики</a:t>
            </a: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Пятно 1 4"/>
          <p:cNvSpPr/>
          <p:nvPr/>
        </p:nvSpPr>
        <p:spPr>
          <a:xfrm rot="382526">
            <a:off x="4865911" y="2025051"/>
            <a:ext cx="2585462" cy="1546823"/>
          </a:xfrm>
          <a:prstGeom prst="irregularSeal1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 action="ppaction://hlinksldjump"/>
              </a:rPr>
              <a:t>Причал лабораторный</a:t>
            </a: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9"/>
            <a:ext cx="7272808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6140" b="13039"/>
          <a:stretch/>
        </p:blipFill>
        <p:spPr>
          <a:xfrm>
            <a:off x="1486852" y="3645024"/>
            <a:ext cx="624230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09365391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219" t="12201" r="5586" b="8421"/>
          <a:stretch/>
        </p:blipFill>
        <p:spPr>
          <a:xfrm>
            <a:off x="1043608" y="1155341"/>
            <a:ext cx="2506564" cy="30963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296739"/>
            <a:ext cx="3621040" cy="28135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50269" y="4797152"/>
            <a:ext cx="5587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</a:t>
            </a:r>
            <a:endParaRPr lang="ru-RU" sz="4800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052736"/>
            <a:ext cx="3168352" cy="23128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92696"/>
            <a:ext cx="2433663" cy="33304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600" y="3140968"/>
            <a:ext cx="2448272" cy="24482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56522" y="4725144"/>
            <a:ext cx="6128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Пламя</a:t>
            </a:r>
            <a:endParaRPr lang="ru-RU" sz="4800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4747024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1412776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 : </a:t>
            </a:r>
          </a:p>
          <a:p>
            <a:pPr algn="ctr"/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«Строение пламени»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158788"/>
            <a:ext cx="3319799" cy="2976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212976"/>
            <a:ext cx="295232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70760531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815456"/>
            <a:ext cx="2711790" cy="2251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843808" y="908720"/>
            <a:ext cx="3888432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Горение – это …</a:t>
            </a:r>
            <a:endParaRPr lang="ru-RU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7584" y="2060848"/>
            <a:ext cx="3456384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Физическое явление</a:t>
            </a:r>
            <a:endParaRPr lang="ru-RU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788024" y="2060848"/>
            <a:ext cx="3456384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Химическое явление</a:t>
            </a:r>
            <a:endParaRPr lang="ru-RU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405356"/>
            <a:ext cx="676284" cy="663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30" y="3212976"/>
            <a:ext cx="2382601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042442"/>
            <a:ext cx="2728595" cy="1811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50" t="25851" r="20076" b="10100"/>
          <a:stretch/>
        </p:blipFill>
        <p:spPr>
          <a:xfrm>
            <a:off x="4941683" y="4054033"/>
            <a:ext cx="2290758" cy="1888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04790099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908720"/>
            <a:ext cx="7929618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Какой газ поддерживает не только дыхание, но и горение?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99592" y="2204864"/>
            <a:ext cx="2736304" cy="8549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Азот</a:t>
            </a:r>
            <a:endParaRPr lang="ru-RU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99592" y="3356992"/>
            <a:ext cx="2736305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Кислород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99592" y="4687772"/>
            <a:ext cx="2736304" cy="8245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Углекислый газ</a:t>
            </a:r>
            <a:endParaRPr lang="ru-RU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154" y="3452453"/>
            <a:ext cx="676284" cy="663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39" t="7798" r="17188" b="10943"/>
          <a:stretch/>
        </p:blipFill>
        <p:spPr>
          <a:xfrm>
            <a:off x="4211960" y="2204864"/>
            <a:ext cx="1080120" cy="9478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3" y="2204864"/>
            <a:ext cx="2120971" cy="1162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299" t="7349" r="16002" b="5901"/>
          <a:stretch/>
        </p:blipFill>
        <p:spPr>
          <a:xfrm>
            <a:off x="4211960" y="3305868"/>
            <a:ext cx="1156803" cy="1291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417" y="3533704"/>
            <a:ext cx="1979712" cy="835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338" y="4537581"/>
            <a:ext cx="2191504" cy="1441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hlinkClick r:id="" action="ppaction://hlinkshowjump?jump=firstslide" highlightClick="1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284" y="5851566"/>
            <a:ext cx="879267" cy="8792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8447605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54375489"/>
              </p:ext>
            </p:extLst>
          </p:nvPr>
        </p:nvGraphicFramePr>
        <p:xfrm>
          <a:off x="539267" y="1268760"/>
          <a:ext cx="8136904" cy="504936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6768752">
                  <a:extLst>
                    <a:ext uri="{9D8B030D-6E8A-4147-A177-3AD203B41FA5}">
                      <a16:colId xmlns="" xmlns:a16="http://schemas.microsoft.com/office/drawing/2014/main" val="1922385968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1672265470"/>
                    </a:ext>
                  </a:extLst>
                </a:gridCol>
              </a:tblGrid>
              <a:tr h="497808">
                <a:tc>
                  <a:txBody>
                    <a:bodyPr/>
                    <a:lstStyle/>
                    <a:p>
                      <a:pPr algn="ctr"/>
                      <a:r>
                        <a:rPr lang="ru-RU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Утверждения</a:t>
                      </a:r>
                      <a:endParaRPr lang="ru-RU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Да/</a:t>
                      </a:r>
                      <a:r>
                        <a:rPr lang="ru-RU" u="sng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Нет</a:t>
                      </a:r>
                      <a:endParaRPr lang="ru-RU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2424297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 Не приступайте к выполнению опыта, не зная, что и как нужно делать.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43759596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Руками можно</a:t>
                      </a:r>
                      <a:r>
                        <a:rPr lang="ru-RU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трогать все вещества.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95731031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 Бережно обращайтесь со стеклянной посудой.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89459865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 Во</a:t>
                      </a:r>
                      <a:r>
                        <a:rPr lang="ru-RU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время работы соблюдайте осторожность, чистоту рабочего места и тишину.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412799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 Не всегда нужно изучать инструкцию.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29491244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6. Обязательно попробуйте химические</a:t>
                      </a:r>
                      <a:r>
                        <a:rPr lang="ru-RU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вещества на вкус.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77062099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7. Работайте</a:t>
                      </a:r>
                      <a:r>
                        <a:rPr lang="ru-RU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спокойно без суеты не мешая соседям.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593981"/>
                  </a:ext>
                </a:extLst>
              </a:tr>
              <a:tr h="497808"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8. Не загромождайте своё рабочее</a:t>
                      </a:r>
                      <a:r>
                        <a:rPr lang="ru-RU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место предметами, которые не требуются для выполнения опыта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40760277"/>
                  </a:ext>
                </a:extLst>
              </a:tr>
            </a:tbl>
          </a:graphicData>
        </a:graphic>
      </p:graphicFrame>
      <p:sp>
        <p:nvSpPr>
          <p:cNvPr id="12" name="Овал 11"/>
          <p:cNvSpPr/>
          <p:nvPr/>
        </p:nvSpPr>
        <p:spPr>
          <a:xfrm>
            <a:off x="7668344" y="1844824"/>
            <a:ext cx="792088" cy="50405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7683152" y="2411760"/>
            <a:ext cx="792088" cy="4893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7683152" y="2928031"/>
            <a:ext cx="792088" cy="50405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7683152" y="3516142"/>
            <a:ext cx="792088" cy="46813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7683152" y="4063988"/>
            <a:ext cx="792088" cy="4893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7683152" y="4616179"/>
            <a:ext cx="792088" cy="4893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7683152" y="5185200"/>
            <a:ext cx="792088" cy="50405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7683152" y="5765056"/>
            <a:ext cx="792088" cy="50405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490352" y="502600"/>
            <a:ext cx="65731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безопасности!</a:t>
            </a:r>
          </a:p>
        </p:txBody>
      </p:sp>
      <p:pic>
        <p:nvPicPr>
          <p:cNvPr id="25" name="Рисунок 24">
            <a:hlinkClick r:id="" action="ppaction://hlinkshowjump?jump=firstslide" highlightClick="1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693" y="6114391"/>
            <a:ext cx="714956" cy="714956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Строение пламени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100" t="24801" r="36613" b="5900"/>
          <a:stretch/>
        </p:blipFill>
        <p:spPr>
          <a:xfrm>
            <a:off x="1187624" y="1500166"/>
            <a:ext cx="1728192" cy="2781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трелка вправо 3"/>
          <p:cNvSpPr/>
          <p:nvPr/>
        </p:nvSpPr>
        <p:spPr>
          <a:xfrm rot="2985725">
            <a:off x="1817683" y="4218527"/>
            <a:ext cx="1791071" cy="217497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2183980" y="3032249"/>
            <a:ext cx="2088591" cy="188727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2052079" y="1687203"/>
            <a:ext cx="2232248" cy="21602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15439" y="1205953"/>
            <a:ext cx="3888432" cy="117029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верхней части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пламя наиболее светлое, здесь происходит полное сгорание газов с образованием углекислого газа и воды.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71487" y="2626275"/>
            <a:ext cx="3832384" cy="229920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часть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пламени является самой яркой.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десь под действием относительно высокой температуры происходит разложение углеродсодержащих продуктов и образующиеся частицы угля сильно накаляются и излучают свет.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91592" y="5108465"/>
            <a:ext cx="3832384" cy="11019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нижней части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пламя наиболее темное, здесь находятся пары парафина смешанные с воздухом. </a:t>
            </a:r>
          </a:p>
        </p:txBody>
      </p:sp>
    </p:spTree>
    <p:extLst>
      <p:ext uri="{BB962C8B-B14F-4D97-AF65-F5344CB8AC3E}">
        <p14:creationId xmlns="" xmlns:p14="http://schemas.microsoft.com/office/powerpoint/2010/main" val="279411720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66321" y="488657"/>
            <a:ext cx="6508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Лабораторная </a:t>
            </a:r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работа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9632" y="1340768"/>
            <a:ext cx="6912768" cy="108012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Закрепите высокотемпературный датчик в штативе так, чтобы его кончик находился в самой нижней части пламени.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59632" y="2636912"/>
            <a:ext cx="7056784" cy="108012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2.Зажгите спиртовку. Когда показания стабилизируются занесите данные в таблицу «Результаты измерений и наблюдений за пламенем».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59632" y="3861048"/>
            <a:ext cx="5832648" cy="28083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3.  Перемещайте датчик температуры в следующую точку пламени в соответствии со схемой. Для этого ослабляйте муфту и перемещайте её (вместе с лапкой и датчиком) в нужное место. Когда показатели стабилизируются, снова занесите данные в таблицу.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Проведите измерения температуры в трех точках пламени : в нижней, средней и верхней частях пламени.  </a:t>
            </a:r>
          </a:p>
          <a:p>
            <a:pPr marL="342900" indent="-34290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51c25bddcd6f14bf71164cdafa1171d.jpeg"/>
          <p:cNvPicPr>
            <a:picLocks noChangeAspect="1"/>
          </p:cNvPicPr>
          <p:nvPr/>
        </p:nvPicPr>
        <p:blipFill>
          <a:blip r:embed="rId2" cstate="print"/>
          <a:srcRect l="14189" r="65365" b="23439"/>
          <a:stretch>
            <a:fillRect/>
          </a:stretch>
        </p:blipFill>
        <p:spPr>
          <a:xfrm>
            <a:off x="7236296" y="3933056"/>
            <a:ext cx="1584176" cy="25872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6574157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369916" y="476672"/>
            <a:ext cx="6508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Лабораторная </a:t>
            </a:r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25075" y="1559155"/>
            <a:ext cx="687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измерений и наблюдений за пламенем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54804000"/>
              </p:ext>
            </p:extLst>
          </p:nvPr>
        </p:nvGraphicFramePr>
        <p:xfrm>
          <a:off x="899592" y="2087641"/>
          <a:ext cx="7632848" cy="1994586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866162">
                  <a:extLst>
                    <a:ext uri="{9D8B030D-6E8A-4147-A177-3AD203B41FA5}">
                      <a16:colId xmlns="" xmlns:a16="http://schemas.microsoft.com/office/drawing/2014/main" val="2071300977"/>
                    </a:ext>
                  </a:extLst>
                </a:gridCol>
                <a:gridCol w="1532750">
                  <a:extLst>
                    <a:ext uri="{9D8B030D-6E8A-4147-A177-3AD203B41FA5}">
                      <a16:colId xmlns="" xmlns:a16="http://schemas.microsoft.com/office/drawing/2014/main" val="694173511"/>
                    </a:ext>
                  </a:extLst>
                </a:gridCol>
                <a:gridCol w="1561529">
                  <a:extLst>
                    <a:ext uri="{9D8B030D-6E8A-4147-A177-3AD203B41FA5}">
                      <a16:colId xmlns="" xmlns:a16="http://schemas.microsoft.com/office/drawing/2014/main" val="1431664289"/>
                    </a:ext>
                  </a:extLst>
                </a:gridCol>
                <a:gridCol w="1764194">
                  <a:extLst>
                    <a:ext uri="{9D8B030D-6E8A-4147-A177-3AD203B41FA5}">
                      <a16:colId xmlns="" xmlns:a16="http://schemas.microsoft.com/office/drawing/2014/main" val="1354544005"/>
                    </a:ext>
                  </a:extLst>
                </a:gridCol>
                <a:gridCol w="1908213">
                  <a:extLst>
                    <a:ext uri="{9D8B030D-6E8A-4147-A177-3AD203B41FA5}">
                      <a16:colId xmlns="" xmlns:a16="http://schemas.microsoft.com/office/drawing/2014/main" val="366950231"/>
                    </a:ext>
                  </a:extLst>
                </a:gridCol>
              </a:tblGrid>
              <a:tr h="93610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 теплоты</a:t>
                      </a:r>
                      <a:endParaRPr lang="ru-RU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Температура 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около фитиля</a:t>
                      </a:r>
                      <a:endParaRPr lang="ru-RU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Температура в средней части пламени</a:t>
                      </a:r>
                      <a:endParaRPr lang="ru-RU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Температура в верхней части пламени</a:t>
                      </a:r>
                      <a:endParaRPr lang="ru-RU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834115"/>
                  </a:ext>
                </a:extLst>
              </a:tr>
              <a:tr h="582456"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b="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Спиртовка </a:t>
                      </a:r>
                      <a:endParaRPr lang="ru-RU" b="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1496530"/>
                  </a:ext>
                </a:extLst>
              </a:tr>
              <a:tr h="476027"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b="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Свеча</a:t>
                      </a:r>
                      <a:endParaRPr lang="ru-RU" b="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4986890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007604" y="4269640"/>
            <a:ext cx="741682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изучив строение пламени мы выяснили, что в нижней части пламени температура ……………….,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 верхней части пламени температура …………..    .                   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5070519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475656" y="980728"/>
            <a:ext cx="6336704" cy="129614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частью пламени и температурой в ней.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10753" y="2420888"/>
            <a:ext cx="2880320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Нижняя часть пламени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624" y="3717032"/>
            <a:ext cx="2880320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Средняя часть пламени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10753" y="5013176"/>
            <a:ext cx="2880320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Верхняя часть пламени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64088" y="5027418"/>
            <a:ext cx="2588662" cy="9218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Средняя температура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64088" y="3746229"/>
            <a:ext cx="2588662" cy="90690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Самая низкая температура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64088" y="2420888"/>
            <a:ext cx="2483474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Самая высокая температура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2156250">
            <a:off x="4039128" y="3441851"/>
            <a:ext cx="1354666" cy="262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8371203">
            <a:off x="3521964" y="4207944"/>
            <a:ext cx="2549317" cy="171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156250">
            <a:off x="4061367" y="4601704"/>
            <a:ext cx="1354666" cy="262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1323616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/>
          <a:srcRect l="29885" t="52171" r="58493" b="24204"/>
          <a:stretch/>
        </p:blipFill>
        <p:spPr>
          <a:xfrm>
            <a:off x="4884956" y="3450345"/>
            <a:ext cx="2709301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292900"/>
            <a:ext cx="2111807" cy="30331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06" y="684023"/>
            <a:ext cx="1845703" cy="27960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/>
          <a:srcRect l="41699" t="52953" r="30630" b="31297"/>
          <a:stretch/>
        </p:blipFill>
        <p:spPr>
          <a:xfrm>
            <a:off x="2143108" y="1000108"/>
            <a:ext cx="6828750" cy="218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68146855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916832"/>
            <a:ext cx="7478002" cy="2304256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</a:t>
            </a:r>
            <a:b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за работу на уроке!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" name="Picture 4" descr="J00791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 flipH="1">
            <a:off x="6876256" y="2640912"/>
            <a:ext cx="1861378" cy="42170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79018656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хим практикум осн.шк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F42B2D-C424-48C3-8C8D-02AD688B82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хим практикум осн.шк</Template>
  <TotalTime>2498</TotalTime>
  <Words>367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хим практикум осн.шк</vt:lpstr>
      <vt:lpstr>Слайд 1</vt:lpstr>
      <vt:lpstr>Слайд 2</vt:lpstr>
      <vt:lpstr>Слайд 3</vt:lpstr>
      <vt:lpstr>Слайд 4</vt:lpstr>
      <vt:lpstr>Слайд 5</vt:lpstr>
      <vt:lpstr>Слайд 6</vt:lpstr>
      <vt:lpstr>Какой газ поддерживает не только дыхание, но и горение?</vt:lpstr>
      <vt:lpstr>Слайд 8</vt:lpstr>
      <vt:lpstr>Строение пламени</vt:lpstr>
      <vt:lpstr>Лабораторная работа</vt:lpstr>
      <vt:lpstr>Слайд 11</vt:lpstr>
      <vt:lpstr>Слайд 12</vt:lpstr>
      <vt:lpstr>Слайд 13</vt:lpstr>
      <vt:lpstr>Спасибо  за работу на уроке!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subject>Шаблон оформления</dc:subject>
  <dc:creator>user</dc:creator>
  <cp:keywords/>
  <dc:description>Корпорация Майкрософт
Шаблон оформления</dc:description>
  <cp:lastModifiedBy>Алексей Павловский</cp:lastModifiedBy>
  <cp:revision>113</cp:revision>
  <dcterms:created xsi:type="dcterms:W3CDTF">2014-10-19T08:01:40Z</dcterms:created>
  <dcterms:modified xsi:type="dcterms:W3CDTF">2023-11-21T21:04:09Z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TC103899649990</vt:lpwstr>
  </property>
</Properties>
</file>