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8" r:id="rId1"/>
  </p:sldMasterIdLst>
  <p:sldIdLst>
    <p:sldId id="256" r:id="rId2"/>
    <p:sldId id="286" r:id="rId3"/>
    <p:sldId id="257" r:id="rId4"/>
    <p:sldId id="258" r:id="rId5"/>
    <p:sldId id="259" r:id="rId6"/>
    <p:sldId id="260" r:id="rId7"/>
    <p:sldId id="261" r:id="rId8"/>
    <p:sldId id="262" r:id="rId9"/>
    <p:sldId id="263" r:id="rId10"/>
    <p:sldId id="288" r:id="rId11"/>
    <p:sldId id="264" r:id="rId12"/>
    <p:sldId id="265" r:id="rId13"/>
    <p:sldId id="266" r:id="rId14"/>
    <p:sldId id="267" r:id="rId15"/>
    <p:sldId id="289" r:id="rId16"/>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fld id="{BB1912D9-94AD-4AA9-8EC9-7AD0CD4C9DAF}" type="datetimeFigureOut">
              <a:rPr lang="ru-RU" smtClean="0"/>
              <a:pPr/>
              <a:t>16.03.2021</a:t>
            </a:fld>
            <a:endParaRPr lang="ru-RU"/>
          </a:p>
        </p:txBody>
      </p:sp>
      <p:sp>
        <p:nvSpPr>
          <p:cNvPr id="19" name="Нижний колонтитул 18"/>
          <p:cNvSpPr>
            <a:spLocks noGrp="1"/>
          </p:cNvSpPr>
          <p:nvPr>
            <p:ph type="ftr" sz="quarter" idx="11"/>
          </p:nvPr>
        </p:nvSpPr>
        <p:spPr/>
        <p:txBody>
          <a:bodyPr/>
          <a:lstStyle/>
          <a:p>
            <a:endParaRPr lang="ru-RU"/>
          </a:p>
        </p:txBody>
      </p:sp>
      <p:sp>
        <p:nvSpPr>
          <p:cNvPr id="27" name="Номер слайда 26"/>
          <p:cNvSpPr>
            <a:spLocks noGrp="1"/>
          </p:cNvSpPr>
          <p:nvPr>
            <p:ph type="sldNum" sz="quarter" idx="12"/>
          </p:nvPr>
        </p:nvSpPr>
        <p:spPr/>
        <p:txBody>
          <a:bodyPr/>
          <a:lstStyle/>
          <a:p>
            <a:fld id="{5B29744F-F2E0-46E5-B7AE-F96763F2CBA8}"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BB1912D9-94AD-4AA9-8EC9-7AD0CD4C9DAF}" type="datetimeFigureOut">
              <a:rPr lang="ru-RU" smtClean="0"/>
              <a:pPr/>
              <a:t>16.03.2021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B29744F-F2E0-46E5-B7AE-F96763F2CBA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BB1912D9-94AD-4AA9-8EC9-7AD0CD4C9DAF}" type="datetimeFigureOut">
              <a:rPr lang="ru-RU" smtClean="0"/>
              <a:pPr/>
              <a:t>16.03.2021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B29744F-F2E0-46E5-B7AE-F96763F2CBA8}"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BB1912D9-94AD-4AA9-8EC9-7AD0CD4C9DAF}" type="datetimeFigureOut">
              <a:rPr lang="ru-RU" smtClean="0"/>
              <a:pPr/>
              <a:t>16.03.2021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5B29744F-F2E0-46E5-B7AE-F96763F2CBA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BB1912D9-94AD-4AA9-8EC9-7AD0CD4C9DAF}" type="datetimeFigureOut">
              <a:rPr lang="ru-RU" smtClean="0"/>
              <a:pPr/>
              <a:t>16.03.2021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5B29744F-F2E0-46E5-B7AE-F96763F2CBA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BB1912D9-94AD-4AA9-8EC9-7AD0CD4C9DAF}" type="datetimeFigureOut">
              <a:rPr lang="ru-RU" smtClean="0"/>
              <a:pPr/>
              <a:t>16.03.2021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5B29744F-F2E0-46E5-B7AE-F96763F2CBA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B1912D9-94AD-4AA9-8EC9-7AD0CD4C9DAF}" type="datetimeFigureOut">
              <a:rPr lang="ru-RU" smtClean="0"/>
              <a:pPr/>
              <a:t>16.03.2021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5B29744F-F2E0-46E5-B7AE-F96763F2CBA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BB1912D9-94AD-4AA9-8EC9-7AD0CD4C9DAF}" type="datetimeFigureOut">
              <a:rPr lang="ru-RU" smtClean="0"/>
              <a:pPr/>
              <a:t>16.03.2021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5B29744F-F2E0-46E5-B7AE-F96763F2CBA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BB1912D9-94AD-4AA9-8EC9-7AD0CD4C9DAF}" type="datetimeFigureOut">
              <a:rPr lang="ru-RU" smtClean="0"/>
              <a:pPr/>
              <a:t>16.03.2021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077200" y="6356350"/>
            <a:ext cx="609600" cy="365125"/>
          </a:xfrm>
        </p:spPr>
        <p:txBody>
          <a:bodyPr/>
          <a:lstStyle/>
          <a:p>
            <a:fld id="{5B29744F-F2E0-46E5-B7AE-F96763F2CBA8}" type="slidenum">
              <a:rPr lang="ru-RU" smtClean="0"/>
              <a:pPr/>
              <a:t>‹#›</a:t>
            </a:fld>
            <a:endParaRPr lang="ru-RU"/>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BB1912D9-94AD-4AA9-8EC9-7AD0CD4C9DAF}" type="datetimeFigureOut">
              <a:rPr lang="ru-RU" smtClean="0"/>
              <a:pPr/>
              <a:t>16.03.2021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B29744F-F2E0-46E5-B7AE-F96763F2CBA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BB1912D9-94AD-4AA9-8EC9-7AD0CD4C9DAF}" type="datetimeFigureOut">
              <a:rPr lang="ru-RU" smtClean="0"/>
              <a:pPr/>
              <a:t>16.03.2021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B29744F-F2E0-46E5-B7AE-F96763F2CBA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BB1912D9-94AD-4AA9-8EC9-7AD0CD4C9DAF}" type="datetimeFigureOut">
              <a:rPr lang="ru-RU" smtClean="0"/>
              <a:pPr/>
              <a:t>16.03.2021</a:t>
            </a:fld>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5B29744F-F2E0-46E5-B7AE-F96763F2CBA8}" type="slidenum">
              <a:rPr lang="ru-RU" smtClean="0"/>
              <a:pPr/>
              <a:t>‹#›</a:t>
            </a:fld>
            <a:endParaRPr lang="ru-RU"/>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829" r:id="rId1"/>
    <p:sldLayoutId id="2147483830" r:id="rId2"/>
    <p:sldLayoutId id="2147483831" r:id="rId3"/>
    <p:sldLayoutId id="2147483832" r:id="rId4"/>
    <p:sldLayoutId id="2147483833" r:id="rId5"/>
    <p:sldLayoutId id="2147483834" r:id="rId6"/>
    <p:sldLayoutId id="2147483835" r:id="rId7"/>
    <p:sldLayoutId id="2147483836" r:id="rId8"/>
    <p:sldLayoutId id="2147483837" r:id="rId9"/>
    <p:sldLayoutId id="2147483838" r:id="rId10"/>
    <p:sldLayoutId id="2147483839"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9.jpeg"/><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0.jpeg"/><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1.jpeg"/><Relationship Id="rId1" Type="http://schemas.openxmlformats.org/officeDocument/2006/relationships/slideLayout" Target="../slideLayouts/slideLayout9.xml"/><Relationship Id="rId5" Type="http://schemas.openxmlformats.org/officeDocument/2006/relationships/image" Target="../media/image13.jpeg"/><Relationship Id="rId4" Type="http://schemas.openxmlformats.org/officeDocument/2006/relationships/image" Target="../media/image12.jpeg"/></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jpeg"/><Relationship Id="rId1" Type="http://schemas.openxmlformats.org/officeDocument/2006/relationships/slideLayout" Target="../slideLayouts/slideLayout9.xml"/><Relationship Id="rId5" Type="http://schemas.openxmlformats.org/officeDocument/2006/relationships/hyperlink" Target="https://www.edimdoma.ru/retsepty/72708-grechnevye-bliny-s-karamelizirovannymi-yablokami-i-medovym-sousom" TargetMode="External"/><Relationship Id="rId4" Type="http://schemas.openxmlformats.org/officeDocument/2006/relationships/image" Target="../media/image15.jpeg"/></Relationships>
</file>

<file path=ppt/slides/_rels/slide1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6.jpeg"/><Relationship Id="rId1" Type="http://schemas.openxmlformats.org/officeDocument/2006/relationships/slideLayout" Target="../slideLayouts/slideLayout9.xml"/><Relationship Id="rId5" Type="http://schemas.openxmlformats.org/officeDocument/2006/relationships/hyperlink" Target="https://www.edimdoma.ru/retsepty/71145-holodets-po-nasledstvu" TargetMode="External"/><Relationship Id="rId4" Type="http://schemas.openxmlformats.org/officeDocument/2006/relationships/image" Target="../media/image17.jpeg"/></Relationships>
</file>

<file path=ppt/slides/_rels/slide1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8.jpeg"/><Relationship Id="rId1" Type="http://schemas.openxmlformats.org/officeDocument/2006/relationships/slideLayout" Target="../slideLayouts/slideLayout7.xml"/><Relationship Id="rId4" Type="http://schemas.openxmlformats.org/officeDocument/2006/relationships/image" Target="../media/image19.jpeg"/></Relationships>
</file>

<file path=ppt/slides/_rels/slide1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5.xml"/><Relationship Id="rId6" Type="http://schemas.openxmlformats.org/officeDocument/2006/relationships/image" Target="../media/image22.jpeg"/><Relationship Id="rId5" Type="http://schemas.openxmlformats.org/officeDocument/2006/relationships/hyperlink" Target="https://www.edimdoma.ru/retsepty/78859-pelmeni-iz-testa-bez-muki-dieticheskie" TargetMode="External"/><Relationship Id="rId4" Type="http://schemas.openxmlformats.org/officeDocument/2006/relationships/image" Target="../media/image6.jpeg"/></Relationships>
</file>

<file path=ppt/slides/_rels/slide1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5.xml"/><Relationship Id="rId4" Type="http://schemas.openxmlformats.org/officeDocument/2006/relationships/image" Target="../media/image25.jpeg"/></Relationships>
</file>

<file path=ppt/slides/_rels/slide1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история кулинарии"/>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2" name="Заголовок 1"/>
          <p:cNvSpPr>
            <a:spLocks noGrp="1"/>
          </p:cNvSpPr>
          <p:nvPr>
            <p:ph type="ctrTitle"/>
          </p:nvPr>
        </p:nvSpPr>
        <p:spPr>
          <a:xfrm>
            <a:off x="755576" y="836712"/>
            <a:ext cx="7851648" cy="1828800"/>
          </a:xfrm>
        </p:spPr>
        <p:txBody>
          <a:bodyPr>
            <a:normAutofit/>
          </a:bodyPr>
          <a:lstStyle/>
          <a:p>
            <a:pPr algn="ctr"/>
            <a:r>
              <a:rPr lang="ru-RU" sz="8800" dirty="0" smtClean="0">
                <a:solidFill>
                  <a:srgbClr val="FF0000"/>
                </a:solidFill>
              </a:rPr>
              <a:t>Кулинария </a:t>
            </a:r>
            <a:endParaRPr lang="ru-RU" sz="8800" dirty="0">
              <a:solidFill>
                <a:srgbClr val="FF0000"/>
              </a:solidFill>
            </a:endParaRPr>
          </a:p>
        </p:txBody>
      </p:sp>
      <p:sp>
        <p:nvSpPr>
          <p:cNvPr id="3" name="Подзаголовок 2"/>
          <p:cNvSpPr>
            <a:spLocks noGrp="1"/>
          </p:cNvSpPr>
          <p:nvPr>
            <p:ph type="subTitle" idx="1"/>
          </p:nvPr>
        </p:nvSpPr>
        <p:spPr>
          <a:xfrm>
            <a:off x="1289304" y="5105400"/>
            <a:ext cx="7854696" cy="1752600"/>
          </a:xfrm>
        </p:spPr>
        <p:txBody>
          <a:bodyPr>
            <a:normAutofit/>
          </a:bodyPr>
          <a:lstStyle/>
          <a:p>
            <a:r>
              <a:rPr lang="ru-RU" sz="2000" b="1" dirty="0" smtClean="0"/>
              <a:t>Подготовила учитель технологии ГКОУ «ВСОШ г. Бежецка» </a:t>
            </a:r>
          </a:p>
          <a:p>
            <a:r>
              <a:rPr lang="ru-RU" sz="2000" b="1" dirty="0" smtClean="0"/>
              <a:t>Самухина Н.В.</a:t>
            </a:r>
            <a:endParaRPr lang="ru-RU" sz="2000" b="1" dirty="0"/>
          </a:p>
        </p:txBody>
      </p:sp>
      <p:sp>
        <p:nvSpPr>
          <p:cNvPr id="6" name="Прямоугольник 5"/>
          <p:cNvSpPr/>
          <p:nvPr/>
        </p:nvSpPr>
        <p:spPr>
          <a:xfrm>
            <a:off x="0" y="6525344"/>
            <a:ext cx="2483768" cy="72008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ru-RU"/>
          </a:p>
        </p:txBody>
      </p:sp>
    </p:spTree>
  </p:cSld>
  <p:clrMapOvr>
    <a:masterClrMapping/>
  </p:clrMapOvr>
  <p:transition>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Содержание :</a:t>
            </a:r>
            <a:endParaRPr lang="ru-RU" dirty="0"/>
          </a:p>
        </p:txBody>
      </p:sp>
      <p:sp>
        <p:nvSpPr>
          <p:cNvPr id="3" name="Содержимое 2"/>
          <p:cNvSpPr>
            <a:spLocks noGrp="1"/>
          </p:cNvSpPr>
          <p:nvPr>
            <p:ph idx="1"/>
          </p:nvPr>
        </p:nvSpPr>
        <p:spPr/>
        <p:txBody>
          <a:bodyPr>
            <a:normAutofit/>
          </a:bodyPr>
          <a:lstStyle/>
          <a:p>
            <a:pPr>
              <a:buNone/>
            </a:pPr>
            <a:r>
              <a:rPr lang="ru-RU" dirty="0" smtClean="0"/>
              <a:t>1. История кулинарии.</a:t>
            </a:r>
          </a:p>
          <a:p>
            <a:pPr>
              <a:buNone/>
            </a:pPr>
            <a:r>
              <a:rPr lang="ru-RU" dirty="0" smtClean="0"/>
              <a:t>2. Способы и методы кулинарии.</a:t>
            </a:r>
          </a:p>
          <a:p>
            <a:pPr>
              <a:buNone/>
            </a:pPr>
            <a:r>
              <a:rPr lang="ru-RU" dirty="0" smtClean="0"/>
              <a:t>3. Рецептура.</a:t>
            </a:r>
          </a:p>
          <a:p>
            <a:pPr>
              <a:buNone/>
            </a:pPr>
            <a:r>
              <a:rPr lang="ru-RU" dirty="0" smtClean="0"/>
              <a:t>4. Оборудование для готовки.</a:t>
            </a:r>
            <a:endParaRPr lang="ru-RU" dirty="0"/>
          </a:p>
        </p:txBody>
      </p:sp>
      <p:pic>
        <p:nvPicPr>
          <p:cNvPr id="4" name="Рисунок 3" descr="https://fs01.infourok.ru/images/doc/69/84509/img39.jpg"/>
          <p:cNvPicPr/>
          <p:nvPr/>
        </p:nvPicPr>
        <p:blipFill>
          <a:blip r:embed="rId2" cstate="print"/>
          <a:srcRect/>
          <a:stretch>
            <a:fillRect/>
          </a:stretch>
        </p:blipFill>
        <p:spPr bwMode="auto">
          <a:xfrm>
            <a:off x="1" y="0"/>
            <a:ext cx="91440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179512" y="0"/>
            <a:ext cx="9396536" cy="1107996"/>
          </a:xfrm>
          <a:prstGeom prst="rect">
            <a:avLst/>
          </a:prstGeom>
        </p:spPr>
        <p:txBody>
          <a:bodyPr wrap="square">
            <a:spAutoFit/>
          </a:bodyPr>
          <a:lstStyle/>
          <a:p>
            <a:pPr algn="ctr"/>
            <a:r>
              <a:rPr lang="ru-RU" sz="6600" dirty="0" smtClean="0">
                <a:solidFill>
                  <a:srgbClr val="C00000"/>
                </a:solidFill>
              </a:rPr>
              <a:t>История кулинарии</a:t>
            </a:r>
          </a:p>
        </p:txBody>
      </p:sp>
      <p:pic>
        <p:nvPicPr>
          <p:cNvPr id="8" name="Рисунок 7" descr="https://content-28.foto.my.mail.ru/community/gotivim.mm/_groupsphoto/h-22512.jpg"/>
          <p:cNvPicPr/>
          <p:nvPr/>
        </p:nvPicPr>
        <p:blipFill>
          <a:blip r:embed="rId2" cstate="print"/>
          <a:srcRect/>
          <a:stretch>
            <a:fillRect/>
          </a:stretch>
        </p:blipFill>
        <p:spPr bwMode="auto">
          <a:xfrm>
            <a:off x="5004049" y="2204864"/>
            <a:ext cx="4139952" cy="4032448"/>
          </a:xfrm>
          <a:prstGeom prst="rect">
            <a:avLst/>
          </a:prstGeom>
          <a:noFill/>
          <a:ln w="9525">
            <a:noFill/>
            <a:miter lim="800000"/>
            <a:headEnd/>
            <a:tailEnd/>
          </a:ln>
        </p:spPr>
      </p:pic>
      <p:sp>
        <p:nvSpPr>
          <p:cNvPr id="9" name="Прямоугольник 8"/>
          <p:cNvSpPr/>
          <p:nvPr/>
        </p:nvSpPr>
        <p:spPr>
          <a:xfrm>
            <a:off x="323528" y="1268760"/>
            <a:ext cx="8604448" cy="923330"/>
          </a:xfrm>
          <a:prstGeom prst="rect">
            <a:avLst/>
          </a:prstGeom>
        </p:spPr>
        <p:txBody>
          <a:bodyPr wrap="square">
            <a:spAutoFit/>
          </a:bodyPr>
          <a:lstStyle/>
          <a:p>
            <a:pPr algn="just"/>
            <a:r>
              <a:rPr lang="ru-RU" b="1" dirty="0" smtClean="0"/>
              <a:t>История развития кулинарии «Судьба нации зависит от способа ее питания.»</a:t>
            </a:r>
          </a:p>
          <a:p>
            <a:pPr algn="just"/>
            <a:r>
              <a:rPr lang="ru-RU" b="1" dirty="0" err="1" smtClean="0"/>
              <a:t>А.Брилья-Саварен</a:t>
            </a:r>
            <a:r>
              <a:rPr lang="ru-RU" b="1" dirty="0" smtClean="0"/>
              <a:t> «Физиология вкуса».</a:t>
            </a:r>
          </a:p>
        </p:txBody>
      </p:sp>
      <p:sp>
        <p:nvSpPr>
          <p:cNvPr id="10" name="Прямоугольник 9"/>
          <p:cNvSpPr/>
          <p:nvPr/>
        </p:nvSpPr>
        <p:spPr>
          <a:xfrm>
            <a:off x="179512" y="2492896"/>
            <a:ext cx="4572000" cy="3970318"/>
          </a:xfrm>
          <a:prstGeom prst="rect">
            <a:avLst/>
          </a:prstGeom>
        </p:spPr>
        <p:txBody>
          <a:bodyPr>
            <a:spAutoFit/>
          </a:bodyPr>
          <a:lstStyle/>
          <a:p>
            <a:pPr algn="just"/>
            <a:r>
              <a:rPr lang="ru-RU" dirty="0" smtClean="0"/>
              <a:t>Эта цитата французского чиновника-юриста, увлеченного кулинарией, имеет в основе несколько убедительных исторических примеров. Способ питания нации, народа, выражением которого является кулинарное искусство, не такой уж второстепенный вопрос и изучение истории питания не такое уж бессмысленное дело. К примеру, тонувшая в роскоши, в том числе и стола, Римская империя пала, а умеренная в еде и исповедовавшая простоту пищи Спарта очень долго давала миру совершенных во всех отношениях граждан.</a:t>
            </a:r>
            <a:endParaRPr lang="ru-RU" dirty="0"/>
          </a:p>
        </p:txBody>
      </p:sp>
    </p:spTree>
  </p:cSld>
  <p:clrMapOvr>
    <a:masterClrMapping/>
  </p:clrMapOvr>
  <p:transition>
    <p:fade thruBlk="1"/>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белки в продуктах.gif"/>
          <p:cNvPicPr>
            <a:picLocks noChangeAspect="1"/>
          </p:cNvPicPr>
          <p:nvPr/>
        </p:nvPicPr>
        <p:blipFill>
          <a:blip r:embed="rId2" cstate="print"/>
          <a:stretch>
            <a:fillRect/>
          </a:stretch>
        </p:blipFill>
        <p:spPr>
          <a:xfrm>
            <a:off x="2555776" y="0"/>
            <a:ext cx="4680520" cy="6858000"/>
          </a:xfrm>
          <a:prstGeom prst="rect">
            <a:avLst/>
          </a:prstGeom>
        </p:spPr>
      </p:pic>
      <p:pic>
        <p:nvPicPr>
          <p:cNvPr id="3" name="Рисунок 2" descr="https://cdn.hipwallpaper.com/i/33/2/xgLc4K.jpg"/>
          <p:cNvPicPr/>
          <p:nvPr/>
        </p:nvPicPr>
        <p:blipFill>
          <a:blip r:embed="rId3" cstate="print"/>
          <a:srcRect/>
          <a:stretch>
            <a:fillRect/>
          </a:stretch>
        </p:blipFill>
        <p:spPr bwMode="auto">
          <a:xfrm>
            <a:off x="1" y="0"/>
            <a:ext cx="9144000" cy="6858000"/>
          </a:xfrm>
          <a:prstGeom prst="rect">
            <a:avLst/>
          </a:prstGeom>
          <a:noFill/>
          <a:ln w="9525">
            <a:noFill/>
            <a:miter lim="800000"/>
            <a:headEnd/>
            <a:tailEnd/>
          </a:ln>
        </p:spPr>
      </p:pic>
      <p:sp>
        <p:nvSpPr>
          <p:cNvPr id="5" name="Прямоугольник 4"/>
          <p:cNvSpPr/>
          <p:nvPr/>
        </p:nvSpPr>
        <p:spPr>
          <a:xfrm>
            <a:off x="827584" y="332656"/>
            <a:ext cx="7416824" cy="6093976"/>
          </a:xfrm>
          <a:prstGeom prst="rect">
            <a:avLst/>
          </a:prstGeom>
        </p:spPr>
        <p:txBody>
          <a:bodyPr wrap="square">
            <a:spAutoFit/>
          </a:bodyPr>
          <a:lstStyle/>
          <a:p>
            <a:pPr algn="just">
              <a:lnSpc>
                <a:spcPct val="150000"/>
              </a:lnSpc>
            </a:pPr>
            <a:r>
              <a:rPr lang="ru-RU" sz="2000" dirty="0" smtClean="0"/>
              <a:t>За всю историю человечества случались и невероятные взлеты кулинарного искусства и такие же удивительные падения. То пищу воспевали, считали одним из высочайших удовольствий, то относились к ней практически с презрением, даже разговоры о продуктах и блюдах становились «недостойными истинного джентльмена». Например, в Спарте в походе и на войне надо было обходится простой в приготовлении пищей, а в соседних Афинах изощрялись в приготовлении невероятного праздничного блюда: крошечная </a:t>
            </a:r>
            <a:r>
              <a:rPr lang="ru-RU" sz="2000" dirty="0" err="1" smtClean="0"/>
              <a:t>маслинка</a:t>
            </a:r>
            <a:r>
              <a:rPr lang="ru-RU" sz="2000" dirty="0" smtClean="0"/>
              <a:t> запекалась внутри голубя, голубь — в козленке, козленок – в овце, овца — в быке, затем все это жарилось на вертеле, и самому почетному гостю доставалась та самая </a:t>
            </a:r>
            <a:r>
              <a:rPr lang="ru-RU" sz="2000" dirty="0" err="1" smtClean="0"/>
              <a:t>маслинка</a:t>
            </a:r>
            <a:r>
              <a:rPr lang="ru-RU" sz="2000" dirty="0" smtClean="0"/>
              <a:t>…</a:t>
            </a:r>
            <a:endParaRPr lang="ru-RU" sz="2000"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углеводы.gif"/>
          <p:cNvPicPr>
            <a:picLocks noChangeAspect="1"/>
          </p:cNvPicPr>
          <p:nvPr/>
        </p:nvPicPr>
        <p:blipFill>
          <a:blip r:embed="rId2" cstate="print"/>
          <a:stretch>
            <a:fillRect/>
          </a:stretch>
        </p:blipFill>
        <p:spPr>
          <a:xfrm>
            <a:off x="2411760" y="0"/>
            <a:ext cx="4464496" cy="6858000"/>
          </a:xfrm>
          <a:prstGeom prst="rect">
            <a:avLst/>
          </a:prstGeom>
        </p:spPr>
      </p:pic>
      <p:pic>
        <p:nvPicPr>
          <p:cNvPr id="3" name="Рисунок 2" descr="https://cdn.hipwallpaper.com/i/33/2/xgLc4K.jpg"/>
          <p:cNvPicPr/>
          <p:nvPr/>
        </p:nvPicPr>
        <p:blipFill>
          <a:blip r:embed="rId3" cstate="print"/>
          <a:srcRect/>
          <a:stretch>
            <a:fillRect/>
          </a:stretch>
        </p:blipFill>
        <p:spPr bwMode="auto">
          <a:xfrm>
            <a:off x="1" y="0"/>
            <a:ext cx="9144000" cy="6858000"/>
          </a:xfrm>
          <a:prstGeom prst="rect">
            <a:avLst/>
          </a:prstGeom>
          <a:noFill/>
          <a:ln w="9525">
            <a:noFill/>
            <a:miter lim="800000"/>
            <a:headEnd/>
            <a:tailEnd/>
          </a:ln>
        </p:spPr>
      </p:pic>
      <p:sp>
        <p:nvSpPr>
          <p:cNvPr id="4" name="Прямоугольник 3"/>
          <p:cNvSpPr/>
          <p:nvPr/>
        </p:nvSpPr>
        <p:spPr>
          <a:xfrm>
            <a:off x="539552" y="476672"/>
            <a:ext cx="9001000" cy="1569660"/>
          </a:xfrm>
          <a:prstGeom prst="rect">
            <a:avLst/>
          </a:prstGeom>
        </p:spPr>
        <p:txBody>
          <a:bodyPr wrap="square">
            <a:spAutoFit/>
          </a:bodyPr>
          <a:lstStyle/>
          <a:p>
            <a:pPr algn="ctr"/>
            <a:r>
              <a:rPr lang="ru-RU" sz="4800" b="1" dirty="0" smtClean="0">
                <a:solidFill>
                  <a:srgbClr val="C00000"/>
                </a:solidFill>
              </a:rPr>
              <a:t>Из истории русской кулинарии</a:t>
            </a:r>
            <a:endParaRPr lang="ru-RU" sz="4800" b="1" dirty="0">
              <a:solidFill>
                <a:srgbClr val="C00000"/>
              </a:solidFill>
            </a:endParaRPr>
          </a:p>
        </p:txBody>
      </p:sp>
      <p:sp>
        <p:nvSpPr>
          <p:cNvPr id="5" name="Прямоугольник 4"/>
          <p:cNvSpPr/>
          <p:nvPr/>
        </p:nvSpPr>
        <p:spPr>
          <a:xfrm>
            <a:off x="179512" y="2348880"/>
            <a:ext cx="6264696" cy="4247317"/>
          </a:xfrm>
          <a:prstGeom prst="rect">
            <a:avLst/>
          </a:prstGeom>
        </p:spPr>
        <p:txBody>
          <a:bodyPr wrap="square">
            <a:spAutoFit/>
          </a:bodyPr>
          <a:lstStyle/>
          <a:p>
            <a:pPr algn="just">
              <a:lnSpc>
                <a:spcPct val="150000"/>
              </a:lnSpc>
            </a:pPr>
            <a:r>
              <a:rPr lang="ru-RU" dirty="0" smtClean="0"/>
              <a:t>Временем возникновения русской кулинарии исследователи называют период с X по XVI век. Условно данное время называется древнерусской кухней. В это время возникло большое количество яств, приготовленных из дрожжевого теста. «Главой» тогдашней русской кухни был ржаной хлеб, по сегодняшний день не исчезающий со столов наших современников. Этот хлеб считается очень полезным для тех, кто придерживается диеты и с целью похудеть, и для оздоровления</a:t>
            </a:r>
            <a:endParaRPr lang="ru-RU"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Рабочая одежда</a:t>
            </a:r>
            <a:endParaRPr lang="ru-RU" dirty="0"/>
          </a:p>
        </p:txBody>
      </p:sp>
      <p:pic>
        <p:nvPicPr>
          <p:cNvPr id="7" name="Содержимое 6" descr="i_303.jpg"/>
          <p:cNvPicPr>
            <a:picLocks noGrp="1" noChangeAspect="1"/>
          </p:cNvPicPr>
          <p:nvPr>
            <p:ph sz="half" idx="1"/>
          </p:nvPr>
        </p:nvPicPr>
        <p:blipFill>
          <a:blip r:embed="rId2" cstate="print"/>
          <a:stretch>
            <a:fillRect/>
          </a:stretch>
        </p:blipFill>
        <p:spPr>
          <a:xfrm>
            <a:off x="323528" y="2204864"/>
            <a:ext cx="4176464" cy="2952328"/>
          </a:xfrm>
        </p:spPr>
      </p:pic>
      <p:sp>
        <p:nvSpPr>
          <p:cNvPr id="4" name="Содержимое 3"/>
          <p:cNvSpPr>
            <a:spLocks noGrp="1"/>
          </p:cNvSpPr>
          <p:nvPr>
            <p:ph sz="half" idx="2"/>
          </p:nvPr>
        </p:nvSpPr>
        <p:spPr>
          <a:xfrm>
            <a:off x="4648200" y="2276872"/>
            <a:ext cx="4038600" cy="3849291"/>
          </a:xfrm>
        </p:spPr>
        <p:txBody>
          <a:bodyPr/>
          <a:lstStyle/>
          <a:p>
            <a:pPr marL="514350" indent="-514350">
              <a:buNone/>
            </a:pPr>
            <a:r>
              <a:rPr lang="ru-RU" dirty="0" smtClean="0"/>
              <a:t>1.  Наденьте фартук, уберите волосы под косынку или шапочку.</a:t>
            </a:r>
          </a:p>
          <a:p>
            <a:pPr marL="514350" indent="-514350">
              <a:buNone/>
            </a:pPr>
            <a:r>
              <a:rPr lang="ru-RU" dirty="0" smtClean="0"/>
              <a:t>2.  Руки мойте с мылом.</a:t>
            </a:r>
            <a:endParaRPr lang="ru-RU" dirty="0"/>
          </a:p>
        </p:txBody>
      </p:sp>
      <p:pic>
        <p:nvPicPr>
          <p:cNvPr id="5" name="Рисунок 4" descr="https://cdn.hipwallpaper.com/i/33/2/xgLc4K.jpg"/>
          <p:cNvPicPr/>
          <p:nvPr/>
        </p:nvPicPr>
        <p:blipFill>
          <a:blip r:embed="rId3" cstate="print"/>
          <a:srcRect/>
          <a:stretch>
            <a:fillRect/>
          </a:stretch>
        </p:blipFill>
        <p:spPr bwMode="auto">
          <a:xfrm>
            <a:off x="1" y="0"/>
            <a:ext cx="9144000" cy="6858000"/>
          </a:xfrm>
          <a:prstGeom prst="rect">
            <a:avLst/>
          </a:prstGeom>
          <a:noFill/>
          <a:ln w="9525">
            <a:noFill/>
            <a:miter lim="800000"/>
            <a:headEnd/>
            <a:tailEnd/>
          </a:ln>
        </p:spPr>
      </p:pic>
      <p:sp>
        <p:nvSpPr>
          <p:cNvPr id="6" name="Прямоугольник 5"/>
          <p:cNvSpPr/>
          <p:nvPr/>
        </p:nvSpPr>
        <p:spPr>
          <a:xfrm>
            <a:off x="683568" y="260648"/>
            <a:ext cx="7776864" cy="6281848"/>
          </a:xfrm>
          <a:prstGeom prst="rect">
            <a:avLst/>
          </a:prstGeom>
        </p:spPr>
        <p:txBody>
          <a:bodyPr wrap="square">
            <a:spAutoFit/>
          </a:bodyPr>
          <a:lstStyle/>
          <a:p>
            <a:pPr algn="just">
              <a:lnSpc>
                <a:spcPct val="150000"/>
              </a:lnSpc>
            </a:pPr>
            <a:r>
              <a:rPr lang="ru-RU" dirty="0" smtClean="0"/>
              <a:t>Первый этап истории кулинарии в России охарактеризовался возникновением практически всех ныне известных национальных мучных блюд. Это пирожки, пышки, оладьи, блины. В то время пользовались большой популярностью всевозможные кисели – овсяный, ржаной, а также пшеничный. Теперь они встречаются очень редко, более известными на сегодняшний день являются кисели из ягод. Известными всегда были каши, считавшиеся одновременно и повседневным блюдом, и праздничным. К ним подавались грибы, овощи, рыба. Что касается мясных продуктов, встречались они на столах древнерусской кухни редко. Из напитков самыми распространенными были квас, сбитень. Популярными были и постные блюда, так как большую часть дней в году простой народ не ел скоромную пищу. В приготовлении пищи часто использовались всевозможные специи: лук, чеснок, хрен и другие. Постепенно стали применяться и привозные продукты и приправы. </a:t>
            </a:r>
            <a:endParaRPr lang="ru-RU"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1792288" y="4437112"/>
            <a:ext cx="5486400" cy="504056"/>
          </a:xfrm>
        </p:spPr>
        <p:txBody>
          <a:bodyPr>
            <a:normAutofit/>
          </a:bodyPr>
          <a:lstStyle/>
          <a:p>
            <a:r>
              <a:rPr lang="ru-RU" sz="2400" dirty="0" smtClean="0"/>
              <a:t>Кухня </a:t>
            </a:r>
            <a:endParaRPr lang="ru-RU" sz="2400" dirty="0"/>
          </a:p>
        </p:txBody>
      </p:sp>
      <p:sp>
        <p:nvSpPr>
          <p:cNvPr id="7" name="Текст 6"/>
          <p:cNvSpPr>
            <a:spLocks noGrp="1"/>
          </p:cNvSpPr>
          <p:nvPr>
            <p:ph type="body" sz="half" idx="2"/>
          </p:nvPr>
        </p:nvSpPr>
        <p:spPr>
          <a:xfrm>
            <a:off x="1763688" y="4797152"/>
            <a:ext cx="7056784" cy="1303040"/>
          </a:xfrm>
        </p:spPr>
        <p:txBody>
          <a:bodyPr>
            <a:noAutofit/>
          </a:bodyPr>
          <a:lstStyle/>
          <a:p>
            <a:pPr marL="342900" indent="-342900"/>
            <a:r>
              <a:rPr lang="ru-RU" sz="2000" dirty="0" smtClean="0"/>
              <a:t>1.Необходимо следить за чистотой помещения и оборудования.</a:t>
            </a:r>
          </a:p>
          <a:p>
            <a:pPr marL="342900" indent="-342900"/>
            <a:r>
              <a:rPr lang="ru-RU" sz="2000" dirty="0" smtClean="0"/>
              <a:t>2.Чистую посуду хранить в шкафах или закрытых полках.</a:t>
            </a:r>
          </a:p>
          <a:p>
            <a:pPr marL="342900" indent="-342900"/>
            <a:r>
              <a:rPr lang="ru-RU" sz="2000" dirty="0" smtClean="0"/>
              <a:t>3. Пищевые отходы собирать в ведро с крышкой, </a:t>
            </a:r>
            <a:r>
              <a:rPr lang="ru-RU" sz="1800" dirty="0" smtClean="0"/>
              <a:t>своевременно их выносить.</a:t>
            </a:r>
            <a:endParaRPr lang="ru-RU" sz="1800" dirty="0"/>
          </a:p>
        </p:txBody>
      </p:sp>
      <p:pic>
        <p:nvPicPr>
          <p:cNvPr id="8" name="Рисунок 7" descr="кухня.jpg"/>
          <p:cNvPicPr>
            <a:picLocks noGrp="1" noChangeAspect="1"/>
          </p:cNvPicPr>
          <p:nvPr>
            <p:ph type="pic" idx="1"/>
          </p:nvPr>
        </p:nvPicPr>
        <p:blipFill>
          <a:blip r:embed="rId2" cstate="print"/>
          <a:srcRect t="3094" b="3094"/>
          <a:stretch>
            <a:fillRect/>
          </a:stretch>
        </p:blipFill>
        <p:spPr>
          <a:xfrm>
            <a:off x="1792288" y="260649"/>
            <a:ext cx="5486400" cy="4032448"/>
          </a:xfrm>
        </p:spPr>
      </p:pic>
      <p:pic>
        <p:nvPicPr>
          <p:cNvPr id="6" name="Рисунок 5" descr="https://cdn.hipwallpaper.com/i/33/2/xgLc4K.jpg"/>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9" name="Прямоугольник 8"/>
          <p:cNvSpPr/>
          <p:nvPr/>
        </p:nvSpPr>
        <p:spPr>
          <a:xfrm>
            <a:off x="1619672" y="260648"/>
            <a:ext cx="6732240" cy="954107"/>
          </a:xfrm>
          <a:prstGeom prst="rect">
            <a:avLst/>
          </a:prstGeom>
        </p:spPr>
        <p:txBody>
          <a:bodyPr wrap="square">
            <a:spAutoFit/>
          </a:bodyPr>
          <a:lstStyle/>
          <a:p>
            <a:pPr algn="ctr"/>
            <a:r>
              <a:rPr lang="ru-RU" sz="2800" b="1" dirty="0" smtClean="0">
                <a:solidFill>
                  <a:srgbClr val="C00000"/>
                </a:solidFill>
              </a:rPr>
              <a:t>Классовое расслоение и особенности кухни</a:t>
            </a:r>
            <a:endParaRPr lang="ru-RU" sz="2800" b="1" dirty="0">
              <a:solidFill>
                <a:srgbClr val="C00000"/>
              </a:solidFill>
            </a:endParaRPr>
          </a:p>
        </p:txBody>
      </p:sp>
      <p:sp>
        <p:nvSpPr>
          <p:cNvPr id="10" name="Прямоугольник 9"/>
          <p:cNvSpPr/>
          <p:nvPr/>
        </p:nvSpPr>
        <p:spPr>
          <a:xfrm>
            <a:off x="827584" y="1196752"/>
            <a:ext cx="6462464" cy="5450851"/>
          </a:xfrm>
          <a:prstGeom prst="rect">
            <a:avLst/>
          </a:prstGeom>
        </p:spPr>
        <p:txBody>
          <a:bodyPr wrap="square">
            <a:spAutoFit/>
          </a:bodyPr>
          <a:lstStyle/>
          <a:p>
            <a:pPr algn="just">
              <a:lnSpc>
                <a:spcPct val="150000"/>
              </a:lnSpc>
            </a:pPr>
            <a:r>
              <a:rPr lang="ru-RU" dirty="0" smtClean="0"/>
              <a:t>Следующий этап в истории развития кулинарии России приходится на XVI-XVII века. Одна из основных особенностей этого времени заключается в том, что яства стали различаться в соответствии с классами общества. Бояре имели возможность питаться более изощренно, а простые, бедные люди довольствовались обычными блюдами. Среди знати стали популярными мясные блюда: жареная свинина и баранина, ветчина, птица.</a:t>
            </a:r>
          </a:p>
          <a:p>
            <a:pPr algn="just">
              <a:lnSpc>
                <a:spcPct val="150000"/>
              </a:lnSpc>
            </a:pPr>
            <a:r>
              <a:rPr lang="ru-RU" dirty="0" smtClean="0"/>
              <a:t>Затем русский стол постепенно стал обогащаться яствами восточной кухни, что связано с присоединением к России таких народов, как татары и башкиры. Появились на столах чай и цукаты, тростниковый сахар. Но все эти нововведения были доступны только обеспеченной прослойке населения. </a:t>
            </a:r>
            <a:endParaRPr lang="ru-RU"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400" dirty="0" smtClean="0"/>
              <a:t>Кухонный инвентарь</a:t>
            </a:r>
            <a:endParaRPr lang="ru-RU" sz="2400" dirty="0"/>
          </a:p>
        </p:txBody>
      </p:sp>
      <p:sp>
        <p:nvSpPr>
          <p:cNvPr id="4" name="Текст 3"/>
          <p:cNvSpPr>
            <a:spLocks noGrp="1"/>
          </p:cNvSpPr>
          <p:nvPr>
            <p:ph type="body" sz="half" idx="2"/>
          </p:nvPr>
        </p:nvSpPr>
        <p:spPr/>
        <p:txBody>
          <a:bodyPr>
            <a:normAutofit/>
          </a:bodyPr>
          <a:lstStyle/>
          <a:p>
            <a:r>
              <a:rPr lang="ru-RU" sz="2000" dirty="0" smtClean="0"/>
              <a:t>Правильно держите нож и руки на продукте.</a:t>
            </a:r>
          </a:p>
          <a:p>
            <a:r>
              <a:rPr lang="ru-RU" sz="2000" dirty="0" smtClean="0"/>
              <a:t>Передавайте нож ручкой вперёд</a:t>
            </a:r>
          </a:p>
          <a:p>
            <a:endParaRPr lang="ru-RU" dirty="0"/>
          </a:p>
        </p:txBody>
      </p:sp>
      <p:pic>
        <p:nvPicPr>
          <p:cNvPr id="5" name="Рисунок 4" descr="кухонный инвентарь.jpg"/>
          <p:cNvPicPr>
            <a:picLocks noGrp="1" noChangeAspect="1"/>
          </p:cNvPicPr>
          <p:nvPr>
            <p:ph type="pic" idx="1"/>
          </p:nvPr>
        </p:nvPicPr>
        <p:blipFill>
          <a:blip r:embed="rId2" cstate="print"/>
          <a:srcRect l="22544" r="22544"/>
          <a:stretch>
            <a:fillRect/>
          </a:stretch>
        </p:blipFill>
        <p:spPr/>
      </p:pic>
      <p:pic>
        <p:nvPicPr>
          <p:cNvPr id="6" name="Рисунок 5" descr="https://cdn.hipwallpaper.com/i/33/2/xgLc4K.jpg"/>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7" name="Прямоугольник 6"/>
          <p:cNvSpPr/>
          <p:nvPr/>
        </p:nvSpPr>
        <p:spPr>
          <a:xfrm>
            <a:off x="1187624" y="908720"/>
            <a:ext cx="7344816" cy="5035353"/>
          </a:xfrm>
          <a:prstGeom prst="rect">
            <a:avLst/>
          </a:prstGeom>
        </p:spPr>
        <p:txBody>
          <a:bodyPr wrap="square">
            <a:spAutoFit/>
          </a:bodyPr>
          <a:lstStyle/>
          <a:p>
            <a:pPr algn="just">
              <a:lnSpc>
                <a:spcPct val="150000"/>
              </a:lnSpc>
            </a:pPr>
            <a:r>
              <a:rPr lang="ru-RU" dirty="0" smtClean="0"/>
              <a:t>Крестьяне не имели возможности так питаться. В то время как знать проводила за обеденным столом по восемь часов за день, обычный человек не мог мечтать о таком разнообразии даже в своих самых смелых снах. Что касается последующих этапов истории мировой кулинарии, то в это время происходило заимствование блюд из западной и восточной кухонь. Немалый вклад был внесен мастерами кулинарного дела из Германии и Франции. Их блюда привозились в Россию в качестве диковинки. В настоящее время кухня каждой страны обогащается самыми разными рецептами. Благодаря глобализации люди имеют возможность наслаждаться яствами, пришедшими в культуру их страны из самых далеких точек земного шара. </a:t>
            </a:r>
            <a:endParaRPr lang="ru-RU"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077072"/>
            <a:ext cx="5486400" cy="720080"/>
          </a:xfrm>
        </p:spPr>
        <p:txBody>
          <a:bodyPr>
            <a:normAutofit/>
          </a:bodyPr>
          <a:lstStyle/>
          <a:p>
            <a:r>
              <a:rPr lang="ru-RU" sz="2400" dirty="0" smtClean="0"/>
              <a:t>Кухонная посуда</a:t>
            </a:r>
            <a:endParaRPr lang="ru-RU" sz="2400" dirty="0"/>
          </a:p>
        </p:txBody>
      </p:sp>
      <p:sp>
        <p:nvSpPr>
          <p:cNvPr id="4" name="Текст 3"/>
          <p:cNvSpPr>
            <a:spLocks noGrp="1"/>
          </p:cNvSpPr>
          <p:nvPr>
            <p:ph type="body" sz="half" idx="2"/>
          </p:nvPr>
        </p:nvSpPr>
        <p:spPr>
          <a:xfrm>
            <a:off x="1792288" y="4797152"/>
            <a:ext cx="6956176" cy="1375048"/>
          </a:xfrm>
        </p:spPr>
        <p:txBody>
          <a:bodyPr>
            <a:noAutofit/>
          </a:bodyPr>
          <a:lstStyle/>
          <a:p>
            <a:r>
              <a:rPr lang="ru-RU" sz="2400" dirty="0" smtClean="0"/>
              <a:t>Посуду надо мыть сразу же после её использования.</a:t>
            </a:r>
          </a:p>
          <a:p>
            <a:r>
              <a:rPr lang="ru-RU" sz="2400" dirty="0" smtClean="0"/>
              <a:t>Моют посуду в тёплой воде при помощи моющих средств и специальных приспособлений.</a:t>
            </a:r>
            <a:endParaRPr lang="ru-RU" sz="1600" dirty="0"/>
          </a:p>
        </p:txBody>
      </p:sp>
      <p:pic>
        <p:nvPicPr>
          <p:cNvPr id="5" name="Рисунок 4" descr="посуда для кухни.jpg"/>
          <p:cNvPicPr>
            <a:picLocks noGrp="1" noChangeAspect="1"/>
          </p:cNvPicPr>
          <p:nvPr>
            <p:ph type="pic" idx="1"/>
          </p:nvPr>
        </p:nvPicPr>
        <p:blipFill>
          <a:blip r:embed="rId2" cstate="print"/>
          <a:srcRect t="12500" b="12500"/>
          <a:stretch>
            <a:fillRect/>
          </a:stretch>
        </p:blipFill>
        <p:spPr>
          <a:xfrm>
            <a:off x="1792288" y="260649"/>
            <a:ext cx="5486400" cy="4104456"/>
          </a:xfrm>
        </p:spPr>
      </p:pic>
      <p:pic>
        <p:nvPicPr>
          <p:cNvPr id="6" name="Рисунок 5" descr="https://cdn.hipwallpaper.com/i/33/2/xgLc4K.jpg"/>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7" name="Прямоугольник 6"/>
          <p:cNvSpPr/>
          <p:nvPr/>
        </p:nvSpPr>
        <p:spPr>
          <a:xfrm>
            <a:off x="3491880" y="548680"/>
            <a:ext cx="2332177" cy="369332"/>
          </a:xfrm>
          <a:prstGeom prst="rect">
            <a:avLst/>
          </a:prstGeom>
        </p:spPr>
        <p:txBody>
          <a:bodyPr wrap="none">
            <a:spAutoFit/>
          </a:bodyPr>
          <a:lstStyle/>
          <a:p>
            <a:r>
              <a:rPr lang="ru-RU" b="1" dirty="0" smtClean="0"/>
              <a:t>Вкусные открытия</a:t>
            </a:r>
            <a:endParaRPr lang="ru-RU" b="1" dirty="0"/>
          </a:p>
        </p:txBody>
      </p:sp>
      <p:sp>
        <p:nvSpPr>
          <p:cNvPr id="8" name="Прямоугольник 7"/>
          <p:cNvSpPr/>
          <p:nvPr/>
        </p:nvSpPr>
        <p:spPr>
          <a:xfrm>
            <a:off x="2286000" y="2413338"/>
            <a:ext cx="4572000" cy="2031325"/>
          </a:xfrm>
          <a:prstGeom prst="rect">
            <a:avLst/>
          </a:prstGeom>
        </p:spPr>
        <p:txBody>
          <a:bodyPr>
            <a:spAutoFit/>
          </a:bodyPr>
          <a:lstStyle/>
          <a:p>
            <a:r>
              <a:rPr lang="ru-RU" dirty="0" smtClean="0"/>
              <a:t>Вы когда-нибудь задумывались об истории возникновения блюд, которые мы готовим в будни и праздники? А о том, кто придумал наши любимые рецепты? Наверняка некоторые истории блюд мира удивят вас или хотя бы вызовут улыбку.</a:t>
            </a:r>
            <a:endParaRPr lang="ru-RU" dirty="0"/>
          </a:p>
        </p:txBody>
      </p:sp>
      <p:pic>
        <p:nvPicPr>
          <p:cNvPr id="9" name="Рисунок 8" descr="https://i.ytimg.com/vi/7AQjWNQnWNE/maxresdefault.jpg"/>
          <p:cNvPicPr/>
          <p:nvPr/>
        </p:nvPicPr>
        <p:blipFill>
          <a:blip r:embed="rId4" cstate="print"/>
          <a:srcRect/>
          <a:stretch>
            <a:fillRect/>
          </a:stretch>
        </p:blipFill>
        <p:spPr bwMode="auto">
          <a:xfrm>
            <a:off x="0" y="0"/>
            <a:ext cx="9144000" cy="6857999"/>
          </a:xfrm>
          <a:prstGeom prst="rect">
            <a:avLst/>
          </a:prstGeom>
          <a:noFill/>
          <a:ln w="9525">
            <a:noFill/>
            <a:miter lim="800000"/>
            <a:headEnd/>
            <a:tailEnd/>
          </a:ln>
        </p:spPr>
      </p:pic>
      <p:sp>
        <p:nvSpPr>
          <p:cNvPr id="10" name="Прямоугольник 9"/>
          <p:cNvSpPr/>
          <p:nvPr/>
        </p:nvSpPr>
        <p:spPr>
          <a:xfrm rot="21359870">
            <a:off x="4386521" y="114371"/>
            <a:ext cx="3456384" cy="5122941"/>
          </a:xfrm>
          <a:prstGeom prst="rect">
            <a:avLst/>
          </a:prstGeom>
        </p:spPr>
        <p:txBody>
          <a:bodyPr wrap="square">
            <a:spAutoFit/>
          </a:bodyPr>
          <a:lstStyle/>
          <a:p>
            <a:pPr algn="just">
              <a:lnSpc>
                <a:spcPct val="150000"/>
              </a:lnSpc>
            </a:pPr>
            <a:r>
              <a:rPr lang="ru-RU" sz="2000" dirty="0" smtClean="0"/>
              <a:t>Вы когда-нибудь задумывались об истории возникновения блюд, которые мы готовим в будни и праздники? А о том, кто придумал наши любимые рецепты? Наверняка некоторые истории блюд мира удивят вас или хотя бы вызовут улыбку.</a:t>
            </a:r>
            <a:endParaRPr lang="ru-RU" sz="2000" dirty="0"/>
          </a:p>
        </p:txBody>
      </p:sp>
      <p:sp>
        <p:nvSpPr>
          <p:cNvPr id="11" name="Прямоугольник 10"/>
          <p:cNvSpPr/>
          <p:nvPr/>
        </p:nvSpPr>
        <p:spPr>
          <a:xfrm rot="21228699">
            <a:off x="1143656" y="3010914"/>
            <a:ext cx="3077126" cy="1527365"/>
          </a:xfrm>
          <a:prstGeom prst="rect">
            <a:avLst/>
          </a:prstGeom>
          <a:blipFill>
            <a:blip r:embed="rId5" cstate="print"/>
            <a:tile tx="0" ty="0" sx="100000" sy="100000" flip="none" algn="tl"/>
          </a:blipFill>
        </p:spPr>
        <p:style>
          <a:lnRef idx="0">
            <a:schemeClr val="accent3"/>
          </a:lnRef>
          <a:fillRef idx="3">
            <a:schemeClr val="accent3"/>
          </a:fillRef>
          <a:effectRef idx="3">
            <a:schemeClr val="accent3"/>
          </a:effectRef>
          <a:fontRef idx="minor">
            <a:schemeClr val="lt1"/>
          </a:fontRef>
        </p:style>
        <p:txBody>
          <a:bodyPr wrap="none">
            <a:prstTxWarp prst="textWave2">
              <a:avLst>
                <a:gd name="adj1" fmla="val 12500"/>
                <a:gd name="adj2" fmla="val -2092"/>
              </a:avLst>
            </a:prstTxWarp>
            <a:spAutoFit/>
          </a:bodyPr>
          <a:lstStyle/>
          <a:p>
            <a:r>
              <a:rPr lang="ru-RU" b="1" dirty="0" smtClean="0"/>
              <a:t>Вкусные </a:t>
            </a:r>
            <a:r>
              <a:rPr lang="ru-RU" b="1" dirty="0" smtClean="0">
                <a:cs typeface="Angsana New" pitchFamily="18" charset="-34"/>
              </a:rPr>
              <a:t>открытия</a:t>
            </a:r>
            <a:endParaRPr lang="ru-RU" b="1" dirty="0">
              <a:cs typeface="Angsana New" pitchFamily="18" charset="-34"/>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Текст 2"/>
          <p:cNvSpPr>
            <a:spLocks noGrp="1"/>
          </p:cNvSpPr>
          <p:nvPr>
            <p:ph type="body" sz="half" idx="2"/>
          </p:nvPr>
        </p:nvSpPr>
        <p:spPr/>
        <p:txBody>
          <a:bodyPr/>
          <a:lstStyle/>
          <a:p>
            <a:endParaRPr lang="ru-RU"/>
          </a:p>
        </p:txBody>
      </p:sp>
      <p:sp>
        <p:nvSpPr>
          <p:cNvPr id="4" name="Рисунок 3"/>
          <p:cNvSpPr>
            <a:spLocks noGrp="1"/>
          </p:cNvSpPr>
          <p:nvPr>
            <p:ph type="pic" idx="1"/>
          </p:nvPr>
        </p:nvSpPr>
        <p:spPr/>
      </p:sp>
      <p:pic>
        <p:nvPicPr>
          <p:cNvPr id="5" name="Рисунок 4" descr="https://cdn.hipwallpaper.com/i/33/2/xgLc4K.jpg"/>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6" name="Прямоугольник 5"/>
          <p:cNvSpPr/>
          <p:nvPr/>
        </p:nvSpPr>
        <p:spPr>
          <a:xfrm>
            <a:off x="3275856" y="260648"/>
            <a:ext cx="5328592" cy="523220"/>
          </a:xfrm>
          <a:prstGeom prst="rect">
            <a:avLst/>
          </a:prstGeom>
        </p:spPr>
        <p:txBody>
          <a:bodyPr wrap="square">
            <a:spAutoFit/>
          </a:bodyPr>
          <a:lstStyle/>
          <a:p>
            <a:pPr algn="ctr"/>
            <a:r>
              <a:rPr lang="ru-RU" sz="2800" b="1" dirty="0" smtClean="0"/>
              <a:t>Звезда древности</a:t>
            </a:r>
            <a:endParaRPr lang="ru-RU" sz="2800" b="1" dirty="0"/>
          </a:p>
        </p:txBody>
      </p:sp>
      <p:pic>
        <p:nvPicPr>
          <p:cNvPr id="1026" name="Picture 2" descr="Похожие круглые лепешки готовили в Египте и Китае еще 4 тысячелетия назад"/>
          <p:cNvPicPr>
            <a:picLocks noChangeAspect="1" noChangeArrowheads="1"/>
          </p:cNvPicPr>
          <p:nvPr/>
        </p:nvPicPr>
        <p:blipFill>
          <a:blip r:embed="rId3" cstate="print"/>
          <a:srcRect/>
          <a:stretch>
            <a:fillRect/>
          </a:stretch>
        </p:blipFill>
        <p:spPr bwMode="auto">
          <a:xfrm>
            <a:off x="5868144" y="3717032"/>
            <a:ext cx="2952328" cy="2742457"/>
          </a:xfrm>
          <a:prstGeom prst="rect">
            <a:avLst/>
          </a:prstGeom>
          <a:noFill/>
        </p:spPr>
      </p:pic>
      <p:sp>
        <p:nvSpPr>
          <p:cNvPr id="8" name="Прямоугольник 7"/>
          <p:cNvSpPr/>
          <p:nvPr/>
        </p:nvSpPr>
        <p:spPr>
          <a:xfrm>
            <a:off x="323528" y="3933056"/>
            <a:ext cx="5472608" cy="2585323"/>
          </a:xfrm>
          <a:prstGeom prst="rect">
            <a:avLst/>
          </a:prstGeom>
        </p:spPr>
        <p:txBody>
          <a:bodyPr wrap="square">
            <a:spAutoFit/>
          </a:bodyPr>
          <a:lstStyle/>
          <a:p>
            <a:pPr algn="just">
              <a:lnSpc>
                <a:spcPct val="150000"/>
              </a:lnSpc>
            </a:pPr>
            <a:r>
              <a:rPr lang="ru-RU" dirty="0" smtClean="0"/>
              <a:t>А вот на Руси блины появились примерно в IX–X веке. Само слово «блин» — искажение от глагола «мелить», то есть готовить из намеленной муки. И хотя историю блинов часто связывают с Масленицей, изначально они считались поминальным блюдом.</a:t>
            </a:r>
            <a:endParaRPr lang="ru-RU" dirty="0"/>
          </a:p>
        </p:txBody>
      </p:sp>
      <p:pic>
        <p:nvPicPr>
          <p:cNvPr id="1028" name="Picture 4" descr="ᐈ Блинов на тарелке фото, фотографии тарелка с блинами | скачать на  Depositphotos®"/>
          <p:cNvPicPr>
            <a:picLocks noChangeAspect="1" noChangeArrowheads="1"/>
          </p:cNvPicPr>
          <p:nvPr/>
        </p:nvPicPr>
        <p:blipFill>
          <a:blip r:embed="rId4" cstate="print"/>
          <a:srcRect/>
          <a:stretch>
            <a:fillRect/>
          </a:stretch>
        </p:blipFill>
        <p:spPr bwMode="auto">
          <a:xfrm>
            <a:off x="179512" y="332656"/>
            <a:ext cx="3096344" cy="3240360"/>
          </a:xfrm>
          <a:prstGeom prst="rect">
            <a:avLst/>
          </a:prstGeom>
          <a:noFill/>
        </p:spPr>
      </p:pic>
      <p:sp>
        <p:nvSpPr>
          <p:cNvPr id="10" name="Прямоугольник 9"/>
          <p:cNvSpPr/>
          <p:nvPr/>
        </p:nvSpPr>
        <p:spPr>
          <a:xfrm>
            <a:off x="3563888" y="908720"/>
            <a:ext cx="4572000" cy="2542363"/>
          </a:xfrm>
          <a:prstGeom prst="rect">
            <a:avLst/>
          </a:prstGeom>
        </p:spPr>
        <p:txBody>
          <a:bodyPr>
            <a:spAutoFit/>
          </a:bodyPr>
          <a:lstStyle/>
          <a:p>
            <a:pPr algn="just">
              <a:lnSpc>
                <a:spcPct val="150000"/>
              </a:lnSpc>
            </a:pPr>
            <a:r>
              <a:rPr lang="ru-RU" dirty="0" smtClean="0"/>
              <a:t>История происхождения </a:t>
            </a:r>
            <a:r>
              <a:rPr lang="ru-RU" dirty="0" smtClean="0">
                <a:hlinkClick r:id="rId5"/>
              </a:rPr>
              <a:t>блинов</a:t>
            </a:r>
            <a:r>
              <a:rPr lang="ru-RU" dirty="0" smtClean="0"/>
              <a:t>, русского национального блюда, которое обожают иностранцы, начинается в древности. Похожие круглые лепешки готовили в Египте и Китае еще 4 тысячелетия назад. </a:t>
            </a:r>
            <a:endParaRPr lang="ru-RU"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1916832"/>
            <a:ext cx="2212848" cy="842785"/>
          </a:xfrm>
        </p:spPr>
        <p:txBody>
          <a:bodyPr>
            <a:normAutofit/>
          </a:bodyPr>
          <a:lstStyle/>
          <a:p>
            <a:r>
              <a:rPr lang="ru-RU" sz="2400" dirty="0" smtClean="0"/>
              <a:t>Разделочные доски</a:t>
            </a:r>
            <a:endParaRPr lang="ru-RU" sz="2400" dirty="0"/>
          </a:p>
        </p:txBody>
      </p:sp>
      <p:sp>
        <p:nvSpPr>
          <p:cNvPr id="4" name="Текст 3"/>
          <p:cNvSpPr>
            <a:spLocks noGrp="1"/>
          </p:cNvSpPr>
          <p:nvPr>
            <p:ph type="body" sz="half" idx="2"/>
          </p:nvPr>
        </p:nvSpPr>
        <p:spPr>
          <a:xfrm>
            <a:off x="1691680" y="5373216"/>
            <a:ext cx="5515000" cy="798984"/>
          </a:xfrm>
        </p:spPr>
        <p:txBody>
          <a:bodyPr>
            <a:noAutofit/>
          </a:bodyPr>
          <a:lstStyle/>
          <a:p>
            <a:r>
              <a:rPr lang="ru-RU" sz="1800" dirty="0" smtClean="0"/>
              <a:t>Различные виды продуктов обрабатывают на разных разделочных досках (для хлеба, для варёных овощей, для сырых овощей)</a:t>
            </a:r>
            <a:endParaRPr lang="ru-RU" sz="1800" dirty="0"/>
          </a:p>
        </p:txBody>
      </p:sp>
      <p:pic>
        <p:nvPicPr>
          <p:cNvPr id="5" name="Рисунок 4" descr="разделочные доски.jpg"/>
          <p:cNvPicPr>
            <a:picLocks noGrp="1" noChangeAspect="1"/>
          </p:cNvPicPr>
          <p:nvPr>
            <p:ph type="pic" idx="1"/>
          </p:nvPr>
        </p:nvPicPr>
        <p:blipFill>
          <a:blip r:embed="rId2" cstate="print"/>
          <a:srcRect t="18430" b="18430"/>
          <a:stretch>
            <a:fillRect/>
          </a:stretch>
        </p:blipFill>
        <p:spPr>
          <a:xfrm>
            <a:off x="2843808" y="836712"/>
            <a:ext cx="5904656" cy="4392488"/>
          </a:xfrm>
        </p:spPr>
      </p:pic>
      <p:pic>
        <p:nvPicPr>
          <p:cNvPr id="6" name="Рисунок 5" descr="https://cdn.hipwallpaper.com/i/33/2/xgLc4K.jpg"/>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7" name="Прямоугольник 6"/>
          <p:cNvSpPr/>
          <p:nvPr/>
        </p:nvSpPr>
        <p:spPr>
          <a:xfrm>
            <a:off x="4932040" y="1412776"/>
            <a:ext cx="4572000" cy="1938992"/>
          </a:xfrm>
          <a:prstGeom prst="rect">
            <a:avLst/>
          </a:prstGeom>
        </p:spPr>
        <p:txBody>
          <a:bodyPr>
            <a:spAutoFit/>
          </a:bodyPr>
          <a:lstStyle/>
          <a:p>
            <a:r>
              <a:rPr lang="ru-RU" sz="4000" b="1" dirty="0" smtClean="0">
                <a:solidFill>
                  <a:srgbClr val="C00000"/>
                </a:solidFill>
              </a:rPr>
              <a:t>Мясной триумф</a:t>
            </a:r>
          </a:p>
          <a:p>
            <a:r>
              <a:rPr lang="ru-RU" sz="4000" dirty="0" smtClean="0">
                <a:solidFill>
                  <a:srgbClr val="C00000"/>
                </a:solidFill>
              </a:rPr>
              <a:t/>
            </a:r>
            <a:br>
              <a:rPr lang="ru-RU" sz="4000" dirty="0" smtClean="0">
                <a:solidFill>
                  <a:srgbClr val="C00000"/>
                </a:solidFill>
              </a:rPr>
            </a:br>
            <a:endParaRPr lang="ru-RU" sz="4000" dirty="0">
              <a:solidFill>
                <a:srgbClr val="C00000"/>
              </a:solidFill>
            </a:endParaRPr>
          </a:p>
        </p:txBody>
      </p:sp>
      <p:pic>
        <p:nvPicPr>
          <p:cNvPr id="24578" name="Picture 2" descr="Это кушанье на основе загущенного навара долго считалось едой бедняков, пока его не распробовала знать"/>
          <p:cNvPicPr>
            <a:picLocks noChangeAspect="1" noChangeArrowheads="1"/>
          </p:cNvPicPr>
          <p:nvPr/>
        </p:nvPicPr>
        <p:blipFill>
          <a:blip r:embed="rId4" cstate="print"/>
          <a:srcRect/>
          <a:stretch>
            <a:fillRect/>
          </a:stretch>
        </p:blipFill>
        <p:spPr bwMode="auto">
          <a:xfrm>
            <a:off x="0" y="260648"/>
            <a:ext cx="4932040" cy="3100030"/>
          </a:xfrm>
          <a:prstGeom prst="rect">
            <a:avLst/>
          </a:prstGeom>
          <a:ln>
            <a:noFill/>
          </a:ln>
          <a:effectLst>
            <a:softEdge rad="112500"/>
          </a:effectLst>
        </p:spPr>
      </p:pic>
      <p:sp>
        <p:nvSpPr>
          <p:cNvPr id="9" name="Прямоугольник 8"/>
          <p:cNvSpPr/>
          <p:nvPr/>
        </p:nvSpPr>
        <p:spPr>
          <a:xfrm>
            <a:off x="251520" y="3861048"/>
            <a:ext cx="6407696" cy="2616101"/>
          </a:xfrm>
          <a:prstGeom prst="rect">
            <a:avLst/>
          </a:prstGeom>
        </p:spPr>
        <p:txBody>
          <a:bodyPr wrap="square">
            <a:spAutoFit/>
          </a:bodyPr>
          <a:lstStyle/>
          <a:p>
            <a:pPr algn="just"/>
            <a:r>
              <a:rPr lang="ru-RU" dirty="0" smtClean="0"/>
              <a:t>К истории происхождения </a:t>
            </a:r>
            <a:r>
              <a:rPr lang="ru-RU" dirty="0" smtClean="0">
                <a:hlinkClick r:id="rId5"/>
              </a:rPr>
              <a:t>холодца</a:t>
            </a:r>
            <a:r>
              <a:rPr lang="ru-RU" dirty="0" smtClean="0"/>
              <a:t> приложили руку французы. Они </a:t>
            </a:r>
            <a:r>
              <a:rPr lang="ru-RU" sz="2000" dirty="0" smtClean="0"/>
              <a:t>придумали</a:t>
            </a:r>
            <a:r>
              <a:rPr lang="ru-RU" dirty="0" smtClean="0"/>
              <a:t> густой застывающий бульон с кусочками телятины, свинины и дичи. А назвали это творение галантином. В XVIII веке, когда русская аристократия сходила с ума по всему французскому, его стали подавать в лучших домах. По другой версии, история развития мясного блюда связана со студнем. Это кушанье на основе загущенного навара долго считалось едой бедняков, пока его не распробовала знать.</a:t>
            </a:r>
            <a:endParaRPr lang="ru-RU"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как вести себя за столом.jpg"/>
          <p:cNvPicPr>
            <a:picLocks noChangeAspect="1"/>
          </p:cNvPicPr>
          <p:nvPr/>
        </p:nvPicPr>
        <p:blipFill>
          <a:blip r:embed="rId2" cstate="print"/>
          <a:stretch>
            <a:fillRect/>
          </a:stretch>
        </p:blipFill>
        <p:spPr>
          <a:xfrm>
            <a:off x="971600" y="548680"/>
            <a:ext cx="7848872" cy="5760640"/>
          </a:xfrm>
          <a:prstGeom prst="rect">
            <a:avLst/>
          </a:prstGeom>
        </p:spPr>
      </p:pic>
      <p:pic>
        <p:nvPicPr>
          <p:cNvPr id="3" name="Рисунок 2" descr="https://cdn.hipwallpaper.com/i/33/2/xgLc4K.jpg"/>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4" name="Прямоугольник 3"/>
          <p:cNvSpPr/>
          <p:nvPr/>
        </p:nvSpPr>
        <p:spPr>
          <a:xfrm>
            <a:off x="2843808" y="188640"/>
            <a:ext cx="5260799" cy="923330"/>
          </a:xfrm>
          <a:prstGeom prst="rect">
            <a:avLst/>
          </a:prstGeom>
        </p:spPr>
        <p:txBody>
          <a:bodyPr wrap="none">
            <a:spAutoFit/>
          </a:bodyPr>
          <a:lstStyle/>
          <a:p>
            <a:r>
              <a:rPr lang="ru-RU" sz="5400" b="1" dirty="0" smtClean="0"/>
              <a:t>Салат согласия</a:t>
            </a:r>
            <a:endParaRPr lang="ru-RU" sz="5400" b="1" dirty="0"/>
          </a:p>
        </p:txBody>
      </p:sp>
      <p:pic>
        <p:nvPicPr>
          <p:cNvPr id="23558" name="Picture 6" descr="Салат с необычной историей"/>
          <p:cNvPicPr>
            <a:picLocks noChangeAspect="1" noChangeArrowheads="1"/>
          </p:cNvPicPr>
          <p:nvPr/>
        </p:nvPicPr>
        <p:blipFill>
          <a:blip r:embed="rId4" cstate="print"/>
          <a:srcRect/>
          <a:stretch>
            <a:fillRect/>
          </a:stretch>
        </p:blipFill>
        <p:spPr bwMode="auto">
          <a:xfrm>
            <a:off x="5039544" y="4119557"/>
            <a:ext cx="3852936" cy="2405787"/>
          </a:xfrm>
          <a:prstGeom prst="rect">
            <a:avLst/>
          </a:prstGeom>
          <a:ln>
            <a:noFill/>
          </a:ln>
          <a:effectLst>
            <a:softEdge rad="112500"/>
          </a:effectLst>
        </p:spPr>
      </p:pic>
      <p:sp>
        <p:nvSpPr>
          <p:cNvPr id="10" name="Прямоугольник 9"/>
          <p:cNvSpPr/>
          <p:nvPr/>
        </p:nvSpPr>
        <p:spPr>
          <a:xfrm>
            <a:off x="323528" y="3212976"/>
            <a:ext cx="4968552" cy="3416320"/>
          </a:xfrm>
          <a:prstGeom prst="rect">
            <a:avLst/>
          </a:prstGeom>
        </p:spPr>
        <p:txBody>
          <a:bodyPr wrap="square">
            <a:spAutoFit/>
          </a:bodyPr>
          <a:lstStyle/>
          <a:p>
            <a:pPr algn="just">
              <a:lnSpc>
                <a:spcPct val="150000"/>
              </a:lnSpc>
            </a:pPr>
            <a:r>
              <a:rPr lang="ru-RU" dirty="0" smtClean="0"/>
              <a:t>Находчивый повар Аристарх </a:t>
            </a:r>
            <a:r>
              <a:rPr lang="ru-RU" dirty="0" err="1" smtClean="0"/>
              <a:t>Прокопцев</a:t>
            </a:r>
            <a:r>
              <a:rPr lang="ru-RU" dirty="0" smtClean="0"/>
              <a:t> приготовил примиряющее блюдо «Шовинизму и упадку — бой и анафема», сокращенно «Ш. У. Б. А.». Картофель символизировал крестьян, сельдь — рабочих, а свекла — революцию. Со временем история рецепта «Селедка под шубой» забылась, а название осталось.</a:t>
            </a:r>
            <a:endParaRPr lang="ru-RU" dirty="0"/>
          </a:p>
        </p:txBody>
      </p:sp>
      <p:sp>
        <p:nvSpPr>
          <p:cNvPr id="11" name="Прямоугольник 10"/>
          <p:cNvSpPr/>
          <p:nvPr/>
        </p:nvSpPr>
        <p:spPr>
          <a:xfrm>
            <a:off x="3419872" y="1196752"/>
            <a:ext cx="5436096" cy="1754326"/>
          </a:xfrm>
          <a:prstGeom prst="rect">
            <a:avLst/>
          </a:prstGeom>
        </p:spPr>
        <p:txBody>
          <a:bodyPr wrap="square">
            <a:spAutoFit/>
          </a:bodyPr>
          <a:lstStyle/>
          <a:p>
            <a:pPr algn="just">
              <a:lnSpc>
                <a:spcPct val="150000"/>
              </a:lnSpc>
            </a:pPr>
            <a:r>
              <a:rPr lang="ru-RU" dirty="0" smtClean="0"/>
              <a:t>Не менее занятна история названия «селедки под шубой». Салат появился в 1918 году, когда в московских трактирах то и дело вспыхивали политические споры, переходившие в драки. </a:t>
            </a:r>
            <a:endParaRPr lang="ru-RU"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852704"/>
          </a:xfrm>
        </p:spPr>
        <p:txBody>
          <a:bodyPr/>
          <a:lstStyle/>
          <a:p>
            <a:r>
              <a:rPr lang="ru-RU" dirty="0" smtClean="0"/>
              <a:t>Завтрак </a:t>
            </a:r>
            <a:endParaRPr lang="ru-RU" dirty="0"/>
          </a:p>
        </p:txBody>
      </p:sp>
      <p:sp>
        <p:nvSpPr>
          <p:cNvPr id="3" name="Текст 2"/>
          <p:cNvSpPr>
            <a:spLocks noGrp="1"/>
          </p:cNvSpPr>
          <p:nvPr>
            <p:ph type="body" idx="1"/>
          </p:nvPr>
        </p:nvSpPr>
        <p:spPr>
          <a:xfrm>
            <a:off x="457200" y="1628800"/>
            <a:ext cx="8291264" cy="432047"/>
          </a:xfrm>
        </p:spPr>
        <p:txBody>
          <a:bodyPr>
            <a:normAutofit fontScale="85000" lnSpcReduction="10000"/>
          </a:bodyPr>
          <a:lstStyle/>
          <a:p>
            <a:r>
              <a:rPr lang="ru-RU" dirty="0" smtClean="0"/>
              <a:t>Завтрак съешь сам, обед – раздели с другом, ужин – отдай врагу.</a:t>
            </a:r>
            <a:endParaRPr lang="ru-RU" dirty="0"/>
          </a:p>
        </p:txBody>
      </p:sp>
      <p:sp>
        <p:nvSpPr>
          <p:cNvPr id="5" name="Текст 4"/>
          <p:cNvSpPr>
            <a:spLocks noGrp="1"/>
          </p:cNvSpPr>
          <p:nvPr>
            <p:ph type="body" sz="half" idx="3"/>
          </p:nvPr>
        </p:nvSpPr>
        <p:spPr>
          <a:xfrm>
            <a:off x="539553" y="1844824"/>
            <a:ext cx="8147248" cy="1296144"/>
          </a:xfrm>
        </p:spPr>
        <p:txBody>
          <a:bodyPr>
            <a:normAutofit/>
          </a:bodyPr>
          <a:lstStyle/>
          <a:p>
            <a:r>
              <a:rPr lang="ru-RU" dirty="0" smtClean="0"/>
              <a:t>Для завтрака подойдут продукты богатые углеводами и горячий напиток.</a:t>
            </a:r>
            <a:endParaRPr lang="ru-RU" dirty="0"/>
          </a:p>
        </p:txBody>
      </p:sp>
      <p:pic>
        <p:nvPicPr>
          <p:cNvPr id="7" name="Содержимое 6" descr="завтрак.jpg"/>
          <p:cNvPicPr>
            <a:picLocks noGrp="1" noChangeAspect="1"/>
          </p:cNvPicPr>
          <p:nvPr>
            <p:ph sz="quarter" idx="2"/>
          </p:nvPr>
        </p:nvPicPr>
        <p:blipFill>
          <a:blip r:embed="rId2" cstate="print"/>
          <a:stretch>
            <a:fillRect/>
          </a:stretch>
        </p:blipFill>
        <p:spPr>
          <a:xfrm>
            <a:off x="457200" y="3528144"/>
            <a:ext cx="4040188" cy="2709167"/>
          </a:xfrm>
        </p:spPr>
      </p:pic>
      <p:pic>
        <p:nvPicPr>
          <p:cNvPr id="8" name="Содержимое 7" descr="завтрак 2.jpg"/>
          <p:cNvPicPr>
            <a:picLocks noGrp="1" noChangeAspect="1"/>
          </p:cNvPicPr>
          <p:nvPr>
            <p:ph sz="quarter" idx="4"/>
          </p:nvPr>
        </p:nvPicPr>
        <p:blipFill>
          <a:blip r:embed="rId3" cstate="print"/>
          <a:stretch>
            <a:fillRect/>
          </a:stretch>
        </p:blipFill>
        <p:spPr>
          <a:xfrm>
            <a:off x="4687253" y="3501008"/>
            <a:ext cx="3957318" cy="2860105"/>
          </a:xfrm>
        </p:spPr>
      </p:pic>
      <p:pic>
        <p:nvPicPr>
          <p:cNvPr id="9" name="Рисунок 8" descr="https://cdn.hipwallpaper.com/i/33/2/xgLc4K.jpg"/>
          <p:cNvPicPr/>
          <p:nvPr/>
        </p:nvPicPr>
        <p:blipFill>
          <a:blip r:embed="rId4" cstate="print"/>
          <a:srcRect/>
          <a:stretch>
            <a:fillRect/>
          </a:stretch>
        </p:blipFill>
        <p:spPr bwMode="auto">
          <a:xfrm>
            <a:off x="0" y="0"/>
            <a:ext cx="9144000" cy="6858000"/>
          </a:xfrm>
          <a:prstGeom prst="rect">
            <a:avLst/>
          </a:prstGeom>
          <a:noFill/>
          <a:ln w="9525">
            <a:noFill/>
            <a:miter lim="800000"/>
            <a:headEnd/>
            <a:tailEnd/>
          </a:ln>
        </p:spPr>
      </p:pic>
      <p:sp>
        <p:nvSpPr>
          <p:cNvPr id="21505" name="Rectangle 1"/>
          <p:cNvSpPr>
            <a:spLocks noChangeArrowheads="1"/>
          </p:cNvSpPr>
          <p:nvPr/>
        </p:nvSpPr>
        <p:spPr bwMode="auto">
          <a:xfrm>
            <a:off x="3203848" y="260648"/>
            <a:ext cx="3373038" cy="707886"/>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4000" b="1" i="0" u="none" strike="noStrike" cap="none" normalizeH="0" baseline="0" dirty="0" smtClean="0">
                <a:ln>
                  <a:noFill/>
                </a:ln>
                <a:solidFill>
                  <a:srgbClr val="333333"/>
                </a:solidFill>
                <a:effectLst/>
                <a:latin typeface="Open Sans"/>
                <a:ea typeface="Times New Roman" pitchFamily="18" charset="0"/>
                <a:cs typeface="Times New Roman" pitchFamily="18" charset="0"/>
              </a:rPr>
              <a:t>Сытный дар</a:t>
            </a:r>
            <a:endParaRPr kumimoji="0" lang="ru-RU" sz="4000" b="0" i="0" u="none" strike="noStrike" cap="none" normalizeH="0" baseline="0" dirty="0" smtClean="0">
              <a:ln>
                <a:noFill/>
              </a:ln>
              <a:solidFill>
                <a:schemeClr val="tx1"/>
              </a:solidFill>
              <a:effectLst/>
              <a:latin typeface="Arial" pitchFamily="34" charset="0"/>
              <a:cs typeface="Arial" pitchFamily="34" charset="0"/>
            </a:endParaRPr>
          </a:p>
        </p:txBody>
      </p:sp>
      <p:sp>
        <p:nvSpPr>
          <p:cNvPr id="21506" name="Rectangle 2"/>
          <p:cNvSpPr>
            <a:spLocks noChangeArrowheads="1"/>
          </p:cNvSpPr>
          <p:nvPr/>
        </p:nvSpPr>
        <p:spPr bwMode="auto">
          <a:xfrm>
            <a:off x="1547664" y="1196752"/>
            <a:ext cx="7092280" cy="133882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50000"/>
              </a:lnSpc>
              <a:spcBef>
                <a:spcPct val="0"/>
              </a:spcBef>
              <a:spcAft>
                <a:spcPct val="0"/>
              </a:spcAft>
              <a:buClrTx/>
              <a:buSzTx/>
              <a:buFontTx/>
              <a:buNone/>
              <a:tabLst/>
            </a:pPr>
            <a:r>
              <a:rPr kumimoji="0" lang="ru-RU" b="0" i="0" u="none" strike="noStrike" cap="none" normalizeH="0" baseline="0" dirty="0" smtClean="0">
                <a:ln>
                  <a:noFill/>
                </a:ln>
                <a:solidFill>
                  <a:srgbClr val="333333"/>
                </a:solidFill>
                <a:effectLst/>
                <a:latin typeface="Times New Roman" pitchFamily="18" charset="0"/>
                <a:ea typeface="Times New Roman" pitchFamily="18" charset="0"/>
                <a:cs typeface="Times New Roman" pitchFamily="18" charset="0"/>
              </a:rPr>
              <a:t>История </a:t>
            </a:r>
            <a:r>
              <a:rPr kumimoji="0" lang="ru-RU" b="0" i="0" u="none" strike="noStrike" cap="none" normalizeH="0" baseline="0" dirty="0" smtClean="0">
                <a:ln>
                  <a:noFill/>
                </a:ln>
                <a:solidFill>
                  <a:srgbClr val="FF441B"/>
                </a:solidFill>
                <a:effectLst/>
                <a:latin typeface="Times New Roman" pitchFamily="18" charset="0"/>
                <a:ea typeface="Times New Roman" pitchFamily="18" charset="0"/>
                <a:cs typeface="Times New Roman" pitchFamily="18" charset="0"/>
                <a:hlinkClick r:id="rId5"/>
              </a:rPr>
              <a:t>пельменей</a:t>
            </a:r>
            <a:r>
              <a:rPr kumimoji="0" lang="ru-RU" b="0" i="0" u="none" strike="noStrike" cap="none" normalizeH="0" baseline="0" dirty="0" smtClean="0">
                <a:ln>
                  <a:noFill/>
                </a:ln>
                <a:solidFill>
                  <a:srgbClr val="333333"/>
                </a:solidFill>
                <a:effectLst/>
                <a:latin typeface="Times New Roman" pitchFamily="18" charset="0"/>
                <a:ea typeface="Times New Roman" pitchFamily="18" charset="0"/>
                <a:cs typeface="Times New Roman" pitchFamily="18" charset="0"/>
              </a:rPr>
              <a:t> гласит, что придумали их древние китайцы. В нашей стране первыми их распробовали жители Сибири и Урала в начале XV века. </a:t>
            </a:r>
            <a:endParaRPr kumimoji="0" lang="ru-RU" b="0" i="0" u="none" strike="noStrike" cap="none" normalizeH="0" baseline="0" dirty="0" smtClean="0">
              <a:ln>
                <a:noFill/>
              </a:ln>
              <a:solidFill>
                <a:schemeClr val="tx1"/>
              </a:solidFill>
              <a:effectLst/>
              <a:latin typeface="Times New Roman" pitchFamily="18" charset="0"/>
              <a:cs typeface="Times New Roman" pitchFamily="18" charset="0"/>
            </a:endParaRPr>
          </a:p>
        </p:txBody>
      </p:sp>
      <p:pic>
        <p:nvPicPr>
          <p:cNvPr id="10" name="Рисунок 9" descr="Чтобы обеспечить семье процветание, пельмени готовили из трех видов мяса: свинины, говядины и баранины"/>
          <p:cNvPicPr/>
          <p:nvPr/>
        </p:nvPicPr>
        <p:blipFill>
          <a:blip r:embed="rId6" cstate="print"/>
          <a:srcRect/>
          <a:stretch>
            <a:fillRect/>
          </a:stretch>
        </p:blipFill>
        <p:spPr bwMode="auto">
          <a:xfrm>
            <a:off x="5004048" y="2564904"/>
            <a:ext cx="3912096" cy="3733204"/>
          </a:xfrm>
          <a:prstGeom prst="rect">
            <a:avLst/>
          </a:prstGeom>
          <a:ln>
            <a:noFill/>
          </a:ln>
          <a:effectLst>
            <a:softEdge rad="112500"/>
          </a:effectLst>
        </p:spPr>
      </p:pic>
      <p:sp>
        <p:nvSpPr>
          <p:cNvPr id="11" name="Прямоугольник 10"/>
          <p:cNvSpPr/>
          <p:nvPr/>
        </p:nvSpPr>
        <p:spPr>
          <a:xfrm>
            <a:off x="323528" y="2996952"/>
            <a:ext cx="4572000" cy="3416320"/>
          </a:xfrm>
          <a:prstGeom prst="rect">
            <a:avLst/>
          </a:prstGeom>
        </p:spPr>
        <p:txBody>
          <a:bodyPr wrap="square">
            <a:spAutoFit/>
          </a:bodyPr>
          <a:lstStyle/>
          <a:p>
            <a:pPr lvl="0" algn="just" fontAlgn="base">
              <a:lnSpc>
                <a:spcPct val="150000"/>
              </a:lnSpc>
              <a:spcBef>
                <a:spcPct val="0"/>
              </a:spcBef>
              <a:spcAft>
                <a:spcPct val="0"/>
              </a:spcAft>
            </a:pPr>
            <a:r>
              <a:rPr lang="ru-RU" dirty="0" smtClean="0">
                <a:solidFill>
                  <a:srgbClr val="333333"/>
                </a:solidFill>
                <a:latin typeface="Times New Roman" pitchFamily="18" charset="0"/>
                <a:ea typeface="Times New Roman" pitchFamily="18" charset="0"/>
                <a:cs typeface="Times New Roman" pitchFamily="18" charset="0"/>
              </a:rPr>
              <a:t>Название «</a:t>
            </a:r>
            <a:r>
              <a:rPr lang="ru-RU" dirty="0" err="1" smtClean="0">
                <a:solidFill>
                  <a:srgbClr val="333333"/>
                </a:solidFill>
                <a:latin typeface="Times New Roman" pitchFamily="18" charset="0"/>
                <a:ea typeface="Times New Roman" pitchFamily="18" charset="0"/>
                <a:cs typeface="Times New Roman" pitchFamily="18" charset="0"/>
              </a:rPr>
              <a:t>пельнянь</a:t>
            </a:r>
            <a:r>
              <a:rPr lang="ru-RU" dirty="0" smtClean="0">
                <a:solidFill>
                  <a:srgbClr val="333333"/>
                </a:solidFill>
                <a:latin typeface="Times New Roman" pitchFamily="18" charset="0"/>
                <a:ea typeface="Times New Roman" pitchFamily="18" charset="0"/>
                <a:cs typeface="Times New Roman" pitchFamily="18" charset="0"/>
              </a:rPr>
              <a:t>» («</a:t>
            </a:r>
            <a:r>
              <a:rPr lang="ru-RU" dirty="0" err="1" smtClean="0">
                <a:solidFill>
                  <a:srgbClr val="333333"/>
                </a:solidFill>
                <a:latin typeface="Times New Roman" pitchFamily="18" charset="0"/>
                <a:ea typeface="Times New Roman" pitchFamily="18" charset="0"/>
                <a:cs typeface="Times New Roman" pitchFamily="18" charset="0"/>
              </a:rPr>
              <a:t>пель</a:t>
            </a:r>
            <a:r>
              <a:rPr lang="ru-RU" dirty="0" smtClean="0">
                <a:solidFill>
                  <a:srgbClr val="333333"/>
                </a:solidFill>
                <a:latin typeface="Times New Roman" pitchFamily="18" charset="0"/>
                <a:ea typeface="Times New Roman" pitchFamily="18" charset="0"/>
                <a:cs typeface="Times New Roman" pitchFamily="18" charset="0"/>
              </a:rPr>
              <a:t>» — ушко, «нянь» — тесто) сибиряки переиначили в «пельмень». Дальнейшая история создания кулинарного рецепта связана со своего рода ритуалом жертвоприношения в виде скота. Чтобы обеспечить семье процветание, пельмени готовили из трех видов мяса: свинины, говядины и баранины.</a:t>
            </a:r>
            <a:endParaRPr lang="ru-RU" dirty="0" smtClean="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780696"/>
          </a:xfrm>
        </p:spPr>
        <p:txBody>
          <a:bodyPr>
            <a:normAutofit fontScale="90000"/>
          </a:bodyPr>
          <a:lstStyle/>
          <a:p>
            <a:r>
              <a:rPr lang="ru-RU" dirty="0" smtClean="0"/>
              <a:t>Бутерброды </a:t>
            </a:r>
            <a:endParaRPr lang="ru-RU" dirty="0"/>
          </a:p>
        </p:txBody>
      </p:sp>
      <p:sp>
        <p:nvSpPr>
          <p:cNvPr id="3" name="Текст 2"/>
          <p:cNvSpPr>
            <a:spLocks noGrp="1"/>
          </p:cNvSpPr>
          <p:nvPr>
            <p:ph type="body" idx="1"/>
          </p:nvPr>
        </p:nvSpPr>
        <p:spPr>
          <a:xfrm>
            <a:off x="457200" y="1628800"/>
            <a:ext cx="8219256" cy="576063"/>
          </a:xfrm>
        </p:spPr>
        <p:txBody>
          <a:bodyPr>
            <a:normAutofit fontScale="92500" lnSpcReduction="20000"/>
          </a:bodyPr>
          <a:lstStyle/>
          <a:p>
            <a:r>
              <a:rPr lang="ru-RU" dirty="0" smtClean="0"/>
              <a:t>Слово «бутерброд» немецкого происхождения: </a:t>
            </a:r>
            <a:r>
              <a:rPr lang="ru-RU" dirty="0" err="1" smtClean="0"/>
              <a:t>бутер</a:t>
            </a:r>
            <a:r>
              <a:rPr lang="ru-RU" dirty="0" smtClean="0"/>
              <a:t> – масло, брод – хлеб.</a:t>
            </a:r>
            <a:endParaRPr lang="ru-RU" dirty="0"/>
          </a:p>
        </p:txBody>
      </p:sp>
      <p:sp>
        <p:nvSpPr>
          <p:cNvPr id="5" name="Текст 4"/>
          <p:cNvSpPr>
            <a:spLocks noGrp="1"/>
          </p:cNvSpPr>
          <p:nvPr>
            <p:ph type="body" sz="half" idx="3"/>
          </p:nvPr>
        </p:nvSpPr>
        <p:spPr>
          <a:xfrm>
            <a:off x="539552" y="2276872"/>
            <a:ext cx="7776864" cy="576064"/>
          </a:xfrm>
        </p:spPr>
        <p:txBody>
          <a:bodyPr>
            <a:normAutofit fontScale="92500" lnSpcReduction="20000"/>
          </a:bodyPr>
          <a:lstStyle/>
          <a:p>
            <a:r>
              <a:rPr lang="ru-RU" dirty="0" smtClean="0"/>
              <a:t>Дополнить бутерброд можно любыми продуктами по вкусу.</a:t>
            </a:r>
            <a:endParaRPr lang="ru-RU" dirty="0"/>
          </a:p>
        </p:txBody>
      </p:sp>
      <p:pic>
        <p:nvPicPr>
          <p:cNvPr id="7" name="Содержимое 6" descr="бутерброд с колбасой.jpg"/>
          <p:cNvPicPr>
            <a:picLocks noGrp="1" noChangeAspect="1"/>
          </p:cNvPicPr>
          <p:nvPr>
            <p:ph sz="quarter" idx="2"/>
          </p:nvPr>
        </p:nvPicPr>
        <p:blipFill>
          <a:blip r:embed="rId2" cstate="print"/>
          <a:stretch>
            <a:fillRect/>
          </a:stretch>
        </p:blipFill>
        <p:spPr>
          <a:xfrm>
            <a:off x="457200" y="2907004"/>
            <a:ext cx="4040188" cy="3061705"/>
          </a:xfrm>
        </p:spPr>
      </p:pic>
      <p:pic>
        <p:nvPicPr>
          <p:cNvPr id="8" name="Содержимое 7" descr="бутерброд с рыбой.jpg"/>
          <p:cNvPicPr>
            <a:picLocks noGrp="1" noChangeAspect="1"/>
          </p:cNvPicPr>
          <p:nvPr>
            <p:ph sz="quarter" idx="4"/>
          </p:nvPr>
        </p:nvPicPr>
        <p:blipFill>
          <a:blip r:embed="rId3" cstate="print"/>
          <a:stretch>
            <a:fillRect/>
          </a:stretch>
        </p:blipFill>
        <p:spPr>
          <a:xfrm>
            <a:off x="4645025" y="2957439"/>
            <a:ext cx="4041775" cy="2960835"/>
          </a:xfrm>
        </p:spPr>
      </p:pic>
      <p:pic>
        <p:nvPicPr>
          <p:cNvPr id="20482" name="Picture 2" descr="https://ds04.infourok.ru/uploads/ex/05e8/000731d7-7d50e82a/img14.jpg"/>
          <p:cNvPicPr>
            <a:picLocks noChangeAspect="1" noChangeArrowheads="1"/>
          </p:cNvPicPr>
          <p:nvPr/>
        </p:nvPicPr>
        <p:blipFill>
          <a:blip r:embed="rId4" cstate="print"/>
          <a:srcRect/>
          <a:stretch>
            <a:fillRect/>
          </a:stretch>
        </p:blipFill>
        <p:spPr bwMode="auto">
          <a:xfrm>
            <a:off x="1" y="0"/>
            <a:ext cx="9144000" cy="6858000"/>
          </a:xfrm>
          <a:prstGeom prst="rect">
            <a:avLst/>
          </a:prstGeom>
          <a:noFill/>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Текст 2"/>
          <p:cNvSpPr>
            <a:spLocks noGrp="1"/>
          </p:cNvSpPr>
          <p:nvPr>
            <p:ph type="body" idx="1"/>
          </p:nvPr>
        </p:nvSpPr>
        <p:spPr/>
        <p:txBody>
          <a:bodyPr/>
          <a:lstStyle/>
          <a:p>
            <a:endParaRPr lang="ru-RU"/>
          </a:p>
        </p:txBody>
      </p:sp>
      <p:sp>
        <p:nvSpPr>
          <p:cNvPr id="4" name="Текст 3"/>
          <p:cNvSpPr>
            <a:spLocks noGrp="1"/>
          </p:cNvSpPr>
          <p:nvPr>
            <p:ph type="body" sz="half" idx="3"/>
          </p:nvPr>
        </p:nvSpPr>
        <p:spPr/>
        <p:txBody>
          <a:bodyPr/>
          <a:lstStyle/>
          <a:p>
            <a:endParaRPr lang="ru-RU"/>
          </a:p>
        </p:txBody>
      </p:sp>
      <p:sp>
        <p:nvSpPr>
          <p:cNvPr id="5" name="Содержимое 4"/>
          <p:cNvSpPr>
            <a:spLocks noGrp="1"/>
          </p:cNvSpPr>
          <p:nvPr>
            <p:ph sz="quarter" idx="2"/>
          </p:nvPr>
        </p:nvSpPr>
        <p:spPr/>
        <p:txBody>
          <a:bodyPr/>
          <a:lstStyle/>
          <a:p>
            <a:endParaRPr lang="ru-RU"/>
          </a:p>
        </p:txBody>
      </p:sp>
      <p:sp>
        <p:nvSpPr>
          <p:cNvPr id="6" name="Содержимое 5"/>
          <p:cNvSpPr>
            <a:spLocks noGrp="1"/>
          </p:cNvSpPr>
          <p:nvPr>
            <p:ph sz="quarter" idx="4"/>
          </p:nvPr>
        </p:nvSpPr>
        <p:spPr/>
        <p:txBody>
          <a:bodyPr/>
          <a:lstStyle/>
          <a:p>
            <a:endParaRPr lang="ru-RU"/>
          </a:p>
        </p:txBody>
      </p:sp>
      <p:pic>
        <p:nvPicPr>
          <p:cNvPr id="47106" name="Picture 2" descr="https://cloud.prezentacii.org/19/01/119510/images/screen20.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Трек">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349</TotalTime>
  <Words>1126</Words>
  <Application>Microsoft Office PowerPoint</Application>
  <PresentationFormat>Экран (4:3)</PresentationFormat>
  <Paragraphs>57</Paragraphs>
  <Slides>15</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15</vt:i4>
      </vt:variant>
    </vt:vector>
  </HeadingPairs>
  <TitlesOfParts>
    <vt:vector size="16" baseType="lpstr">
      <vt:lpstr>Поток</vt:lpstr>
      <vt:lpstr>Кулинария </vt:lpstr>
      <vt:lpstr>Содержание :</vt:lpstr>
      <vt:lpstr>Слайд 3</vt:lpstr>
      <vt:lpstr>Слайд 4</vt:lpstr>
      <vt:lpstr>Слайд 5</vt:lpstr>
      <vt:lpstr>Рабочая одежда</vt:lpstr>
      <vt:lpstr>Кухня </vt:lpstr>
      <vt:lpstr>Кухонный инвентарь</vt:lpstr>
      <vt:lpstr>Кухонная посуда</vt:lpstr>
      <vt:lpstr>Слайд 10</vt:lpstr>
      <vt:lpstr>Разделочные доски</vt:lpstr>
      <vt:lpstr>Слайд 12</vt:lpstr>
      <vt:lpstr>Завтрак </vt:lpstr>
      <vt:lpstr>Бутерброды </vt:lpstr>
      <vt:lpstr>Слайд 15</vt:lpstr>
    </vt:vector>
  </TitlesOfParts>
  <Company>Microsoft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Кулинария</dc:title>
  <dc:creator>Ольга</dc:creator>
  <cp:lastModifiedBy>Светлана</cp:lastModifiedBy>
  <cp:revision>42</cp:revision>
  <dcterms:created xsi:type="dcterms:W3CDTF">2013-02-20T04:45:08Z</dcterms:created>
  <dcterms:modified xsi:type="dcterms:W3CDTF">2021-03-16T06:46:58Z</dcterms:modified>
</cp:coreProperties>
</file>