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0" r:id="rId1"/>
    <p:sldMasterId id="2147483853" r:id="rId2"/>
    <p:sldMasterId id="2147483862" r:id="rId3"/>
  </p:sldMasterIdLst>
  <p:notesMasterIdLst>
    <p:notesMasterId r:id="rId22"/>
  </p:notesMasterIdLst>
  <p:sldIdLst>
    <p:sldId id="256" r:id="rId4"/>
    <p:sldId id="289" r:id="rId5"/>
    <p:sldId id="291" r:id="rId6"/>
    <p:sldId id="290" r:id="rId7"/>
    <p:sldId id="298" r:id="rId8"/>
    <p:sldId id="294" r:id="rId9"/>
    <p:sldId id="296" r:id="rId10"/>
    <p:sldId id="295" r:id="rId11"/>
    <p:sldId id="300" r:id="rId12"/>
    <p:sldId id="299" r:id="rId13"/>
    <p:sldId id="308" r:id="rId14"/>
    <p:sldId id="301" r:id="rId15"/>
    <p:sldId id="302" r:id="rId16"/>
    <p:sldId id="303" r:id="rId17"/>
    <p:sldId id="304" r:id="rId18"/>
    <p:sldId id="305" r:id="rId19"/>
    <p:sldId id="306" r:id="rId20"/>
    <p:sldId id="309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9900"/>
    <a:srgbClr val="FF3300"/>
    <a:srgbClr val="FF6600"/>
    <a:srgbClr val="CC0000"/>
    <a:srgbClr val="FFCCFF"/>
    <a:srgbClr val="FF3399"/>
    <a:srgbClr val="00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4D5AF5AC-1832-4AF7-8959-95790BE05DB9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4D8D9C88-173C-4AB2-8B56-8753CF5342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608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54A61B5-9504-4A83-AD0D-DF5DF6542BF6}" type="slidenum">
              <a:rPr lang="ru-RU">
                <a:cs typeface="Arial" charset="0"/>
              </a:rPr>
              <a:pPr/>
              <a:t>10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gi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gi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gi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gi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gi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gi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gif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4DDF0D-201A-47B5-8FF3-1633B7D963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utoUpdateAnimBg="0"/>
      <p:bldP spid="9" grpId="0" build="p" autoUpdateAnimBg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74B46-90ED-4AC4-85A0-4AE0497BC9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49501-CFFF-4E14-9440-CCA9F2FBBF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Documents and Settings\Admin\Мои документы\Мои рисунки\Анимашки\Бабочки жучки и т п\borb3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0" y="0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C:\Documents and Settings\Admin\Мои документы\Мои рисунки\Анимашки\Бабочки жучки и т п\borb3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0938" y="4643438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Documents and Settings\Admin\Мои документы\Мои рисунки\Анимашки\цветочки\cvetok4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50" y="5186363"/>
            <a:ext cx="2000250" cy="167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C:\Documents and Settings\Admin\Мои документы\Мои рисунки\Анимашки\Бабочки жучки и т п\16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63" y="5783263"/>
            <a:ext cx="1362075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Documents and Settings\Admin\Мои документы\Мои рисунки\Анимашки\цветочки\cvetok4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688" y="6000750"/>
            <a:ext cx="10255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C:\Documents and Settings\Admin\Мои документы\Мои рисунки\Анимашки\Бабочки жучки и т п\16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75" y="5726113"/>
            <a:ext cx="1433513" cy="113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Documents and Settings\Admin\Мои документы\Мои рисунки\Анимашки\цветочки\cvetok4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6072188"/>
            <a:ext cx="941388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Documents and Settings\Admin\Рабочий стол\угадай\Синий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75375" y="6500813"/>
            <a:ext cx="1673225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Documents and Settings\Admin\Мои документы\Мои рисунки\Анимашки\Бабочки жучки и т п\borb3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0" y="0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C:\Documents and Settings\Admin\Мои документы\Мои рисунки\Анимашки\Бабочки жучки и т п\borb3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0938" y="4643438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Documents and Settings\Admin\Мои документы\Мои рисунки\Анимашки\цветочки\cvetok4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50" y="5186363"/>
            <a:ext cx="2000250" cy="167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C:\Documents and Settings\Admin\Мои документы\Мои рисунки\Анимашки\Бабочки жучки и т п\16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63" y="5783263"/>
            <a:ext cx="1362075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Documents and Settings\Admin\Мои документы\Мои рисунки\Анимашки\цветочки\cvetok4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688" y="6000750"/>
            <a:ext cx="10255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C:\Documents and Settings\Admin\Мои документы\Мои рисунки\Анимашки\Бабочки жучки и т п\16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75" y="5726113"/>
            <a:ext cx="1433513" cy="113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Documents and Settings\Admin\Мои документы\Мои рисунки\Анимашки\цветочки\cvetok4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6072188"/>
            <a:ext cx="941388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Скругленный прямоугольник 3"/>
          <p:cNvSpPr/>
          <p:nvPr/>
        </p:nvSpPr>
        <p:spPr>
          <a:xfrm>
            <a:off x="214282" y="1214422"/>
            <a:ext cx="8572560" cy="5286412"/>
          </a:xfrm>
          <a:prstGeom prst="roundRect">
            <a:avLst/>
          </a:prstGeom>
          <a:solidFill>
            <a:srgbClr val="99FF99">
              <a:alpha val="65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14488"/>
            <a:ext cx="8229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2" grpId="0" autoUpdateAnimBg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:\Documents and Settings\Admin\Мои документы\Мои рисунки\Анимашки\Бабочки жучки и т п\borb3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0" y="0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C:\Documents and Settings\Admin\Мои документы\Мои рисунки\Анимашки\Бабочки жучки и т п\borb3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0938" y="4643438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Documents and Settings\Admin\Мои документы\Мои рисунки\Анимашки\цветочки\cvetok4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50" y="5186363"/>
            <a:ext cx="2000250" cy="167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 descr="C:\Documents and Settings\Admin\Мои документы\Мои рисунки\Анимашки\Бабочки жучки и т п\16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63" y="5783263"/>
            <a:ext cx="1362075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Documents and Settings\Admin\Мои документы\Мои рисунки\Анимашки\цветочки\cvetok4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688" y="6000750"/>
            <a:ext cx="10255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C:\Documents and Settings\Admin\Мои документы\Мои рисунки\Анимашки\Бабочки жучки и т п\16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75" y="5726113"/>
            <a:ext cx="1433513" cy="113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Documents and Settings\Admin\Мои документы\Мои рисунки\Анимашки\цветочки\cvetok4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6072188"/>
            <a:ext cx="941388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Скругленный прямоугольник 6"/>
          <p:cNvSpPr/>
          <p:nvPr/>
        </p:nvSpPr>
        <p:spPr>
          <a:xfrm>
            <a:off x="214282" y="1214422"/>
            <a:ext cx="8572560" cy="5286412"/>
          </a:xfrm>
          <a:prstGeom prst="roundRect">
            <a:avLst/>
          </a:prstGeom>
          <a:solidFill>
            <a:srgbClr val="99FF99">
              <a:alpha val="65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  <p:bldP spid="5" grpId="0" build="p" autoUpdateAnimBg="0"/>
      <p:bldP spid="6" grpId="0" build="p" autoUpdateAnimBg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C:\Documents and Settings\Admin\Мои документы\Мои рисунки\Анимашки\Бабочки жучки и т п\borb3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0" y="0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 descr="C:\Documents and Settings\Admin\Мои документы\Мои рисунки\Анимашки\Бабочки жучки и т п\borb3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0938" y="4643438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Documents and Settings\Admin\Мои документы\Мои рисунки\Анимашки\цветочки\cvetok4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50" y="5186363"/>
            <a:ext cx="2000250" cy="167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C:\Documents and Settings\Admin\Мои документы\Мои рисунки\Анимашки\Бабочки жучки и т п\16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63" y="5783263"/>
            <a:ext cx="1362075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Documents and Settings\Admin\Мои документы\Мои рисунки\Анимашки\цветочки\cvetok4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688" y="6000750"/>
            <a:ext cx="10255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C:\Documents and Settings\Admin\Мои документы\Мои рисунки\Анимашки\Бабочки жучки и т п\16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75" y="5726113"/>
            <a:ext cx="1433513" cy="113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Documents and Settings\Admin\Мои документы\Мои рисунки\Анимашки\цветочки\cvetok4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6072188"/>
            <a:ext cx="941388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кругленный прямоугольник 2"/>
          <p:cNvSpPr/>
          <p:nvPr/>
        </p:nvSpPr>
        <p:spPr>
          <a:xfrm>
            <a:off x="214282" y="1214422"/>
            <a:ext cx="8572560" cy="5286412"/>
          </a:xfrm>
          <a:prstGeom prst="roundRect">
            <a:avLst/>
          </a:prstGeom>
          <a:solidFill>
            <a:srgbClr val="99FF99">
              <a:alpha val="65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Documents and Settings\Admin\Мои документы\Мои рисунки\Анимашки\Бабочки жучки и т п\borb3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0" y="0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6" descr="C:\Documents and Settings\Admin\Мои документы\Мои рисунки\Анимашки\Бабочки жучки и т п\borb3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0938" y="4643438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Documents and Settings\Admin\Мои документы\Мои рисунки\Анимашки\цветочки\cvetok4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50" y="5186363"/>
            <a:ext cx="2000250" cy="167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C:\Documents and Settings\Admin\Мои документы\Мои рисунки\Анимашки\Бабочки жучки и т п\16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63" y="5783263"/>
            <a:ext cx="1362075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Documents and Settings\Admin\Мои документы\Мои рисунки\Анимашки\цветочки\cvetok4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688" y="6000750"/>
            <a:ext cx="10255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C:\Documents and Settings\Admin\Мои документы\Мои рисунки\Анимашки\Бабочки жучки и т п\16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75" y="5726113"/>
            <a:ext cx="1433513" cy="113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Documents and Settings\Admin\Мои документы\Мои рисунки\Анимашки\цветочки\cvetok4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6072188"/>
            <a:ext cx="941388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Documents and Settings\Admin\Мои документы\Мои рисунки\Анимашки\Бабочки жучки и т п\borb3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0" y="0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C:\Documents and Settings\Admin\Мои документы\Мои рисунки\Анимашки\Бабочки жучки и т п\borb3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0938" y="4643438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Documents and Settings\Admin\Мои документы\Мои рисунки\Анимашки\цветочки\cvetok4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50" y="5186363"/>
            <a:ext cx="2000250" cy="167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C:\Documents and Settings\Admin\Мои документы\Мои рисунки\Анимашки\Бабочки жучки и т п\16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63" y="5783263"/>
            <a:ext cx="1362075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Documents and Settings\Admin\Мои документы\Мои рисунки\Анимашки\цветочки\cvetok4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688" y="6000750"/>
            <a:ext cx="10255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C:\Documents and Settings\Admin\Мои документы\Мои рисунки\Анимашки\Бабочки жучки и т п\16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75" y="5726113"/>
            <a:ext cx="1433513" cy="113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Documents and Settings\Admin\Мои документы\Мои рисунки\Анимашки\цветочки\cvetok4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6072188"/>
            <a:ext cx="941388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Documents and Settings\Admin\Мои документы\Мои рисунки\Анимашки\Бабочки жучки и т п\borb3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0" y="0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C:\Documents and Settings\Admin\Мои документы\Мои рисунки\Анимашки\Бабочки жучки и т п\borb3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0938" y="4643438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Documents and Settings\Admin\Мои документы\Мои рисунки\Анимашки\цветочки\cvetok4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50" y="5186363"/>
            <a:ext cx="2000250" cy="167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C:\Documents and Settings\Admin\Мои документы\Мои рисунки\Анимашки\Бабочки жучки и т п\16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63" y="5783263"/>
            <a:ext cx="1362075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Documents and Settings\Admin\Мои документы\Мои рисунки\Анимашки\цветочки\cvetok4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688" y="6000750"/>
            <a:ext cx="10255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C:\Documents and Settings\Admin\Мои документы\Мои рисунки\Анимашки\Бабочки жучки и т п\16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75" y="5726113"/>
            <a:ext cx="1433513" cy="113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Documents and Settings\Admin\Мои документы\Мои рисунки\Анимашки\цветочки\cvetok4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6072188"/>
            <a:ext cx="941388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1A070C-0E0D-4FBF-9AB8-6553794385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5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6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A91AE5-4EBE-47E4-AF6C-5A3937E755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utoUpdateAnimBg="0"/>
      <p:bldP spid="27" grpId="0" build="p" autoUpdateAnimBg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44E320F-3E43-48FB-8643-753D2DF90FD5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A8326-24BB-488A-9960-F8ABF44D38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54B913-62CA-452E-9889-38C372953C0D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8A4CFF-7130-4992-AAF1-816409D983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440BE-6829-406A-BEA0-427290C50F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F6D15B-75EC-4F2E-8421-B0270AD872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0EC1CF-D208-444C-8B39-92C0F03E4313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FA1DFC-D341-4612-A5A6-AF63658FAE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  <p:bldP spid="5" grpId="0" build="p" autoUpdateAnimBg="0"/>
      <p:bldP spid="6" grpId="0" build="p" autoUpdateAnimBg="0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64613A7-0F78-4233-9E9D-F5AF0AE54C53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2C65D-8235-48D6-AB4F-EBD5A474D8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D3443C7-BD79-45E2-BDB8-95578B18CC65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39EDE-CBF5-48CB-936F-190EC2ED40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06D16D5-20DD-467A-8BEB-90D0C622A09D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EAE17-91E9-40B7-8932-51EC98EB1D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575DF44-EB26-4302-A431-85E8E5A8D131}" type="datetimeFigureOut">
              <a:rPr lang="ru-RU"/>
              <a:pPr>
                <a:defRPr/>
              </a:pPr>
              <a:t>18.10.2021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5C11D-3B87-47A6-9DC1-C20BC0B22B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AFDBCC-3C99-4593-903C-9E3291A389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0C366-4BC2-4DE7-A9A5-14BCE30FB8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utoUpdateAnimBg="0"/>
      <p:bldP spid="8" grpId="0" autoUpdateAnimBg="0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FFDEE-58A7-4383-9482-081CD90E03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106D0B-DF79-43DD-A593-C4D05CEB0A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8BE7C8-F659-40C8-A0D5-13DA9002B9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utoUpdateAnimBg="0"/>
      <p:bldP spid="13" grpId="0" build="p" autoUpdateAnimBg="0"/>
      <p:bldP spid="25" grpId="0" build="p" autoUpdateAnimBg="0"/>
      <p:bldP spid="4" grpId="0" build="p" autoUpdateAnimBg="0"/>
      <p:bldP spid="28" grpId="0" build="p" autoUpdateAnimBg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40B224-30DA-4255-8F92-33F30331F1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34292-1EEA-4175-8B9C-6DFBF38696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93F35-6501-4064-A74D-9C484DB83F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  <p:bldP spid="26" grpId="0" build="p" autoUpdateAnimBg="0"/>
      <p:bldP spid="14" grpId="0" build="p" autoUpdateAnimBg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468ED-B750-46BD-9134-DEA16DDA65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 autoUpdateAnimBg="0"/>
      <p:bldP spid="17" grpId="0" autoUpdateAnimBg="0"/>
      <p:bldP spid="26" grpId="0" build="p" autoUpdateAnimBg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6.gif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5.gif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image" Target="../media/image4.gif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jpe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 smtClean="0">
                <a:solidFill>
                  <a:schemeClr val="accent1">
                    <a:shade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21EDB30D-74D2-4AE3-927D-7DFFB62E10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  <p:sldLayoutId id="2147483894" r:id="rId2"/>
    <p:sldLayoutId id="2147483895" r:id="rId3"/>
    <p:sldLayoutId id="2147483887" r:id="rId4"/>
    <p:sldLayoutId id="2147483896" r:id="rId5"/>
    <p:sldLayoutId id="2147483886" r:id="rId6"/>
    <p:sldLayoutId id="2147483897" r:id="rId7"/>
    <p:sldLayoutId id="2147483898" r:id="rId8"/>
    <p:sldLayoutId id="2147483899" r:id="rId9"/>
    <p:sldLayoutId id="2147483885" r:id="rId10"/>
    <p:sldLayoutId id="2147483900" r:id="rId11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0" grpId="0"/>
    </p:bldLst>
  </p:timing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 cstate="email">
            <a:lum/>
            <a:extLst>
              <a:ext uri="{28A0092B-C50C-407E-A947-70E740481C1C}"/>
            </a:extLst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357188" y="17145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F6A4931-0A0A-40CA-BDDB-82C9E4150F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3319" name="Picture 6" descr="C:\Documents and Settings\Admin\Мои документы\Мои рисунки\Анимашки\Бабочки жучки и т п\borb30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715250" y="0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6" descr="C:\Documents and Settings\Admin\Мои документы\Мои рисунки\Анимашки\Бабочки жучки и т п\borb30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500938" y="4643438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2" descr="C:\Documents and Settings\Admin\Мои документы\Мои рисунки\Анимашки\цветочки\cvetok42.gif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714750" y="5186363"/>
            <a:ext cx="2000250" cy="167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2" name="Picture 5" descr="C:\Documents and Settings\Admin\Мои документы\Мои рисунки\Анимашки\Бабочки жучки и т п\166.gif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643563" y="5783263"/>
            <a:ext cx="1362075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3" name="Picture 2" descr="C:\Documents and Settings\Admin\Мои документы\Мои рисунки\Анимашки\цветочки\cvetok42.gif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786688" y="6000750"/>
            <a:ext cx="10255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4" name="Picture 4" descr="C:\Documents and Settings\Admin\Мои документы\Мои рисунки\Анимашки\Бабочки жучки и т п\166.gif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428875" y="5726113"/>
            <a:ext cx="1433513" cy="113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5" name="Picture 2" descr="C:\Documents and Settings\Admin\Мои документы\Мои рисунки\Анимашки\цветочки\cvetok42.gif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42875" y="6072188"/>
            <a:ext cx="941388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888" r:id="rId8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/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5FF4B5AA-6042-403A-9676-AA75BB679D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8" r:id="rId1"/>
    <p:sldLayoutId id="2147483909" r:id="rId2"/>
    <p:sldLayoutId id="2147483892" r:id="rId3"/>
    <p:sldLayoutId id="2147483891" r:id="rId4"/>
    <p:sldLayoutId id="2147483910" r:id="rId5"/>
    <p:sldLayoutId id="2147483911" r:id="rId6"/>
    <p:sldLayoutId id="2147483912" r:id="rId7"/>
    <p:sldLayoutId id="2147483913" r:id="rId8"/>
    <p:sldLayoutId id="2147483914" r:id="rId9"/>
    <p:sldLayoutId id="2147483890" r:id="rId10"/>
    <p:sldLayoutId id="2147483889" r:id="rId11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9.gif"/><Relationship Id="rId5" Type="http://schemas.openxmlformats.org/officeDocument/2006/relationships/image" Target="../media/image18.gif"/><Relationship Id="rId4" Type="http://schemas.openxmlformats.org/officeDocument/2006/relationships/image" Target="../media/image17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miranimashek.com/photo/55" TargetMode="External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16.xml"/><Relationship Id="rId5" Type="http://schemas.openxmlformats.org/officeDocument/2006/relationships/hyperlink" Target="http://www.xrest.ru/original/188389/" TargetMode="External"/><Relationship Id="rId4" Type="http://schemas.openxmlformats.org/officeDocument/2006/relationships/hyperlink" Target="http://forum.materinstvo.ru/lofiversion/index.php/t815726-100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700213"/>
            <a:ext cx="7772400" cy="264318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3200" b="1" smtClean="0">
                <a:solidFill>
                  <a:srgbClr val="C00000"/>
                </a:solidFill>
              </a:rPr>
              <a:t>ИСПОЛЬЗОВАНИЕ АКТИВНЫХ МЕТОДОВ ОБУЧЕНИЯ НА РАЗЛИЧНЫХ ЭТАПАХ УРОКА В НАЧАЛЬНОЙ ШКОЛЕ </a:t>
            </a:r>
            <a:br>
              <a:rPr lang="ru-RU" sz="3200" b="1" smtClean="0">
                <a:solidFill>
                  <a:srgbClr val="C00000"/>
                </a:solidFill>
              </a:rPr>
            </a:br>
            <a:endParaRPr lang="ru-RU" sz="3200" b="1" smtClean="0">
              <a:solidFill>
                <a:srgbClr val="C00000"/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3347864" y="4077072"/>
            <a:ext cx="3795886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endParaRPr lang="ru-RU" dirty="0">
              <a:latin typeface="Calibri" pitchFamily="34" charset="0"/>
            </a:endParaRPr>
          </a:p>
          <a:p>
            <a:pPr algn="r"/>
            <a:r>
              <a:rPr lang="ru-RU" b="1" i="1" dirty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ru-RU" b="1" i="1" dirty="0">
                <a:solidFill>
                  <a:srgbClr val="002060"/>
                </a:solidFill>
              </a:rPr>
              <a:t>подготовила </a:t>
            </a:r>
          </a:p>
          <a:p>
            <a:pPr algn="r"/>
            <a:r>
              <a:rPr lang="ru-RU" b="1" i="1" dirty="0">
                <a:solidFill>
                  <a:srgbClr val="002060"/>
                </a:solidFill>
              </a:rPr>
              <a:t>Терешкова Оксана </a:t>
            </a:r>
            <a:r>
              <a:rPr lang="ru-RU" b="1" i="1" dirty="0" err="1">
                <a:solidFill>
                  <a:srgbClr val="002060"/>
                </a:solidFill>
              </a:rPr>
              <a:t>Рашитовна</a:t>
            </a:r>
            <a:endParaRPr lang="ru-RU" b="1" i="1" dirty="0">
              <a:solidFill>
                <a:srgbClr val="002060"/>
              </a:solidFill>
            </a:endParaRPr>
          </a:p>
          <a:p>
            <a:pPr algn="r"/>
            <a:r>
              <a:rPr lang="ru-RU" b="1" i="1" dirty="0">
                <a:solidFill>
                  <a:srgbClr val="002060"/>
                </a:solidFill>
              </a:rPr>
              <a:t>учитель информатики и ИКТ</a:t>
            </a:r>
          </a:p>
          <a:p>
            <a:pPr algn="r"/>
            <a:endParaRPr lang="ru-RU" b="1" i="1" dirty="0">
              <a:solidFill>
                <a:srgbClr val="002060"/>
              </a:solidFill>
              <a:latin typeface="Calibri" pitchFamily="34" charset="0"/>
            </a:endParaRPr>
          </a:p>
          <a:p>
            <a:pPr algn="ctr">
              <a:spcBef>
                <a:spcPct val="20000"/>
              </a:spcBef>
            </a:pPr>
            <a:endParaRPr lang="ru-RU" sz="32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bright="-6000" contrast="4000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5058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357422" y="571480"/>
            <a:ext cx="4071966" cy="571504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>
                <a:solidFill>
                  <a:schemeClr val="bg1"/>
                </a:solidFill>
              </a:rPr>
              <a:t>метод </a:t>
            </a:r>
            <a:r>
              <a:rPr lang="ru-RU" sz="2800" b="1" dirty="0">
                <a:solidFill>
                  <a:schemeClr val="bg1"/>
                </a:solidFill>
              </a:rPr>
              <a:t>«ЗУХ»</a:t>
            </a:r>
          </a:p>
        </p:txBody>
      </p:sp>
      <p:graphicFrame>
        <p:nvGraphicFramePr>
          <p:cNvPr id="5" name="Group 35"/>
          <p:cNvGraphicFramePr>
            <a:graphicFrameLocks/>
          </p:cNvGraphicFramePr>
          <p:nvPr/>
        </p:nvGraphicFramePr>
        <p:xfrm>
          <a:off x="714348" y="1898344"/>
          <a:ext cx="7715304" cy="4245299"/>
        </p:xfrm>
        <a:graphic>
          <a:graphicData uri="http://schemas.openxmlformats.org/drawingml/2006/table">
            <a:tbl>
              <a:tblPr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2575999"/>
                <a:gridCol w="2621170"/>
                <a:gridCol w="2518135"/>
              </a:tblGrid>
              <a:tr h="716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ЗНАЮ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УЗНАЛ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ХОЧУ УЗНАТЬ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285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57250" y="2714625"/>
            <a:ext cx="2357438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600" b="1" i="1" dirty="0">
                <a:solidFill>
                  <a:schemeClr val="accent6">
                    <a:lumMod val="50000"/>
                  </a:schemeClr>
                </a:solidFill>
                <a:cs typeface="+mn-cs"/>
              </a:rPr>
              <a:t>   Я знаю, что медведица была изображена на гербе города Ярославля.</a:t>
            </a:r>
          </a:p>
          <a:p>
            <a:pPr algn="just">
              <a:defRPr/>
            </a:pPr>
            <a:r>
              <a:rPr lang="ru-RU" sz="1600" b="1" i="1" dirty="0">
                <a:solidFill>
                  <a:schemeClr val="accent6">
                    <a:lumMod val="50000"/>
                  </a:schemeClr>
                </a:solidFill>
                <a:cs typeface="+mn-cs"/>
              </a:rPr>
              <a:t>   Гербы помещали на монеты.</a:t>
            </a:r>
          </a:p>
          <a:p>
            <a:pPr algn="just">
              <a:defRPr/>
            </a:pPr>
            <a:r>
              <a:rPr lang="ru-RU" sz="1600" b="1" i="1" dirty="0">
                <a:solidFill>
                  <a:schemeClr val="accent6">
                    <a:lumMod val="50000"/>
                  </a:schemeClr>
                </a:solidFill>
                <a:cs typeface="+mn-cs"/>
              </a:rPr>
              <a:t>   Двуглавый орёл был изображён на русских монетах.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86125" y="2643188"/>
            <a:ext cx="2643188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600" dirty="0">
                <a:solidFill>
                  <a:schemeClr val="accent6">
                    <a:lumMod val="50000"/>
                  </a:schemeClr>
                </a:solidFill>
                <a:cs typeface="+mn-cs"/>
              </a:rPr>
              <a:t>   </a:t>
            </a:r>
            <a:r>
              <a:rPr lang="ru-RU" sz="1600" b="1" i="1" dirty="0">
                <a:solidFill>
                  <a:schemeClr val="accent6">
                    <a:lumMod val="50000"/>
                  </a:schemeClr>
                </a:solidFill>
                <a:cs typeface="+mn-cs"/>
              </a:rPr>
              <a:t>Я узнала, что гербы помещали на городские ворота.</a:t>
            </a:r>
          </a:p>
          <a:p>
            <a:pPr algn="just">
              <a:defRPr/>
            </a:pPr>
            <a:r>
              <a:rPr lang="ru-RU" sz="1600" b="1" i="1" dirty="0">
                <a:solidFill>
                  <a:schemeClr val="accent6">
                    <a:lumMod val="50000"/>
                  </a:schemeClr>
                </a:solidFill>
                <a:cs typeface="+mn-cs"/>
              </a:rPr>
              <a:t>   Гербы были не только у государств, но и у городов.</a:t>
            </a:r>
          </a:p>
          <a:p>
            <a:pPr algn="just">
              <a:defRPr/>
            </a:pPr>
            <a:r>
              <a:rPr lang="ru-RU" sz="1600" b="1" i="1" dirty="0">
                <a:solidFill>
                  <a:schemeClr val="accent6">
                    <a:lumMod val="50000"/>
                  </a:schemeClr>
                </a:solidFill>
                <a:cs typeface="+mn-cs"/>
              </a:rPr>
              <a:t>   Почему на гербе города Ярославля изображена медведица</a:t>
            </a:r>
            <a:r>
              <a:rPr lang="ru-RU" sz="1600" b="1" i="1" dirty="0">
                <a:cs typeface="+mn-cs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940425" y="2708275"/>
            <a:ext cx="2500313" cy="1601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cs typeface="+mn-cs"/>
              </a:rPr>
              <a:t>   </a:t>
            </a:r>
            <a:r>
              <a:rPr lang="ru-RU" sz="1600" b="1" i="1" dirty="0">
                <a:solidFill>
                  <a:schemeClr val="accent6">
                    <a:lumMod val="50000"/>
                  </a:schemeClr>
                </a:solidFill>
                <a:cs typeface="+mn-cs"/>
              </a:rPr>
              <a:t>Что такое аверс?</a:t>
            </a:r>
          </a:p>
          <a:p>
            <a:pPr algn="just">
              <a:defRPr/>
            </a:pPr>
            <a:r>
              <a:rPr lang="ru-RU" sz="1600" b="1" i="1" dirty="0">
                <a:solidFill>
                  <a:schemeClr val="accent6">
                    <a:lumMod val="50000"/>
                  </a:schemeClr>
                </a:solidFill>
                <a:cs typeface="+mn-cs"/>
              </a:rPr>
              <a:t>Мудрый – это фамилия?</a:t>
            </a:r>
          </a:p>
          <a:p>
            <a:pPr algn="just">
              <a:defRPr/>
            </a:pPr>
            <a:r>
              <a:rPr lang="ru-RU" sz="1600" b="1" i="1" dirty="0">
                <a:solidFill>
                  <a:schemeClr val="accent6">
                    <a:lumMod val="50000"/>
                  </a:schemeClr>
                </a:solidFill>
                <a:cs typeface="+mn-cs"/>
              </a:rPr>
              <a:t>  Гербы каких городов изображены на стр.79 ?</a:t>
            </a:r>
            <a:endParaRPr lang="ru-RU" dirty="0">
              <a:solidFill>
                <a:schemeClr val="accent6">
                  <a:lumMod val="50000"/>
                </a:schemeClr>
              </a:solidFill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29000" y="4857750"/>
            <a:ext cx="2214563" cy="1143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cs typeface="+mn-cs"/>
              </a:rPr>
              <a:t> </a:t>
            </a:r>
            <a:r>
              <a:rPr lang="ru-RU" sz="1600" b="1" i="1" dirty="0">
                <a:solidFill>
                  <a:schemeClr val="accent6">
                    <a:lumMod val="50000"/>
                  </a:schemeClr>
                </a:solidFill>
                <a:cs typeface="+mn-cs"/>
              </a:rPr>
              <a:t>Аверс – лицевая сторона монеты.</a:t>
            </a:r>
          </a:p>
          <a:p>
            <a:pPr algn="just">
              <a:defRPr/>
            </a:pPr>
            <a:r>
              <a:rPr lang="ru-RU" sz="1600" b="1" i="1" dirty="0">
                <a:solidFill>
                  <a:schemeClr val="accent6">
                    <a:lumMod val="50000"/>
                  </a:schemeClr>
                </a:solidFill>
                <a:cs typeface="+mn-cs"/>
              </a:rPr>
              <a:t>  «Мудрый» - это прозвище.</a:t>
            </a:r>
            <a:endParaRPr lang="ru-RU" sz="1600" dirty="0">
              <a:solidFill>
                <a:schemeClr val="accent6">
                  <a:lumMod val="50000"/>
                </a:schemeClr>
              </a:solidFill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8313" y="1143000"/>
            <a:ext cx="8280400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i="1" dirty="0">
                <a:solidFill>
                  <a:schemeClr val="tx2">
                    <a:lumMod val="50000"/>
                  </a:schemeClr>
                </a:solidFill>
                <a:cs typeface="+mn-cs"/>
              </a:rPr>
              <a:t>Из статьи учебника истории по теме «Гербы» с.79</a:t>
            </a:r>
          </a:p>
          <a:p>
            <a:pPr algn="ctr">
              <a:defRPr/>
            </a:pPr>
            <a:r>
              <a:rPr lang="ru-RU" b="1" i="1" dirty="0">
                <a:solidFill>
                  <a:schemeClr val="tx2">
                    <a:lumMod val="50000"/>
                  </a:schemeClr>
                </a:solidFill>
                <a:cs typeface="+mn-cs"/>
              </a:rPr>
              <a:t>Е.В.Саплина, А.И.Саплин Введение в историю. 3 </a:t>
            </a:r>
            <a:r>
              <a:rPr lang="ru-RU" b="1" i="1" dirty="0" err="1">
                <a:solidFill>
                  <a:schemeClr val="tx2">
                    <a:lumMod val="50000"/>
                  </a:schemeClr>
                </a:solidFill>
                <a:cs typeface="+mn-cs"/>
              </a:rPr>
              <a:t>кл</a:t>
            </a:r>
            <a:r>
              <a:rPr lang="ru-RU" b="1" i="1" dirty="0">
                <a:solidFill>
                  <a:schemeClr val="tx2">
                    <a:lumMod val="50000"/>
                  </a:schemeClr>
                </a:solidFill>
                <a:cs typeface="+mn-cs"/>
              </a:rPr>
              <a:t>. – </a:t>
            </a:r>
            <a:r>
              <a:rPr lang="ru-RU" b="1" i="1" dirty="0" err="1">
                <a:solidFill>
                  <a:schemeClr val="tx2">
                    <a:lumMod val="50000"/>
                  </a:schemeClr>
                </a:solidFill>
                <a:cs typeface="+mn-cs"/>
              </a:rPr>
              <a:t>М.:Дрофа</a:t>
            </a:r>
            <a:r>
              <a:rPr lang="ru-RU" b="1" i="1" dirty="0">
                <a:solidFill>
                  <a:schemeClr val="tx2">
                    <a:lumMod val="50000"/>
                  </a:schemeClr>
                </a:solidFill>
                <a:cs typeface="+mn-cs"/>
              </a:rPr>
              <a:t>. 2005.</a:t>
            </a:r>
          </a:p>
          <a:p>
            <a:pPr algn="ctr">
              <a:defRPr/>
            </a:pPr>
            <a:r>
              <a:rPr lang="ru-RU" sz="2000" b="1" i="1" dirty="0">
                <a:solidFill>
                  <a:schemeClr val="tx2">
                    <a:lumMod val="50000"/>
                  </a:schemeClr>
                </a:solidFill>
                <a:cs typeface="+mn-cs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ИННА\материалы_к_презентациям\ФОНЫ\sersvtum29a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2" descr="C:\Documents and Settings\Admin\Рабочий стол\анимац\земля3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9050" y="19050"/>
            <a:ext cx="9144000" cy="6858000"/>
          </a:xfrm>
          <a:prstGeom prst="rect">
            <a:avLst/>
          </a:prstGeom>
          <a:ln>
            <a:solidFill>
              <a:schemeClr val="accent5">
                <a:lumMod val="50000"/>
              </a:schemeClr>
            </a:solidFill>
          </a:ln>
          <a:effectLst>
            <a:softEdge rad="127000"/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3779912" y="0"/>
            <a:ext cx="5364088" cy="836712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МЕТОДЫ РЕЛАКСАЦИИ</a:t>
            </a:r>
          </a:p>
        </p:txBody>
      </p:sp>
      <p:pic>
        <p:nvPicPr>
          <p:cNvPr id="1029" name="Picture 5" descr="C:\Documents and Settings\Admin\Рабочий стол\анимац\вода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7963" y="3290887"/>
            <a:ext cx="3929090" cy="3286123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1027" name="Picture 3" descr="C:\Documents and Settings\Admin\Рабочий стол\анимац\земля.gif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916094" y="4657734"/>
            <a:ext cx="1785918" cy="1857387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5" name="Picture 6" descr="C:\Documents and Settings\Admin\Рабочий стол\анимац\огонь 1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7708" y="1562087"/>
            <a:ext cx="2286000" cy="3048000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1116013" y="1341438"/>
            <a:ext cx="4103687" cy="5746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«ЧЕТЫРЕ СТИХИИ»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rgbClr val="FFFF00">
                <a:alpha val="0"/>
              </a:srgbClr>
            </a:gs>
            <a:gs pos="68000">
              <a:srgbClr val="FFC000">
                <a:alpha val="33000"/>
              </a:srgbClr>
            </a:gs>
            <a:gs pos="99000">
              <a:srgbClr val="FF3300">
                <a:alpha val="22000"/>
              </a:srgbClr>
            </a:gs>
            <a:gs pos="100000">
              <a:srgbClr val="C00000"/>
            </a:gs>
          </a:gsLst>
          <a:lin ang="189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Мои документы\ИННА\материалы_к_презентациям\картинки 1\дорог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2428860" y="1000108"/>
            <a:ext cx="3959225" cy="647700"/>
          </a:xfrm>
          <a:prstGeom prst="rect">
            <a:avLst/>
          </a:prstGeom>
          <a:solidFill>
            <a:srgbClr val="D5C1B5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2600" b="1" dirty="0">
                <a:solidFill>
                  <a:srgbClr val="800000"/>
                </a:solidFill>
                <a:cs typeface="+mn-cs"/>
              </a:rPr>
              <a:t>имя существительное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142852"/>
            <a:ext cx="7786742" cy="64633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b="1" i="1" dirty="0">
                <a:solidFill>
                  <a:srgbClr val="5615F9"/>
                </a:solidFill>
              </a:rPr>
              <a:t>ПРАВИЛО СОСТАВЛЕНИЯ  СИНКВЕЙНА</a:t>
            </a:r>
            <a:endParaRPr lang="ru-RU" sz="3600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571472" y="2071678"/>
            <a:ext cx="3313113" cy="642942"/>
          </a:xfrm>
          <a:prstGeom prst="rect">
            <a:avLst/>
          </a:prstGeom>
          <a:solidFill>
            <a:srgbClr val="F1F470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cs typeface="+mn-cs"/>
              </a:rPr>
              <a:t>имя прилагательное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4643438" y="2071678"/>
            <a:ext cx="3313113" cy="642942"/>
          </a:xfrm>
          <a:prstGeom prst="rect">
            <a:avLst/>
          </a:prstGeom>
          <a:solidFill>
            <a:srgbClr val="F1F470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cs typeface="+mn-cs"/>
              </a:rPr>
              <a:t>имя прилагательное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571472" y="3286124"/>
            <a:ext cx="2233613" cy="642942"/>
          </a:xfrm>
          <a:prstGeom prst="rect">
            <a:avLst/>
          </a:prstGeom>
          <a:solidFill>
            <a:srgbClr val="ACEAAC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rgbClr val="800000"/>
                </a:solidFill>
                <a:cs typeface="+mn-cs"/>
              </a:rPr>
              <a:t>глагол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3286116" y="3286124"/>
            <a:ext cx="2233613" cy="642942"/>
          </a:xfrm>
          <a:prstGeom prst="rect">
            <a:avLst/>
          </a:prstGeom>
          <a:solidFill>
            <a:srgbClr val="ACEAAC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rgbClr val="800000"/>
                </a:solidFill>
                <a:cs typeface="+mn-cs"/>
              </a:rPr>
              <a:t>глагол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6143636" y="3286124"/>
            <a:ext cx="2233613" cy="642942"/>
          </a:xfrm>
          <a:prstGeom prst="rect">
            <a:avLst/>
          </a:prstGeom>
          <a:solidFill>
            <a:srgbClr val="ACEAAC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rgbClr val="800000"/>
                </a:solidFill>
                <a:cs typeface="+mn-cs"/>
              </a:rPr>
              <a:t>глагол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2844" y="4437063"/>
            <a:ext cx="8858312" cy="792162"/>
          </a:xfrm>
          <a:prstGeom prst="rect">
            <a:avLst/>
          </a:prstGeom>
          <a:solidFill>
            <a:srgbClr val="FF9B9B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solidFill>
                  <a:srgbClr val="800000"/>
                </a:solidFill>
                <a:cs typeface="+mn-cs"/>
              </a:rPr>
              <a:t>Предложение  из нескольких слов, показывающее отношение к теме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2844" y="5643578"/>
            <a:ext cx="8785225" cy="863600"/>
          </a:xfrm>
          <a:prstGeom prst="rect">
            <a:avLst/>
          </a:prstGeom>
          <a:solidFill>
            <a:srgbClr val="84ADD6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2100" b="1" dirty="0">
                <a:cs typeface="+mn-cs"/>
              </a:rPr>
              <a:t>Слово, связанное с первым словом , отражает сущность темы </a:t>
            </a:r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2428860" y="1000108"/>
            <a:ext cx="3959225" cy="647700"/>
          </a:xfrm>
          <a:prstGeom prst="rect">
            <a:avLst/>
          </a:prstGeom>
          <a:solidFill>
            <a:srgbClr val="D5C1B5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rgbClr val="800000"/>
                </a:solidFill>
                <a:cs typeface="+mn-cs"/>
              </a:rPr>
              <a:t>ДОРОГА</a:t>
            </a: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571472" y="2071678"/>
            <a:ext cx="3313113" cy="642942"/>
          </a:xfrm>
          <a:prstGeom prst="rect">
            <a:avLst/>
          </a:prstGeom>
          <a:solidFill>
            <a:srgbClr val="F1F470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cs typeface="+mn-cs"/>
              </a:rPr>
              <a:t>ШИРОКАЯ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cs typeface="+mn-cs"/>
              </a:rPr>
              <a:t> 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643438" y="2071678"/>
            <a:ext cx="3384551" cy="642942"/>
          </a:xfrm>
          <a:prstGeom prst="rect">
            <a:avLst/>
          </a:prstGeom>
          <a:solidFill>
            <a:srgbClr val="F1F470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cs typeface="+mn-cs"/>
              </a:rPr>
              <a:t>ИЗВИЛИСТАЯ</a:t>
            </a: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285720" y="3286124"/>
            <a:ext cx="2714644" cy="642942"/>
          </a:xfrm>
          <a:prstGeom prst="rect">
            <a:avLst/>
          </a:prstGeom>
          <a:solidFill>
            <a:srgbClr val="ACEAAC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rgbClr val="800000"/>
                </a:solidFill>
                <a:cs typeface="+mn-cs"/>
              </a:rPr>
              <a:t>ведёт</a:t>
            </a:r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3214678" y="3286124"/>
            <a:ext cx="2643206" cy="642942"/>
          </a:xfrm>
          <a:prstGeom prst="rect">
            <a:avLst/>
          </a:prstGeom>
          <a:solidFill>
            <a:srgbClr val="ACEAAC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rgbClr val="800000"/>
                </a:solidFill>
                <a:cs typeface="+mn-cs"/>
              </a:rPr>
              <a:t>бежит</a:t>
            </a:r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6072198" y="3286124"/>
            <a:ext cx="2928958" cy="642942"/>
          </a:xfrm>
          <a:prstGeom prst="rect">
            <a:avLst/>
          </a:prstGeom>
          <a:solidFill>
            <a:srgbClr val="ACEAAC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rgbClr val="800000"/>
                </a:solidFill>
                <a:cs typeface="+mn-cs"/>
              </a:rPr>
              <a:t>поворачивает</a:t>
            </a:r>
          </a:p>
        </p:txBody>
      </p:sp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152345" y="4428651"/>
            <a:ext cx="8775724" cy="792162"/>
          </a:xfrm>
          <a:prstGeom prst="rect">
            <a:avLst/>
          </a:prstGeom>
          <a:solidFill>
            <a:srgbClr val="FF9B9B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rgbClr val="800000"/>
                </a:solidFill>
                <a:cs typeface="+mn-cs"/>
              </a:rPr>
              <a:t>По извилистой дорожке бегут ребята.</a:t>
            </a:r>
          </a:p>
        </p:txBody>
      </p:sp>
      <p:sp>
        <p:nvSpPr>
          <p:cNvPr id="21" name="Rectangle 11"/>
          <p:cNvSpPr>
            <a:spLocks noChangeArrowheads="1"/>
          </p:cNvSpPr>
          <p:nvPr/>
        </p:nvSpPr>
        <p:spPr bwMode="auto">
          <a:xfrm>
            <a:off x="2928926" y="5643578"/>
            <a:ext cx="3143273" cy="863600"/>
          </a:xfrm>
          <a:prstGeom prst="rect">
            <a:avLst/>
          </a:prstGeom>
          <a:solidFill>
            <a:srgbClr val="84ADD6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cs typeface="+mn-cs"/>
              </a:rPr>
              <a:t>ШОССЕ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000"/>
                            </p:stCondLst>
                            <p:childTnLst>
                              <p:par>
                                <p:cTn id="10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000"/>
                            </p:stCondLst>
                            <p:childTnLst>
                              <p:par>
                                <p:cTn id="1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0"/>
                            </p:stCondLst>
                            <p:childTnLst>
                              <p:par>
                                <p:cTn id="1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588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Documents and Settings\Admin\Мои документы\ИННА\материалы_к_презентациям\126 фоны для презентаций\231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1000100" y="1928802"/>
            <a:ext cx="2857520" cy="7143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000" b="1" i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МОГУЧИЙ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71736" y="1142984"/>
            <a:ext cx="3643338" cy="642942"/>
          </a:xfrm>
          <a:prstGeom prst="roundRect">
            <a:avLst/>
          </a:prstGeom>
          <a:solidFill>
            <a:srgbClr val="FFFF99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ИЛЬЯ МУРОМЕЦ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71472" y="4357694"/>
            <a:ext cx="8072494" cy="785818"/>
          </a:xfrm>
          <a:prstGeom prst="roundRect">
            <a:avLst/>
          </a:prstGeom>
          <a:solidFill>
            <a:srgbClr val="FFCCFF">
              <a:alpha val="76863"/>
            </a:srgbClr>
          </a:solidFill>
          <a:ln>
            <a:solidFill>
              <a:srgbClr val="FF3399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Всем людям радость дарил.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786050" y="5572140"/>
            <a:ext cx="3643338" cy="785818"/>
          </a:xfrm>
          <a:prstGeom prst="roundRect">
            <a:avLst/>
          </a:prstGeom>
          <a:solidFill>
            <a:srgbClr val="FFFF99"/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ГЕРОЙ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85720" y="3071810"/>
            <a:ext cx="2500330" cy="714380"/>
          </a:xfrm>
          <a:prstGeom prst="roundRect">
            <a:avLst/>
          </a:prstGeom>
          <a:solidFill>
            <a:srgbClr val="66FF33">
              <a:alpha val="50196"/>
            </a:srgbClr>
          </a:solidFill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000" b="1" i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ЕХАЛ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143240" y="3071810"/>
            <a:ext cx="2571768" cy="714380"/>
          </a:xfrm>
          <a:prstGeom prst="roundRect">
            <a:avLst/>
          </a:prstGeom>
          <a:solidFill>
            <a:srgbClr val="92D050">
              <a:alpha val="50196"/>
            </a:srgbClr>
          </a:solidFill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000" b="1" i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СРАЖАЛСЯ</a:t>
            </a:r>
          </a:p>
        </p:txBody>
      </p:sp>
      <p:pic>
        <p:nvPicPr>
          <p:cNvPr id="1026" name="Picture 2" descr="C:\Documents and Settings\Admin\Мои документы\ИННА\материалы_к_презентациям\картинки 1\илья муромец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429388" y="142852"/>
            <a:ext cx="2465384" cy="2702948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15" name="Скругленный прямоугольник 14"/>
          <p:cNvSpPr/>
          <p:nvPr/>
        </p:nvSpPr>
        <p:spPr>
          <a:xfrm>
            <a:off x="6072198" y="3071810"/>
            <a:ext cx="2786082" cy="714380"/>
          </a:xfrm>
          <a:prstGeom prst="roundRect">
            <a:avLst/>
          </a:prstGeom>
          <a:solidFill>
            <a:srgbClr val="92D050">
              <a:alpha val="50196"/>
            </a:srgbClr>
          </a:solidFill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000" b="1" i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ПОБЕДИЛ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643438" y="1928802"/>
            <a:ext cx="3000396" cy="7143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0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ХРАБРЫЙ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00232" y="357166"/>
            <a:ext cx="5000660" cy="584775"/>
          </a:xfrm>
          <a:prstGeom prst="rect">
            <a:avLst/>
          </a:prstGeom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 «СИНКВЕЙН»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7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770" decel="100000"/>
                                        <p:tgtEl>
                                          <p:spTgt spid="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2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7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770" decel="100000"/>
                                        <p:tgtEl>
                                          <p:spTgt spid="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0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2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000"/>
                            </p:stCondLst>
                            <p:childTnLst>
                              <p:par>
                                <p:cTn id="6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7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770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0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2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4000"/>
                            </p:stCondLst>
                            <p:childTnLst>
                              <p:par>
                                <p:cTn id="7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7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770" decel="100000"/>
                                        <p:tgtEl>
                                          <p:spTgt spid="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0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2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rgbClr val="FFFF00">
                <a:alpha val="0"/>
              </a:srgbClr>
            </a:gs>
            <a:gs pos="68000">
              <a:srgbClr val="FFC000">
                <a:alpha val="33000"/>
              </a:srgbClr>
            </a:gs>
            <a:gs pos="99000">
              <a:srgbClr val="FF3300">
                <a:alpha val="22000"/>
              </a:srgbClr>
            </a:gs>
            <a:gs pos="100000">
              <a:srgbClr val="C00000"/>
            </a:gs>
          </a:gsLst>
          <a:lin ang="189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2500298" y="1000108"/>
            <a:ext cx="3959225" cy="647700"/>
          </a:xfrm>
          <a:prstGeom prst="rect">
            <a:avLst/>
          </a:prstGeom>
          <a:solidFill>
            <a:srgbClr val="D5C1B5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2600" b="1" dirty="0">
                <a:solidFill>
                  <a:srgbClr val="800000"/>
                </a:solidFill>
                <a:cs typeface="+mn-cs"/>
              </a:rPr>
              <a:t>имя существительное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142852"/>
            <a:ext cx="7786742" cy="64633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b="1" i="1" dirty="0">
                <a:solidFill>
                  <a:srgbClr val="5615F9"/>
                </a:solidFill>
              </a:rPr>
              <a:t>ПРАВИЛО СОСТАВЛЕНИЯ  СИНКВЕЙНА</a:t>
            </a:r>
            <a:endParaRPr lang="ru-RU" sz="3600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571472" y="2071678"/>
            <a:ext cx="3313113" cy="642942"/>
          </a:xfrm>
          <a:prstGeom prst="rect">
            <a:avLst/>
          </a:prstGeom>
          <a:solidFill>
            <a:srgbClr val="F1F470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cs typeface="+mn-cs"/>
              </a:rPr>
              <a:t>имя прилагательное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4643438" y="2071678"/>
            <a:ext cx="3313113" cy="642942"/>
          </a:xfrm>
          <a:prstGeom prst="rect">
            <a:avLst/>
          </a:prstGeom>
          <a:solidFill>
            <a:srgbClr val="F1F470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cs typeface="+mn-cs"/>
              </a:rPr>
              <a:t>имя прилагательное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571472" y="3286124"/>
            <a:ext cx="2233613" cy="642942"/>
          </a:xfrm>
          <a:prstGeom prst="rect">
            <a:avLst/>
          </a:prstGeom>
          <a:solidFill>
            <a:srgbClr val="ACEAAC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rgbClr val="800000"/>
                </a:solidFill>
                <a:cs typeface="+mn-cs"/>
              </a:rPr>
              <a:t>глагол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3286116" y="3286124"/>
            <a:ext cx="2233613" cy="642942"/>
          </a:xfrm>
          <a:prstGeom prst="rect">
            <a:avLst/>
          </a:prstGeom>
          <a:solidFill>
            <a:srgbClr val="ACEAAC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rgbClr val="800000"/>
                </a:solidFill>
                <a:cs typeface="+mn-cs"/>
              </a:rPr>
              <a:t>глагол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6143636" y="3286124"/>
            <a:ext cx="2233613" cy="642942"/>
          </a:xfrm>
          <a:prstGeom prst="rect">
            <a:avLst/>
          </a:prstGeom>
          <a:solidFill>
            <a:srgbClr val="ACEAAC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rgbClr val="800000"/>
                </a:solidFill>
                <a:cs typeface="+mn-cs"/>
              </a:rPr>
              <a:t>глагол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2844" y="4437063"/>
            <a:ext cx="8858312" cy="792162"/>
          </a:xfrm>
          <a:prstGeom prst="rect">
            <a:avLst/>
          </a:prstGeom>
          <a:solidFill>
            <a:srgbClr val="FF9B9B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solidFill>
                  <a:srgbClr val="800000"/>
                </a:solidFill>
                <a:cs typeface="+mn-cs"/>
              </a:rPr>
              <a:t>Предложение  из нескольких слов, показывающее отношение к теме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2844" y="5643578"/>
            <a:ext cx="8785225" cy="863600"/>
          </a:xfrm>
          <a:prstGeom prst="rect">
            <a:avLst/>
          </a:prstGeom>
          <a:solidFill>
            <a:srgbClr val="84ADD6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2100" b="1" dirty="0">
                <a:cs typeface="+mn-cs"/>
              </a:rPr>
              <a:t>Слово, связанное с первым словом , отражает сущность темы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00">
            <a:alpha val="36078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928794" y="214290"/>
            <a:ext cx="5000660" cy="584775"/>
          </a:xfrm>
          <a:prstGeom prst="rect">
            <a:avLst/>
          </a:prstGeom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 «СИНКВЕЙН»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00100" y="1928802"/>
            <a:ext cx="2857520" cy="7143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000" b="1" i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АКТИВНЫЙ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71736" y="1000108"/>
            <a:ext cx="3643338" cy="642942"/>
          </a:xfrm>
          <a:prstGeom prst="roundRect">
            <a:avLst/>
          </a:prstGeom>
          <a:solidFill>
            <a:srgbClr val="FFFF99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643438" y="1928802"/>
            <a:ext cx="3500462" cy="7143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0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ДЕЯТЕЛЬНОСТНЫЙ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14282" y="4357694"/>
            <a:ext cx="8715436" cy="785818"/>
          </a:xfrm>
          <a:prstGeom prst="roundRect">
            <a:avLst/>
          </a:prstGeom>
          <a:solidFill>
            <a:srgbClr val="FFCCFF">
              <a:alpha val="76863"/>
            </a:srgbClr>
          </a:solidFill>
          <a:ln>
            <a:solidFill>
              <a:srgbClr val="FF3399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Применяют на различных этапах урока.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786050" y="5572140"/>
            <a:ext cx="3643338" cy="785818"/>
          </a:xfrm>
          <a:prstGeom prst="roundRect">
            <a:avLst/>
          </a:prstGeom>
          <a:solidFill>
            <a:srgbClr val="FFFF99"/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i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УСПЕХ</a:t>
            </a:r>
            <a:endParaRPr lang="ru-RU" sz="32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85720" y="3071810"/>
            <a:ext cx="2500330" cy="714380"/>
          </a:xfrm>
          <a:prstGeom prst="roundRect">
            <a:avLst/>
          </a:prstGeom>
          <a:solidFill>
            <a:srgbClr val="66FF33">
              <a:alpha val="50196"/>
            </a:srgbClr>
          </a:solidFill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000" b="1" i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РАЗВИВАЕТ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928926" y="3071810"/>
            <a:ext cx="3286148" cy="714380"/>
          </a:xfrm>
          <a:prstGeom prst="roundRect">
            <a:avLst/>
          </a:prstGeom>
          <a:solidFill>
            <a:srgbClr val="92D050">
              <a:alpha val="50196"/>
            </a:srgbClr>
          </a:solidFill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000" b="1" i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АКТИВИЗИРУЕТ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357950" y="3071810"/>
            <a:ext cx="2286016" cy="714380"/>
          </a:xfrm>
          <a:prstGeom prst="roundRect">
            <a:avLst/>
          </a:prstGeom>
          <a:solidFill>
            <a:srgbClr val="92D050">
              <a:alpha val="50196"/>
            </a:srgbClr>
          </a:solidFill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000" b="1" i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000232" y="214290"/>
            <a:ext cx="5143536" cy="571504"/>
          </a:xfrm>
          <a:prstGeom prst="roundRect">
            <a:avLst/>
          </a:prstGeom>
          <a:solidFill>
            <a:srgbClr val="FFFFCC"/>
          </a:solidFill>
          <a:ln>
            <a:solidFill>
              <a:srgbClr val="99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FFCC"/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57188" y="142875"/>
            <a:ext cx="8615362" cy="714375"/>
          </a:xfrm>
        </p:spPr>
        <p:txBody>
          <a:bodyPr/>
          <a:lstStyle/>
          <a:p>
            <a:pPr>
              <a:defRPr/>
            </a:pPr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«ИНФО- УГАДАЙ-КА»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0063" y="1214438"/>
            <a:ext cx="2000250" cy="1071562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понятие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00063" y="2286000"/>
            <a:ext cx="2000250" cy="4214813"/>
          </a:xfrm>
          <a:prstGeom prst="rect">
            <a:avLst/>
          </a:prstGeom>
          <a:solidFill>
            <a:srgbClr val="FFFFCC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500313" y="1214438"/>
            <a:ext cx="2000250" cy="1071562"/>
          </a:xfrm>
          <a:prstGeom prst="rect">
            <a:avLst/>
          </a:prstGeom>
          <a:solidFill>
            <a:srgbClr val="FFFFCC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этапы</a:t>
            </a:r>
          </a:p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урока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500313" y="2286000"/>
            <a:ext cx="2000250" cy="4214813"/>
          </a:xfrm>
          <a:prstGeom prst="rect">
            <a:avLst/>
          </a:prstGeom>
          <a:solidFill>
            <a:srgbClr val="FFFFFF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600" b="1" i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500563" y="2286000"/>
            <a:ext cx="1928812" cy="4214813"/>
          </a:xfrm>
          <a:prstGeom prst="rect">
            <a:avLst/>
          </a:prstGeom>
          <a:solidFill>
            <a:srgbClr val="FFFFCC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00563" y="1214438"/>
            <a:ext cx="1928812" cy="1071562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виды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429375" y="1214438"/>
            <a:ext cx="2286000" cy="1071562"/>
          </a:xfrm>
          <a:prstGeom prst="rect">
            <a:avLst/>
          </a:prstGeom>
          <a:solidFill>
            <a:srgbClr val="FFFFCC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6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цели применения</a:t>
            </a:r>
          </a:p>
        </p:txBody>
      </p:sp>
      <p:sp>
        <p:nvSpPr>
          <p:cNvPr id="52237" name="Прямоугольник 20"/>
          <p:cNvSpPr>
            <a:spLocks noChangeArrowheads="1"/>
          </p:cNvSpPr>
          <p:nvPr/>
        </p:nvSpPr>
        <p:spPr bwMode="auto">
          <a:xfrm>
            <a:off x="500063" y="2286000"/>
            <a:ext cx="1928812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>
                <a:latin typeface="Times New Roman" pitchFamily="18" charset="0"/>
                <a:cs typeface="Times New Roman" pitchFamily="18" charset="0"/>
              </a:rPr>
              <a:t>Система методов, которая обеспечивает активность и разнообразие мыслительной и практической деятельности учащихся.</a:t>
            </a: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6429375" y="2286000"/>
            <a:ext cx="2286000" cy="4214813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239" name="Прямоугольник 28"/>
          <p:cNvSpPr>
            <a:spLocks noChangeArrowheads="1"/>
          </p:cNvSpPr>
          <p:nvPr/>
        </p:nvSpPr>
        <p:spPr bwMode="auto">
          <a:xfrm>
            <a:off x="2500313" y="2286000"/>
            <a:ext cx="2000250" cy="42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7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Организация класса, проверка домашнего задания, постановка целей и задач урока, объяснение нового, закрепление изученного, обобщение знаний, организация самостоятельной работы, подведение итогов урока, релаксация.</a:t>
            </a:r>
            <a:endParaRPr lang="ru-RU" sz="1700" b="1" i="1"/>
          </a:p>
        </p:txBody>
      </p:sp>
      <p:sp>
        <p:nvSpPr>
          <p:cNvPr id="52240" name="Прямоугольник 29"/>
          <p:cNvSpPr>
            <a:spLocks noChangeArrowheads="1"/>
          </p:cNvSpPr>
          <p:nvPr/>
        </p:nvSpPr>
        <p:spPr bwMode="auto">
          <a:xfrm>
            <a:off x="4500563" y="2428875"/>
            <a:ext cx="1928812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>
                <a:latin typeface="Times New Roman" pitchFamily="18" charset="0"/>
                <a:cs typeface="Times New Roman" pitchFamily="18" charset="0"/>
              </a:rPr>
              <a:t>«Поздоровайся глазами», «Фруктовый сад», </a:t>
            </a:r>
          </a:p>
          <a:p>
            <a:pPr algn="ctr"/>
            <a:r>
              <a:rPr lang="ru-RU" b="1" i="1">
                <a:latin typeface="Times New Roman" pitchFamily="18" charset="0"/>
                <a:cs typeface="Times New Roman" pitchFamily="18" charset="0"/>
              </a:rPr>
              <a:t>«Инфо – угадай-ка»,</a:t>
            </a:r>
          </a:p>
        </p:txBody>
      </p:sp>
      <p:sp>
        <p:nvSpPr>
          <p:cNvPr id="52241" name="Прямоугольник 30"/>
          <p:cNvSpPr>
            <a:spLocks noChangeArrowheads="1"/>
          </p:cNvSpPr>
          <p:nvPr/>
        </p:nvSpPr>
        <p:spPr bwMode="auto">
          <a:xfrm>
            <a:off x="6500813" y="2357438"/>
            <a:ext cx="2071687" cy="286226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>
                <a:latin typeface="Times New Roman" pitchFamily="18" charset="0"/>
                <a:cs typeface="Times New Roman" pitchFamily="18" charset="0"/>
              </a:rPr>
              <a:t>Развитие мотивации, интереса к предмету, коммуникатив-</a:t>
            </a:r>
          </a:p>
          <a:p>
            <a:pPr algn="ctr"/>
            <a:r>
              <a:rPr lang="ru-RU" b="1" i="1">
                <a:latin typeface="Times New Roman" pitchFamily="18" charset="0"/>
                <a:cs typeface="Times New Roman" pitchFamily="18" charset="0"/>
              </a:rPr>
              <a:t>ных, учебно-информационных и учебно-организационных умений.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500563" y="4357688"/>
            <a:ext cx="1928812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i="1">
                <a:latin typeface="Times New Roman" pitchFamily="18" charset="0"/>
                <a:cs typeface="Times New Roman" pitchFamily="18" charset="0"/>
              </a:rPr>
              <a:t>Кластер», «Синквейн», «Четыре стихии», «Инсерт», «ЗУХ»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571625" y="785813"/>
            <a:ext cx="5929313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Тема: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Активные методы обучения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785786" y="214290"/>
            <a:ext cx="6929486" cy="714380"/>
          </a:xfrm>
          <a:prstGeom prst="roundRect">
            <a:avLst/>
          </a:prstGeom>
          <a:solidFill>
            <a:srgbClr val="CCFFCC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214290"/>
            <a:ext cx="8686800" cy="75722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МЕТОД «ФРУКТОВЫЙ САД»</a:t>
            </a:r>
            <a:endParaRPr lang="ru-RU" b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1" name="Содержимое 10" descr="12857a4edda0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lum bright="-2000" contrast="2000"/>
          </a:blip>
          <a:stretch>
            <a:fillRect/>
          </a:stretch>
        </p:blipFill>
        <p:spPr>
          <a:xfrm>
            <a:off x="571472" y="1000108"/>
            <a:ext cx="4214842" cy="4867292"/>
          </a:xfrm>
          <a:effectLst>
            <a:softEdge rad="635000"/>
          </a:effectLst>
        </p:spPr>
      </p:pic>
      <p:pic>
        <p:nvPicPr>
          <p:cNvPr id="12" name="Содержимое 11" descr="LemonTree.jpg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lum bright="-3000" contrast="4000"/>
          </a:blip>
          <a:stretch>
            <a:fillRect/>
          </a:stretch>
        </p:blipFill>
        <p:spPr>
          <a:xfrm>
            <a:off x="4714876" y="1071546"/>
            <a:ext cx="3533774" cy="5143535"/>
          </a:xfrm>
          <a:effectLst>
            <a:softEdge rad="635000"/>
          </a:effectLst>
        </p:spPr>
      </p:pic>
      <p:sp>
        <p:nvSpPr>
          <p:cNvPr id="6" name="Волна 5"/>
          <p:cNvSpPr/>
          <p:nvPr/>
        </p:nvSpPr>
        <p:spPr>
          <a:xfrm>
            <a:off x="1714480" y="4286256"/>
            <a:ext cx="2286016" cy="785818"/>
          </a:xfrm>
          <a:prstGeom prst="wave">
            <a:avLst>
              <a:gd name="adj1" fmla="val 11587"/>
              <a:gd name="adj2" fmla="val 1731"/>
            </a:avLst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</a:rPr>
              <a:t>ОЖИДАНИЯ</a:t>
            </a:r>
          </a:p>
        </p:txBody>
      </p:sp>
      <p:sp>
        <p:nvSpPr>
          <p:cNvPr id="8" name="Волна 7"/>
          <p:cNvSpPr/>
          <p:nvPr/>
        </p:nvSpPr>
        <p:spPr>
          <a:xfrm>
            <a:off x="5214942" y="4143380"/>
            <a:ext cx="2286016" cy="785818"/>
          </a:xfrm>
          <a:prstGeom prst="wave">
            <a:avLst>
              <a:gd name="adj1" fmla="val 11587"/>
              <a:gd name="adj2" fmla="val 1731"/>
            </a:avLst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</a:rPr>
              <a:t>ОПАСЕНИЯ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Мои документы\ИННА\материалы_к_презентациям\126 фоны для презентаций\Fon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-142908" y="0"/>
            <a:ext cx="9286908" cy="68580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54274" name="Rectangle 1"/>
          <p:cNvSpPr>
            <a:spLocks noChangeArrowheads="1"/>
          </p:cNvSpPr>
          <p:nvPr/>
        </p:nvSpPr>
        <p:spPr bwMode="auto">
          <a:xfrm>
            <a:off x="1692275" y="1628775"/>
            <a:ext cx="54006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1"/>
            <a:r>
              <a:rPr lang="en-US" sz="1400" u="sng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http</a:t>
            </a:r>
            <a:r>
              <a:rPr lang="ru-RU" sz="1400" u="sng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//</a:t>
            </a:r>
            <a:r>
              <a:rPr lang="en-US" sz="1400" u="sng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www</a:t>
            </a:r>
            <a:r>
              <a:rPr lang="ru-RU" sz="1400" u="sng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lang="en-US" sz="1400" u="sng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gamer</a:t>
            </a:r>
            <a:r>
              <a:rPr lang="ru-RU" sz="1400" u="sng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lang="en-US" sz="1400" u="sng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ru</a:t>
            </a:r>
            <a:r>
              <a:rPr lang="ru-RU" sz="1400" u="sng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lang="ru-RU" sz="1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картинка </a:t>
            </a:r>
            <a:r>
              <a:rPr lang="ru-RU" sz="1400">
                <a:latin typeface="Calibri" pitchFamily="34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Илья Муромец</a:t>
            </a:r>
            <a:r>
              <a:rPr lang="ru-RU" sz="1400">
                <a:latin typeface="Calibri" pitchFamily="34" charset="0"/>
                <a:ea typeface="Calibri" pitchFamily="34" charset="0"/>
                <a:cs typeface="Times New Roman" pitchFamily="18" charset="0"/>
              </a:rPr>
              <a:t>»</a:t>
            </a:r>
            <a:endParaRPr lang="ru-RU" sz="600">
              <a:ea typeface="Calibri" pitchFamily="34" charset="0"/>
              <a:cs typeface="Times New Roman" pitchFamily="18" charset="0"/>
            </a:endParaRPr>
          </a:p>
          <a:p>
            <a:pPr eaLnBrk="0" hangingPunct="0">
              <a:buFontTx/>
              <a:buChar char="•"/>
            </a:pPr>
            <a:r>
              <a:rPr lang="en-US" sz="1400" u="sng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http</a:t>
            </a:r>
            <a:r>
              <a:rPr lang="ru-RU" sz="1400" u="sng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//</a:t>
            </a:r>
            <a:r>
              <a:rPr lang="en-US" sz="1400" u="sng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www</a:t>
            </a:r>
            <a:r>
              <a:rPr lang="ru-RU" sz="1400" u="sng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/</a:t>
            </a:r>
            <a:r>
              <a:rPr lang="en-US" sz="1400" u="sng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astromargo</a:t>
            </a:r>
            <a:r>
              <a:rPr lang="ru-RU" sz="1400" u="sng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lang="en-US" sz="1400" u="sng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ru</a:t>
            </a:r>
            <a:r>
              <a:rPr lang="ru-RU" sz="1400" u="sng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/</a:t>
            </a:r>
            <a:r>
              <a:rPr lang="en-US" sz="1400" u="sng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node</a:t>
            </a:r>
            <a:r>
              <a:rPr lang="ru-RU" sz="1400" u="sng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/567    </a:t>
            </a:r>
            <a:r>
              <a:rPr lang="ru-RU" sz="1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картинка </a:t>
            </a:r>
            <a:r>
              <a:rPr lang="ru-RU" sz="1400" i="1">
                <a:latin typeface="Calibri" pitchFamily="34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Дорога</a:t>
            </a:r>
            <a:r>
              <a:rPr lang="ru-RU" sz="1400" i="1">
                <a:latin typeface="Calibri" pitchFamily="34" charset="0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400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i="1"/>
          </a:p>
        </p:txBody>
      </p:sp>
      <p:sp>
        <p:nvSpPr>
          <p:cNvPr id="54275" name="Rectangle 2"/>
          <p:cNvSpPr>
            <a:spLocks noChangeArrowheads="1"/>
          </p:cNvSpPr>
          <p:nvPr/>
        </p:nvSpPr>
        <p:spPr bwMode="auto">
          <a:xfrm>
            <a:off x="1331913" y="2133600"/>
            <a:ext cx="5761037" cy="83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056" tIns="126960" bIns="0" anchor="ctr">
            <a:spAutoFit/>
          </a:bodyPr>
          <a:lstStyle/>
          <a:p>
            <a:pPr>
              <a:buFontTx/>
              <a:buChar char="•"/>
            </a:pPr>
            <a:r>
              <a:rPr lang="ru-RU" sz="1400" u="sng">
                <a:latin typeface="Times New Roman" pitchFamily="18" charset="0"/>
                <a:cs typeface="Times New Roman" pitchFamily="18" charset="0"/>
              </a:rPr>
              <a:t>http://www.proshkolu.ru/user/Lucie-lucie/file/117239/</a:t>
            </a:r>
            <a:r>
              <a:rPr lang="ru-RU" sz="1400">
                <a:latin typeface="Times New Roman" pitchFamily="18" charset="0"/>
                <a:cs typeface="Times New Roman" pitchFamily="18" charset="0"/>
              </a:rPr>
              <a:t>  Людмила Константиновна Рыбальченко фоны для презентаций.</a:t>
            </a:r>
            <a:endParaRPr lang="ru-RU" sz="1300" b="1">
              <a:solidFill>
                <a:srgbClr val="4F81BD"/>
              </a:solidFill>
              <a:latin typeface="Cambria" pitchFamily="18" charset="0"/>
              <a:cs typeface="Times New Roman" pitchFamily="18" charset="0"/>
            </a:endParaRPr>
          </a:p>
          <a:p>
            <a:pPr eaLnBrk="0" hangingPunct="0"/>
            <a:endParaRPr lang="ru-RU"/>
          </a:p>
        </p:txBody>
      </p:sp>
      <p:sp>
        <p:nvSpPr>
          <p:cNvPr id="54276" name="Прямоугольник 4"/>
          <p:cNvSpPr>
            <a:spLocks noChangeArrowheads="1"/>
          </p:cNvSpPr>
          <p:nvPr/>
        </p:nvSpPr>
        <p:spPr bwMode="auto">
          <a:xfrm>
            <a:off x="1692275" y="2708275"/>
            <a:ext cx="4751388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u="sng">
                <a:latin typeface="Times New Roman" pitchFamily="18" charset="0"/>
                <a:cs typeface="Times New Roman" pitchFamily="18" charset="0"/>
                <a:hlinkClick r:id="rId3"/>
              </a:rPr>
              <a:t>http://miranimashek.com/photo/55</a:t>
            </a:r>
            <a:r>
              <a:rPr lang="en-US" sz="1400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>
                <a:latin typeface="Times New Roman" pitchFamily="18" charset="0"/>
                <a:cs typeface="Times New Roman" pitchFamily="18" charset="0"/>
              </a:rPr>
              <a:t>анимированные картинки «Огонь, вода, ландыш» </a:t>
            </a:r>
          </a:p>
          <a:p>
            <a:endParaRPr lang="ru-RU" sz="1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277" name="Прямоугольник 5"/>
          <p:cNvSpPr>
            <a:spLocks noChangeArrowheads="1"/>
          </p:cNvSpPr>
          <p:nvPr/>
        </p:nvSpPr>
        <p:spPr bwMode="auto">
          <a:xfrm>
            <a:off x="1692275" y="3213100"/>
            <a:ext cx="4949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latin typeface="Times New Roman" pitchFamily="18" charset="0"/>
                <a:cs typeface="Times New Roman" pitchFamily="18" charset="0"/>
                <a:hlinkClick r:id="rId4"/>
              </a:rPr>
              <a:t>http://forum.materinstvo.ru/lofiversion/index.php/t815726-100.html</a:t>
            </a:r>
            <a:r>
              <a:rPr lang="ru-RU" sz="1400">
                <a:latin typeface="Times New Roman" pitchFamily="18" charset="0"/>
                <a:cs typeface="Times New Roman" pitchFamily="18" charset="0"/>
              </a:rPr>
              <a:t> картинка «Яблоня»</a:t>
            </a:r>
          </a:p>
        </p:txBody>
      </p:sp>
      <p:sp>
        <p:nvSpPr>
          <p:cNvPr id="54278" name="Прямоугольник 6"/>
          <p:cNvSpPr>
            <a:spLocks noChangeArrowheads="1"/>
          </p:cNvSpPr>
          <p:nvPr/>
        </p:nvSpPr>
        <p:spPr bwMode="auto">
          <a:xfrm>
            <a:off x="1692275" y="3716338"/>
            <a:ext cx="49672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latin typeface="Times New Roman" pitchFamily="18" charset="0"/>
                <a:cs typeface="Times New Roman" pitchFamily="18" charset="0"/>
                <a:hlinkClick r:id="rId5"/>
              </a:rPr>
              <a:t>http://www.xrest.ru/original/188389/</a:t>
            </a:r>
            <a:r>
              <a:rPr lang="ru-RU" sz="1400">
                <a:latin typeface="Times New Roman" pitchFamily="18" charset="0"/>
                <a:cs typeface="Times New Roman" pitchFamily="18" charset="0"/>
              </a:rPr>
              <a:t>  картинка «Лимонное дерево»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5" name="Group 2"/>
          <p:cNvGrpSpPr>
            <a:grpSpLocks/>
          </p:cNvGrpSpPr>
          <p:nvPr/>
        </p:nvGrpSpPr>
        <p:grpSpPr bwMode="auto">
          <a:xfrm>
            <a:off x="642938" y="214313"/>
            <a:ext cx="8501062" cy="6435725"/>
            <a:chOff x="2463" y="3028"/>
            <a:chExt cx="7746" cy="6450"/>
          </a:xfrm>
        </p:grpSpPr>
        <p:sp>
          <p:nvSpPr>
            <p:cNvPr id="36866" name="AutoShape 3"/>
            <p:cNvSpPr>
              <a:spLocks noChangeAspect="1" noChangeArrowheads="1"/>
            </p:cNvSpPr>
            <p:nvPr/>
          </p:nvSpPr>
          <p:spPr bwMode="auto">
            <a:xfrm>
              <a:off x="3353" y="3177"/>
              <a:ext cx="5256" cy="63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8" name="_s1102"/>
            <p:cNvSpPr>
              <a:spLocks noChangeArrowheads="1"/>
            </p:cNvSpPr>
            <p:nvPr/>
          </p:nvSpPr>
          <p:spPr bwMode="auto">
            <a:xfrm flipV="1">
              <a:off x="5718" y="3744"/>
              <a:ext cx="778" cy="853"/>
            </a:xfrm>
            <a:custGeom>
              <a:avLst/>
              <a:gdLst>
                <a:gd name="G0" fmla="+- 10800 0 0"/>
                <a:gd name="G1" fmla="+- 21600 0 10800"/>
                <a:gd name="G2" fmla="*/ 10800 1 2"/>
                <a:gd name="G3" fmla="+- 21600 0 G2"/>
                <a:gd name="G4" fmla="+/ 10800 21600 2"/>
                <a:gd name="G5" fmla="+/ G1 0 2"/>
                <a:gd name="G6" fmla="*/ 21600 21600 10800"/>
                <a:gd name="G7" fmla="*/ G6 1 2"/>
                <a:gd name="G8" fmla="+- 21600 0 G7"/>
                <a:gd name="G9" fmla="*/ 21600 1 2"/>
                <a:gd name="G10" fmla="+- 10800 0 G9"/>
                <a:gd name="G11" fmla="?: G10 G8 0"/>
                <a:gd name="G12" fmla="?: G10 G7 21600"/>
                <a:gd name="T0" fmla="*/ 16200 w 21600"/>
                <a:gd name="T1" fmla="*/ 10800 h 21600"/>
                <a:gd name="T2" fmla="*/ 10800 w 21600"/>
                <a:gd name="T3" fmla="*/ 21600 h 21600"/>
                <a:gd name="T4" fmla="*/ 5400 w 21600"/>
                <a:gd name="T5" fmla="*/ 10800 h 21600"/>
                <a:gd name="T6" fmla="*/ 10800 w 21600"/>
                <a:gd name="T7" fmla="*/ 0 h 21600"/>
                <a:gd name="T8" fmla="*/ 7200 w 21600"/>
                <a:gd name="T9" fmla="*/ 7200 h 21600"/>
                <a:gd name="T10" fmla="*/ 14400 w 21600"/>
                <a:gd name="T11" fmla="*/ 144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800" y="21600"/>
                  </a:lnTo>
                  <a:lnTo>
                    <a:pt x="108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rgbClr val="BBE0E3"/>
                </a:gs>
                <a:gs pos="100000">
                  <a:srgbClr val="FFFFFF"/>
                </a:gs>
              </a:gsLst>
              <a:path path="rect">
                <a:fillToRect l="100000" b="100000"/>
              </a:path>
            </a:gradFill>
            <a:ln w="9525" algn="in">
              <a:solidFill>
                <a:srgbClr val="333399"/>
              </a:solidFill>
              <a:miter lim="800000"/>
              <a:headEnd/>
              <a:tailEnd/>
            </a:ln>
            <a:effectLst>
              <a:outerShdw dist="141990" dir="1593903" algn="ctr" rotWithShape="0">
                <a:srgbClr val="333399"/>
              </a:outerShdw>
            </a:effectLst>
          </p:spPr>
          <p:txBody>
            <a:bodyPr rot="10800000" lIns="0" tIns="0" rIns="0" bIns="0" anchor="ctr"/>
            <a:lstStyle/>
            <a:p>
              <a:pPr>
                <a:spcAft>
                  <a:spcPts val="1000"/>
                </a:spcAft>
                <a:defRPr/>
              </a:pPr>
              <a:r>
                <a:rPr lang="ru-RU" sz="1900" b="1" dirty="0">
                  <a:solidFill>
                    <a:srgbClr val="000000"/>
                  </a:solidFill>
                  <a:latin typeface="Arial" pitchFamily="34" charset="0"/>
                  <a:cs typeface="+mn-cs"/>
                </a:rPr>
                <a:t> </a:t>
              </a:r>
              <a:r>
                <a:rPr lang="ru-RU" sz="1700" b="1" dirty="0">
                  <a:solidFill>
                    <a:srgbClr val="000000"/>
                  </a:solidFill>
                  <a:latin typeface="Arial" pitchFamily="34" charset="0"/>
                  <a:cs typeface="+mn-cs"/>
                </a:rPr>
                <a:t>!</a:t>
              </a:r>
              <a:endParaRPr lang="ru-RU" dirty="0">
                <a:latin typeface="Arial" pitchFamily="34" charset="0"/>
                <a:cs typeface="+mn-cs"/>
              </a:endParaRPr>
            </a:p>
          </p:txBody>
        </p:sp>
        <p:sp>
          <p:nvSpPr>
            <p:cNvPr id="1029" name="_s1103"/>
            <p:cNvSpPr>
              <a:spLocks noChangeArrowheads="1"/>
            </p:cNvSpPr>
            <p:nvPr/>
          </p:nvSpPr>
          <p:spPr bwMode="auto">
            <a:xfrm flipV="1">
              <a:off x="5357" y="4621"/>
              <a:ext cx="1558" cy="853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rgbClr val="BBE0E3"/>
                </a:gs>
                <a:gs pos="100000">
                  <a:srgbClr val="FFFFFF"/>
                </a:gs>
              </a:gsLst>
              <a:path path="rect">
                <a:fillToRect l="100000" b="100000"/>
              </a:path>
            </a:gradFill>
            <a:ln w="9525" algn="in">
              <a:solidFill>
                <a:srgbClr val="009999"/>
              </a:solidFill>
              <a:miter lim="800000"/>
              <a:headEnd/>
              <a:tailEnd/>
            </a:ln>
            <a:effectLst>
              <a:outerShdw dist="141990" dir="1593903" algn="ctr" rotWithShape="0">
                <a:srgbClr val="009999"/>
              </a:outerShdw>
            </a:effectLst>
          </p:spPr>
          <p:txBody>
            <a:bodyPr rot="10800000" lIns="0" tIns="0" rIns="0" bIns="0" anchor="ctr"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1200" b="1" dirty="0">
                  <a:solidFill>
                    <a:srgbClr val="006666"/>
                  </a:solidFill>
                  <a:latin typeface="Arial" pitchFamily="34" charset="0"/>
                  <a:cs typeface="+mn-cs"/>
                </a:rPr>
                <a:t>Восприятие </a:t>
              </a:r>
            </a:p>
            <a:p>
              <a:pPr algn="ctr">
                <a:spcAft>
                  <a:spcPts val="1000"/>
                </a:spcAft>
                <a:defRPr/>
              </a:pPr>
              <a:r>
                <a:rPr lang="ru-RU" sz="1200" b="1" dirty="0">
                  <a:solidFill>
                    <a:srgbClr val="006666"/>
                  </a:solidFill>
                  <a:latin typeface="Arial" pitchFamily="34" charset="0"/>
                  <a:cs typeface="+mn-cs"/>
                </a:rPr>
                <a:t>слов.</a:t>
              </a:r>
              <a:endParaRPr lang="ru-RU" sz="1200" dirty="0">
                <a:latin typeface="Arial" pitchFamily="34" charset="0"/>
                <a:cs typeface="+mn-cs"/>
              </a:endParaRPr>
            </a:p>
          </p:txBody>
        </p:sp>
        <p:sp>
          <p:nvSpPr>
            <p:cNvPr id="1030" name="_s1104"/>
            <p:cNvSpPr>
              <a:spLocks noChangeArrowheads="1"/>
            </p:cNvSpPr>
            <p:nvPr/>
          </p:nvSpPr>
          <p:spPr bwMode="auto">
            <a:xfrm flipV="1">
              <a:off x="4968" y="5477"/>
              <a:ext cx="2338" cy="851"/>
            </a:xfrm>
            <a:custGeom>
              <a:avLst/>
              <a:gdLst>
                <a:gd name="G0" fmla="+- 3600 0 0"/>
                <a:gd name="G1" fmla="+- 21600 0 3600"/>
                <a:gd name="G2" fmla="*/ 3600 1 2"/>
                <a:gd name="G3" fmla="+- 21600 0 G2"/>
                <a:gd name="G4" fmla="+/ 3600 21600 2"/>
                <a:gd name="G5" fmla="+/ G1 0 2"/>
                <a:gd name="G6" fmla="*/ 21600 21600 3600"/>
                <a:gd name="G7" fmla="*/ G6 1 2"/>
                <a:gd name="G8" fmla="+- 21600 0 G7"/>
                <a:gd name="G9" fmla="*/ 21600 1 2"/>
                <a:gd name="G10" fmla="+- 3600 0 G9"/>
                <a:gd name="G11" fmla="?: G10 G8 0"/>
                <a:gd name="G12" fmla="?: G10 G7 21600"/>
                <a:gd name="T0" fmla="*/ 19800 w 21600"/>
                <a:gd name="T1" fmla="*/ 10800 h 21600"/>
                <a:gd name="T2" fmla="*/ 10800 w 21600"/>
                <a:gd name="T3" fmla="*/ 21600 h 21600"/>
                <a:gd name="T4" fmla="*/ 1800 w 21600"/>
                <a:gd name="T5" fmla="*/ 10800 h 21600"/>
                <a:gd name="T6" fmla="*/ 10800 w 21600"/>
                <a:gd name="T7" fmla="*/ 0 h 21600"/>
                <a:gd name="T8" fmla="*/ 3600 w 21600"/>
                <a:gd name="T9" fmla="*/ 3600 h 21600"/>
                <a:gd name="T10" fmla="*/ 18000 w 21600"/>
                <a:gd name="T11" fmla="*/ 180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3600" y="21600"/>
                  </a:lnTo>
                  <a:lnTo>
                    <a:pt x="180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rgbClr val="BBE0E3"/>
                </a:gs>
                <a:gs pos="100000">
                  <a:srgbClr val="FFFFFF"/>
                </a:gs>
              </a:gsLst>
              <a:path path="rect">
                <a:fillToRect l="100000" b="100000"/>
              </a:path>
            </a:gradFill>
            <a:ln w="9525" algn="in">
              <a:solidFill>
                <a:srgbClr val="99CC00"/>
              </a:solidFill>
              <a:miter lim="800000"/>
              <a:headEnd/>
              <a:tailEnd/>
            </a:ln>
            <a:effectLst>
              <a:outerShdw dist="141990" dir="1593903" algn="ctr" rotWithShape="0">
                <a:srgbClr val="99CC00"/>
              </a:outerShdw>
            </a:effectLst>
          </p:spPr>
          <p:txBody>
            <a:bodyPr rot="10800000" lIns="0" tIns="0" rIns="0" bIns="0" anchor="ctr"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1200" b="1" dirty="0">
                  <a:solidFill>
                    <a:srgbClr val="003300"/>
                  </a:solidFill>
                  <a:latin typeface="Arial" pitchFamily="34" charset="0"/>
                  <a:cs typeface="+mn-cs"/>
                </a:rPr>
                <a:t>Иллюстрация.</a:t>
              </a:r>
              <a:endParaRPr lang="ru-RU" sz="1200" dirty="0">
                <a:latin typeface="Arial" pitchFamily="34" charset="0"/>
                <a:cs typeface="+mn-cs"/>
              </a:endParaRPr>
            </a:p>
          </p:txBody>
        </p:sp>
        <p:sp>
          <p:nvSpPr>
            <p:cNvPr id="1031" name="_s1105"/>
            <p:cNvSpPr>
              <a:spLocks noChangeArrowheads="1"/>
            </p:cNvSpPr>
            <p:nvPr/>
          </p:nvSpPr>
          <p:spPr bwMode="auto">
            <a:xfrm flipV="1">
              <a:off x="4576" y="6328"/>
              <a:ext cx="3119" cy="853"/>
            </a:xfrm>
            <a:custGeom>
              <a:avLst/>
              <a:gdLst>
                <a:gd name="G0" fmla="+- 2700 0 0"/>
                <a:gd name="G1" fmla="+- 21600 0 2700"/>
                <a:gd name="G2" fmla="*/ 2700 1 2"/>
                <a:gd name="G3" fmla="+- 21600 0 G2"/>
                <a:gd name="G4" fmla="+/ 2700 21600 2"/>
                <a:gd name="G5" fmla="+/ G1 0 2"/>
                <a:gd name="G6" fmla="*/ 21600 21600 2700"/>
                <a:gd name="G7" fmla="*/ G6 1 2"/>
                <a:gd name="G8" fmla="+- 21600 0 G7"/>
                <a:gd name="G9" fmla="*/ 21600 1 2"/>
                <a:gd name="G10" fmla="+- 2700 0 G9"/>
                <a:gd name="G11" fmla="?: G10 G8 0"/>
                <a:gd name="G12" fmla="?: G10 G7 21600"/>
                <a:gd name="T0" fmla="*/ 20250 w 21600"/>
                <a:gd name="T1" fmla="*/ 10800 h 21600"/>
                <a:gd name="T2" fmla="*/ 10800 w 21600"/>
                <a:gd name="T3" fmla="*/ 21600 h 21600"/>
                <a:gd name="T4" fmla="*/ 1350 w 21600"/>
                <a:gd name="T5" fmla="*/ 10800 h 21600"/>
                <a:gd name="T6" fmla="*/ 10800 w 21600"/>
                <a:gd name="T7" fmla="*/ 0 h 21600"/>
                <a:gd name="T8" fmla="*/ 3150 w 21600"/>
                <a:gd name="T9" fmla="*/ 3150 h 21600"/>
                <a:gd name="T10" fmla="*/ 18450 w 21600"/>
                <a:gd name="T11" fmla="*/ 1845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700" y="21600"/>
                  </a:lnTo>
                  <a:lnTo>
                    <a:pt x="189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rgbClr val="BBE0E3"/>
                </a:gs>
                <a:gs pos="100000">
                  <a:srgbClr val="FFFFFF"/>
                </a:gs>
              </a:gsLst>
              <a:path path="rect">
                <a:fillToRect l="100000" b="100000"/>
              </a:path>
            </a:gradFill>
            <a:ln w="9525" algn="in">
              <a:solidFill>
                <a:srgbClr val="808080"/>
              </a:solidFill>
              <a:miter lim="800000"/>
              <a:headEnd/>
              <a:tailEnd/>
            </a:ln>
            <a:effectLst>
              <a:outerShdw dist="141990" dir="1593903" algn="ctr" rotWithShape="0">
                <a:srgbClr val="808080"/>
              </a:outerShdw>
            </a:effectLst>
          </p:spPr>
          <p:txBody>
            <a:bodyPr rot="10800000" lIns="0" tIns="0" rIns="0" bIns="0" anchor="ctr"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1400" b="1" dirty="0">
                  <a:solidFill>
                    <a:srgbClr val="333333"/>
                  </a:solidFill>
                  <a:latin typeface="Arial" pitchFamily="34" charset="0"/>
                  <a:cs typeface="+mn-cs"/>
                </a:rPr>
                <a:t>Фильмы, выставки, экскурсии.</a:t>
              </a:r>
              <a:endParaRPr lang="ru-RU" sz="1400" dirty="0">
                <a:latin typeface="Arial" pitchFamily="34" charset="0"/>
                <a:cs typeface="+mn-cs"/>
              </a:endParaRPr>
            </a:p>
          </p:txBody>
        </p:sp>
        <p:sp>
          <p:nvSpPr>
            <p:cNvPr id="1032" name="_s1106"/>
            <p:cNvSpPr>
              <a:spLocks noChangeArrowheads="1"/>
            </p:cNvSpPr>
            <p:nvPr/>
          </p:nvSpPr>
          <p:spPr bwMode="auto">
            <a:xfrm flipV="1">
              <a:off x="4189" y="7181"/>
              <a:ext cx="3895" cy="853"/>
            </a:xfrm>
            <a:custGeom>
              <a:avLst/>
              <a:gdLst>
                <a:gd name="G0" fmla="+- 2160 0 0"/>
                <a:gd name="G1" fmla="+- 21600 0 2160"/>
                <a:gd name="G2" fmla="*/ 2160 1 2"/>
                <a:gd name="G3" fmla="+- 21600 0 G2"/>
                <a:gd name="G4" fmla="+/ 2160 21600 2"/>
                <a:gd name="G5" fmla="+/ G1 0 2"/>
                <a:gd name="G6" fmla="*/ 21600 21600 2160"/>
                <a:gd name="G7" fmla="*/ G6 1 2"/>
                <a:gd name="G8" fmla="+- 21600 0 G7"/>
                <a:gd name="G9" fmla="*/ 21600 1 2"/>
                <a:gd name="G10" fmla="+- 2160 0 G9"/>
                <a:gd name="G11" fmla="?: G10 G8 0"/>
                <a:gd name="G12" fmla="?: G10 G7 21600"/>
                <a:gd name="T0" fmla="*/ 20520 w 21600"/>
                <a:gd name="T1" fmla="*/ 10800 h 21600"/>
                <a:gd name="T2" fmla="*/ 10800 w 21600"/>
                <a:gd name="T3" fmla="*/ 21600 h 21600"/>
                <a:gd name="T4" fmla="*/ 1080 w 21600"/>
                <a:gd name="T5" fmla="*/ 10800 h 21600"/>
                <a:gd name="T6" fmla="*/ 10800 w 21600"/>
                <a:gd name="T7" fmla="*/ 0 h 21600"/>
                <a:gd name="T8" fmla="*/ 2880 w 21600"/>
                <a:gd name="T9" fmla="*/ 2880 h 21600"/>
                <a:gd name="T10" fmla="*/ 18720 w 21600"/>
                <a:gd name="T11" fmla="*/ 1872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160" y="21600"/>
                  </a:lnTo>
                  <a:lnTo>
                    <a:pt x="1944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rgbClr val="BBE0E3"/>
                </a:gs>
                <a:gs pos="100000">
                  <a:srgbClr val="FFFFFF"/>
                </a:gs>
              </a:gsLst>
              <a:path path="rect">
                <a:fillToRect l="100000" b="100000"/>
              </a:path>
            </a:gra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>
              <a:outerShdw dist="141990" dir="1593903" algn="ctr" rotWithShape="0">
                <a:srgbClr val="000000"/>
              </a:outerShdw>
            </a:effectLst>
          </p:spPr>
          <p:txBody>
            <a:bodyPr rot="10800000" lIns="0" tIns="0" rIns="0" bIns="0" anchor="ctr"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1400" b="1" dirty="0">
                  <a:solidFill>
                    <a:srgbClr val="000000"/>
                  </a:solidFill>
                  <a:latin typeface="Arial" pitchFamily="34" charset="0"/>
                  <a:cs typeface="+mn-cs"/>
                </a:rPr>
                <a:t>Участие в дискуссиях</a:t>
              </a:r>
              <a:r>
                <a:rPr lang="ru-RU" sz="800" b="1" dirty="0">
                  <a:solidFill>
                    <a:srgbClr val="000000"/>
                  </a:solidFill>
                  <a:latin typeface="Arial" pitchFamily="34" charset="0"/>
                  <a:cs typeface="+mn-cs"/>
                </a:rPr>
                <a:t>.</a:t>
              </a:r>
              <a:endParaRPr lang="ru-RU" dirty="0">
                <a:latin typeface="Arial" pitchFamily="34" charset="0"/>
                <a:cs typeface="+mn-cs"/>
              </a:endParaRPr>
            </a:p>
          </p:txBody>
        </p:sp>
        <p:sp>
          <p:nvSpPr>
            <p:cNvPr id="1033" name="_s1107"/>
            <p:cNvSpPr>
              <a:spLocks noChangeArrowheads="1"/>
            </p:cNvSpPr>
            <p:nvPr/>
          </p:nvSpPr>
          <p:spPr bwMode="auto">
            <a:xfrm flipV="1">
              <a:off x="3800" y="8033"/>
              <a:ext cx="4675" cy="977"/>
            </a:xfrm>
            <a:custGeom>
              <a:avLst/>
              <a:gdLst>
                <a:gd name="G0" fmla="+- 1800 0 0"/>
                <a:gd name="G1" fmla="+- 21600 0 1800"/>
                <a:gd name="G2" fmla="*/ 1800 1 2"/>
                <a:gd name="G3" fmla="+- 21600 0 G2"/>
                <a:gd name="G4" fmla="+/ 1800 21600 2"/>
                <a:gd name="G5" fmla="+/ G1 0 2"/>
                <a:gd name="G6" fmla="*/ 21600 21600 1800"/>
                <a:gd name="G7" fmla="*/ G6 1 2"/>
                <a:gd name="G8" fmla="+- 21600 0 G7"/>
                <a:gd name="G9" fmla="*/ 21600 1 2"/>
                <a:gd name="G10" fmla="+- 1800 0 G9"/>
                <a:gd name="G11" fmla="?: G10 G8 0"/>
                <a:gd name="G12" fmla="?: G10 G7 21600"/>
                <a:gd name="T0" fmla="*/ 20700 w 21600"/>
                <a:gd name="T1" fmla="*/ 10800 h 21600"/>
                <a:gd name="T2" fmla="*/ 10800 w 21600"/>
                <a:gd name="T3" fmla="*/ 21600 h 21600"/>
                <a:gd name="T4" fmla="*/ 900 w 21600"/>
                <a:gd name="T5" fmla="*/ 10800 h 21600"/>
                <a:gd name="T6" fmla="*/ 10800 w 21600"/>
                <a:gd name="T7" fmla="*/ 0 h 21600"/>
                <a:gd name="T8" fmla="*/ 2700 w 21600"/>
                <a:gd name="T9" fmla="*/ 2700 h 21600"/>
                <a:gd name="T10" fmla="*/ 18900 w 21600"/>
                <a:gd name="T11" fmla="*/ 189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800" y="21600"/>
                  </a:lnTo>
                  <a:lnTo>
                    <a:pt x="198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rgbClr val="BBE0E3"/>
                </a:gs>
                <a:gs pos="100000">
                  <a:srgbClr val="FFFFFF"/>
                </a:gs>
              </a:gsLst>
              <a:path path="rect">
                <a:fillToRect l="100000" b="100000"/>
              </a:path>
            </a:gradFill>
            <a:ln w="9525" algn="in">
              <a:solidFill>
                <a:srgbClr val="333399"/>
              </a:solidFill>
              <a:miter lim="800000"/>
              <a:headEnd/>
              <a:tailEnd/>
            </a:ln>
            <a:effectLst>
              <a:outerShdw dist="141990" dir="1593903" algn="ctr" rotWithShape="0">
                <a:srgbClr val="333399"/>
              </a:outerShdw>
            </a:effectLst>
          </p:spPr>
          <p:txBody>
            <a:bodyPr rot="10800000" lIns="0" tIns="0" rIns="0" bIns="0" anchor="ctr"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1600" b="1" dirty="0">
                  <a:solidFill>
                    <a:srgbClr val="333399"/>
                  </a:solidFill>
                  <a:latin typeface="Arial" pitchFamily="34" charset="0"/>
                  <a:cs typeface="+mn-cs"/>
                </a:rPr>
                <a:t>Имитация</a:t>
              </a:r>
            </a:p>
            <a:p>
              <a:pPr algn="ctr">
                <a:spcAft>
                  <a:spcPts val="1000"/>
                </a:spcAft>
                <a:defRPr/>
              </a:pPr>
              <a:r>
                <a:rPr lang="ru-RU" sz="1600" b="1" dirty="0">
                  <a:solidFill>
                    <a:srgbClr val="333399"/>
                  </a:solidFill>
                  <a:latin typeface="Arial" pitchFamily="34" charset="0"/>
                  <a:cs typeface="+mn-cs"/>
                </a:rPr>
                <a:t>участия в реальном процессе</a:t>
              </a:r>
              <a:r>
                <a:rPr lang="ru-RU" sz="800" b="1" dirty="0">
                  <a:solidFill>
                    <a:srgbClr val="333399"/>
                  </a:solidFill>
                  <a:latin typeface="Arial" pitchFamily="34" charset="0"/>
                  <a:cs typeface="+mn-cs"/>
                </a:rPr>
                <a:t>.</a:t>
              </a:r>
              <a:endParaRPr lang="ru-RU" dirty="0">
                <a:latin typeface="Arial" pitchFamily="34" charset="0"/>
                <a:cs typeface="+mn-cs"/>
              </a:endParaRPr>
            </a:p>
          </p:txBody>
        </p:sp>
        <p:sp>
          <p:nvSpPr>
            <p:cNvPr id="36873" name="WordArt 10"/>
            <p:cNvSpPr>
              <a:spLocks noChangeArrowheads="1" noChangeShapeType="1" noTextEdit="1"/>
            </p:cNvSpPr>
            <p:nvPr/>
          </p:nvSpPr>
          <p:spPr bwMode="auto">
            <a:xfrm rot="-3790194">
              <a:off x="1444" y="4991"/>
              <a:ext cx="4296" cy="40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1600" kern="10">
                  <a:ln w="9525">
                    <a:noFill/>
                    <a:round/>
                    <a:headEnd/>
                    <a:tailEnd/>
                  </a:ln>
                  <a:solidFill>
                    <a:srgbClr val="FF0000"/>
                  </a:solidFill>
                  <a:latin typeface="Arial"/>
                  <a:cs typeface="Arial"/>
                </a:rPr>
                <a:t> запоминание</a:t>
              </a:r>
            </a:p>
          </p:txBody>
        </p:sp>
        <p:sp>
          <p:nvSpPr>
            <p:cNvPr id="36874" name="Text Box 11"/>
            <p:cNvSpPr txBox="1">
              <a:spLocks noChangeArrowheads="1"/>
            </p:cNvSpPr>
            <p:nvPr/>
          </p:nvSpPr>
          <p:spPr bwMode="auto">
            <a:xfrm>
              <a:off x="6818" y="4811"/>
              <a:ext cx="1891" cy="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2296" tIns="41148" rIns="82296" bIns="41148"/>
            <a:lstStyle/>
            <a:p>
              <a:pPr>
                <a:spcAft>
                  <a:spcPts val="1000"/>
                </a:spcAft>
              </a:pPr>
              <a:r>
                <a:rPr lang="ru-RU" sz="1400">
                  <a:solidFill>
                    <a:srgbClr val="000000"/>
                  </a:solidFill>
                </a:rPr>
                <a:t>     словесная</a:t>
              </a:r>
            </a:p>
            <a:p>
              <a:pPr>
                <a:spcAft>
                  <a:spcPts val="1000"/>
                </a:spcAft>
              </a:pPr>
              <a:r>
                <a:rPr lang="ru-RU" sz="1400">
                  <a:solidFill>
                    <a:srgbClr val="000000"/>
                  </a:solidFill>
                </a:rPr>
                <a:t>    расшифровка</a:t>
              </a:r>
              <a:endParaRPr lang="ru-RU" sz="1400"/>
            </a:p>
          </p:txBody>
        </p:sp>
        <p:sp>
          <p:nvSpPr>
            <p:cNvPr id="36875" name="Text Box 12"/>
            <p:cNvSpPr txBox="1">
              <a:spLocks noChangeArrowheads="1"/>
            </p:cNvSpPr>
            <p:nvPr/>
          </p:nvSpPr>
          <p:spPr bwMode="auto">
            <a:xfrm>
              <a:off x="4217" y="4811"/>
              <a:ext cx="1655" cy="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2296" tIns="41148" rIns="82296" bIns="41148"/>
            <a:lstStyle/>
            <a:p>
              <a:pPr>
                <a:spcAft>
                  <a:spcPts val="1000"/>
                </a:spcAft>
              </a:pPr>
              <a:r>
                <a:rPr lang="ru-RU" sz="1400" b="1">
                  <a:solidFill>
                    <a:srgbClr val="FF0000"/>
                  </a:solidFill>
                </a:rPr>
                <a:t>20%</a:t>
              </a:r>
              <a:r>
                <a:rPr lang="ru-RU" sz="1400">
                  <a:solidFill>
                    <a:srgbClr val="000000"/>
                  </a:solidFill>
                </a:rPr>
                <a:t> то, что слышим</a:t>
              </a:r>
              <a:endParaRPr lang="ru-RU" sz="1400"/>
            </a:p>
          </p:txBody>
        </p:sp>
        <p:sp>
          <p:nvSpPr>
            <p:cNvPr id="36876" name="Text Box 13"/>
            <p:cNvSpPr txBox="1">
              <a:spLocks noChangeArrowheads="1"/>
            </p:cNvSpPr>
            <p:nvPr/>
          </p:nvSpPr>
          <p:spPr bwMode="auto">
            <a:xfrm>
              <a:off x="4453" y="4110"/>
              <a:ext cx="1655" cy="7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2296" tIns="41148" rIns="82296" bIns="41148"/>
            <a:lstStyle/>
            <a:p>
              <a:pPr>
                <a:spcAft>
                  <a:spcPts val="1000"/>
                </a:spcAft>
              </a:pPr>
              <a:r>
                <a:rPr lang="ru-RU" sz="1400" b="1">
                  <a:solidFill>
                    <a:srgbClr val="FF0000"/>
                  </a:solidFill>
                </a:rPr>
                <a:t>10%</a:t>
              </a:r>
              <a:r>
                <a:rPr lang="ru-RU" sz="1400">
                  <a:solidFill>
                    <a:srgbClr val="000000"/>
                  </a:solidFill>
                </a:rPr>
                <a:t> то, что </a:t>
              </a:r>
            </a:p>
            <a:p>
              <a:pPr>
                <a:spcAft>
                  <a:spcPts val="1000"/>
                </a:spcAft>
              </a:pPr>
              <a:r>
                <a:rPr lang="ru-RU" sz="1400">
                  <a:solidFill>
                    <a:srgbClr val="000000"/>
                  </a:solidFill>
                </a:rPr>
                <a:t>читаем</a:t>
              </a:r>
              <a:endParaRPr lang="ru-RU" sz="1400"/>
            </a:p>
          </p:txBody>
        </p:sp>
        <p:sp>
          <p:nvSpPr>
            <p:cNvPr id="36877" name="Text Box 14"/>
            <p:cNvSpPr txBox="1">
              <a:spLocks noChangeArrowheads="1"/>
            </p:cNvSpPr>
            <p:nvPr/>
          </p:nvSpPr>
          <p:spPr bwMode="auto">
            <a:xfrm>
              <a:off x="3826" y="5511"/>
              <a:ext cx="1655" cy="6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2296" tIns="41148" rIns="82296" bIns="41148"/>
            <a:lstStyle/>
            <a:p>
              <a:pPr>
                <a:spcAft>
                  <a:spcPts val="1000"/>
                </a:spcAft>
              </a:pPr>
              <a:r>
                <a:rPr lang="ru-RU" sz="1400" b="1">
                  <a:solidFill>
                    <a:srgbClr val="FF0000"/>
                  </a:solidFill>
                </a:rPr>
                <a:t>30%</a:t>
              </a:r>
              <a:r>
                <a:rPr lang="ru-RU" sz="1400">
                  <a:solidFill>
                    <a:srgbClr val="000000"/>
                  </a:solidFill>
                </a:rPr>
                <a:t> то, что </a:t>
              </a:r>
            </a:p>
            <a:p>
              <a:pPr>
                <a:spcAft>
                  <a:spcPts val="1000"/>
                </a:spcAft>
              </a:pPr>
              <a:r>
                <a:rPr lang="ru-RU" sz="1400">
                  <a:solidFill>
                    <a:srgbClr val="000000"/>
                  </a:solidFill>
                </a:rPr>
                <a:t>видим</a:t>
              </a:r>
              <a:endParaRPr lang="ru-RU" sz="1400"/>
            </a:p>
          </p:txBody>
        </p:sp>
        <p:sp>
          <p:nvSpPr>
            <p:cNvPr id="36878" name="Text Box 15"/>
            <p:cNvSpPr txBox="1">
              <a:spLocks noChangeArrowheads="1"/>
            </p:cNvSpPr>
            <p:nvPr/>
          </p:nvSpPr>
          <p:spPr bwMode="auto">
            <a:xfrm>
              <a:off x="3589" y="6211"/>
              <a:ext cx="1655" cy="9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2296" tIns="41148" rIns="82296" bIns="41148"/>
            <a:lstStyle/>
            <a:p>
              <a:pPr>
                <a:spcAft>
                  <a:spcPts val="1000"/>
                </a:spcAft>
              </a:pPr>
              <a:r>
                <a:rPr lang="ru-RU" sz="1400" b="1">
                  <a:solidFill>
                    <a:srgbClr val="FF0000"/>
                  </a:solidFill>
                </a:rPr>
                <a:t>50%</a:t>
              </a:r>
              <a:r>
                <a:rPr lang="ru-RU" sz="1400">
                  <a:solidFill>
                    <a:srgbClr val="000000"/>
                  </a:solidFill>
                </a:rPr>
                <a:t> то, что </a:t>
              </a:r>
            </a:p>
            <a:p>
              <a:pPr>
                <a:spcAft>
                  <a:spcPts val="1000"/>
                </a:spcAft>
              </a:pPr>
              <a:r>
                <a:rPr lang="ru-RU" sz="1400">
                  <a:solidFill>
                    <a:srgbClr val="000000"/>
                  </a:solidFill>
                </a:rPr>
                <a:t>видим и </a:t>
              </a:r>
            </a:p>
            <a:p>
              <a:pPr>
                <a:spcAft>
                  <a:spcPts val="1000"/>
                </a:spcAft>
              </a:pPr>
              <a:r>
                <a:rPr lang="ru-RU" sz="800">
                  <a:solidFill>
                    <a:srgbClr val="000000"/>
                  </a:solidFill>
                </a:rPr>
                <a:t>слышим</a:t>
              </a:r>
              <a:endParaRPr lang="ru-RU"/>
            </a:p>
          </p:txBody>
        </p:sp>
        <p:sp>
          <p:nvSpPr>
            <p:cNvPr id="36879" name="Text Box 16"/>
            <p:cNvSpPr txBox="1">
              <a:spLocks noChangeArrowheads="1"/>
            </p:cNvSpPr>
            <p:nvPr/>
          </p:nvSpPr>
          <p:spPr bwMode="auto">
            <a:xfrm>
              <a:off x="3116" y="7144"/>
              <a:ext cx="1655" cy="6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2296" tIns="41148" rIns="82296" bIns="41148"/>
            <a:lstStyle/>
            <a:p>
              <a:pPr>
                <a:spcAft>
                  <a:spcPts val="1000"/>
                </a:spcAft>
              </a:pPr>
              <a:r>
                <a:rPr lang="ru-RU" sz="1400" b="1">
                  <a:solidFill>
                    <a:srgbClr val="FF0000"/>
                  </a:solidFill>
                </a:rPr>
                <a:t>70%</a:t>
              </a:r>
              <a:r>
                <a:rPr lang="ru-RU" sz="1400">
                  <a:solidFill>
                    <a:srgbClr val="000000"/>
                  </a:solidFill>
                </a:rPr>
                <a:t> то, что </a:t>
              </a:r>
            </a:p>
            <a:p>
              <a:pPr>
                <a:spcAft>
                  <a:spcPts val="1000"/>
                </a:spcAft>
              </a:pPr>
              <a:r>
                <a:rPr lang="ru-RU" sz="1400">
                  <a:solidFill>
                    <a:srgbClr val="000000"/>
                  </a:solidFill>
                </a:rPr>
                <a:t>говорим</a:t>
              </a:r>
              <a:endParaRPr lang="ru-RU" sz="1400"/>
            </a:p>
          </p:txBody>
        </p:sp>
        <p:sp>
          <p:nvSpPr>
            <p:cNvPr id="36880" name="Text Box 17"/>
            <p:cNvSpPr txBox="1">
              <a:spLocks noChangeArrowheads="1"/>
            </p:cNvSpPr>
            <p:nvPr/>
          </p:nvSpPr>
          <p:spPr bwMode="auto">
            <a:xfrm>
              <a:off x="2643" y="8078"/>
              <a:ext cx="1655" cy="9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2296" tIns="41148" rIns="82296" bIns="41148"/>
            <a:lstStyle/>
            <a:p>
              <a:pPr>
                <a:spcAft>
                  <a:spcPts val="1000"/>
                </a:spcAft>
              </a:pPr>
              <a:r>
                <a:rPr lang="ru-RU" sz="1400" b="1">
                  <a:solidFill>
                    <a:srgbClr val="FF0000"/>
                  </a:solidFill>
                </a:rPr>
                <a:t>90%</a:t>
              </a:r>
              <a:r>
                <a:rPr lang="ru-RU" sz="1400">
                  <a:solidFill>
                    <a:srgbClr val="000000"/>
                  </a:solidFill>
                </a:rPr>
                <a:t> то, что </a:t>
              </a:r>
            </a:p>
            <a:p>
              <a:pPr>
                <a:spcAft>
                  <a:spcPts val="1000"/>
                </a:spcAft>
              </a:pPr>
              <a:r>
                <a:rPr lang="ru-RU" sz="1400">
                  <a:solidFill>
                    <a:srgbClr val="000000"/>
                  </a:solidFill>
                </a:rPr>
                <a:t>говорим и</a:t>
              </a:r>
            </a:p>
            <a:p>
              <a:pPr>
                <a:spcAft>
                  <a:spcPts val="1000"/>
                </a:spcAft>
              </a:pPr>
              <a:r>
                <a:rPr lang="ru-RU" sz="1400">
                  <a:solidFill>
                    <a:srgbClr val="000000"/>
                  </a:solidFill>
                </a:rPr>
                <a:t>делаем</a:t>
              </a:r>
              <a:endParaRPr lang="ru-RU" sz="1400"/>
            </a:p>
          </p:txBody>
        </p:sp>
        <p:sp>
          <p:nvSpPr>
            <p:cNvPr id="1042" name="Line 18"/>
            <p:cNvSpPr>
              <a:spLocks noChangeShapeType="1"/>
            </p:cNvSpPr>
            <p:nvPr/>
          </p:nvSpPr>
          <p:spPr bwMode="auto">
            <a:xfrm flipH="1">
              <a:off x="2463" y="3462"/>
              <a:ext cx="2364" cy="5134"/>
            </a:xfrm>
            <a:prstGeom prst="line">
              <a:avLst/>
            </a:prstGeom>
            <a:ln>
              <a:solidFill>
                <a:srgbClr val="FF0000"/>
              </a:solidFill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ru-RU" b="1" dirty="0"/>
            </a:p>
          </p:txBody>
        </p:sp>
        <p:sp>
          <p:nvSpPr>
            <p:cNvPr id="36882" name="Line 19"/>
            <p:cNvSpPr>
              <a:spLocks noChangeShapeType="1"/>
            </p:cNvSpPr>
            <p:nvPr/>
          </p:nvSpPr>
          <p:spPr bwMode="auto">
            <a:xfrm>
              <a:off x="4453" y="4811"/>
              <a:ext cx="1183" cy="0"/>
            </a:xfrm>
            <a:prstGeom prst="line">
              <a:avLst/>
            </a:prstGeom>
            <a:noFill/>
            <a:ln w="12700">
              <a:solidFill>
                <a:srgbClr val="00008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83" name="Line 20"/>
            <p:cNvSpPr>
              <a:spLocks noChangeShapeType="1"/>
            </p:cNvSpPr>
            <p:nvPr/>
          </p:nvSpPr>
          <p:spPr bwMode="auto">
            <a:xfrm flipH="1">
              <a:off x="3981" y="5511"/>
              <a:ext cx="1182" cy="0"/>
            </a:xfrm>
            <a:prstGeom prst="line">
              <a:avLst/>
            </a:prstGeom>
            <a:noFill/>
            <a:ln w="12700">
              <a:solidFill>
                <a:srgbClr val="00008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84" name="Line 21"/>
            <p:cNvSpPr>
              <a:spLocks noChangeShapeType="1"/>
            </p:cNvSpPr>
            <p:nvPr/>
          </p:nvSpPr>
          <p:spPr bwMode="auto">
            <a:xfrm flipH="1">
              <a:off x="3744" y="6211"/>
              <a:ext cx="1182" cy="0"/>
            </a:xfrm>
            <a:prstGeom prst="line">
              <a:avLst/>
            </a:prstGeom>
            <a:noFill/>
            <a:ln w="12700">
              <a:solidFill>
                <a:srgbClr val="00008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85" name="Line 22"/>
            <p:cNvSpPr>
              <a:spLocks noChangeShapeType="1"/>
            </p:cNvSpPr>
            <p:nvPr/>
          </p:nvSpPr>
          <p:spPr bwMode="auto">
            <a:xfrm>
              <a:off x="3271" y="7144"/>
              <a:ext cx="1182" cy="0"/>
            </a:xfrm>
            <a:prstGeom prst="line">
              <a:avLst/>
            </a:prstGeom>
            <a:noFill/>
            <a:ln w="12700">
              <a:solidFill>
                <a:srgbClr val="00008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86" name="Line 23"/>
            <p:cNvSpPr>
              <a:spLocks noChangeShapeType="1"/>
            </p:cNvSpPr>
            <p:nvPr/>
          </p:nvSpPr>
          <p:spPr bwMode="auto">
            <a:xfrm>
              <a:off x="2880" y="8078"/>
              <a:ext cx="1182" cy="2"/>
            </a:xfrm>
            <a:prstGeom prst="line">
              <a:avLst/>
            </a:prstGeom>
            <a:noFill/>
            <a:ln w="12700">
              <a:solidFill>
                <a:srgbClr val="00008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87" name="Line 24"/>
            <p:cNvSpPr>
              <a:spLocks noChangeShapeType="1"/>
            </p:cNvSpPr>
            <p:nvPr/>
          </p:nvSpPr>
          <p:spPr bwMode="auto">
            <a:xfrm>
              <a:off x="7290" y="5511"/>
              <a:ext cx="1264" cy="2"/>
            </a:xfrm>
            <a:prstGeom prst="line">
              <a:avLst/>
            </a:prstGeom>
            <a:noFill/>
            <a:ln w="12700">
              <a:solidFill>
                <a:srgbClr val="00008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88" name="Line 25"/>
            <p:cNvSpPr>
              <a:spLocks noChangeShapeType="1"/>
            </p:cNvSpPr>
            <p:nvPr/>
          </p:nvSpPr>
          <p:spPr bwMode="auto">
            <a:xfrm>
              <a:off x="8000" y="7144"/>
              <a:ext cx="1263" cy="3"/>
            </a:xfrm>
            <a:prstGeom prst="line">
              <a:avLst/>
            </a:prstGeom>
            <a:noFill/>
            <a:ln w="12700">
              <a:solidFill>
                <a:srgbClr val="00008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89" name="Text Box 26"/>
            <p:cNvSpPr txBox="1">
              <a:spLocks noChangeArrowheads="1"/>
            </p:cNvSpPr>
            <p:nvPr/>
          </p:nvSpPr>
          <p:spPr bwMode="auto">
            <a:xfrm>
              <a:off x="7372" y="5977"/>
              <a:ext cx="1891" cy="6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2296" tIns="41148" rIns="82296" bIns="41148"/>
            <a:lstStyle/>
            <a:p>
              <a:pPr>
                <a:spcAft>
                  <a:spcPts val="1000"/>
                </a:spcAft>
              </a:pPr>
              <a:r>
                <a:rPr lang="ru-RU" sz="1400">
                  <a:solidFill>
                    <a:srgbClr val="000000"/>
                  </a:solidFill>
                </a:rPr>
                <a:t>     визуальная</a:t>
              </a:r>
            </a:p>
            <a:p>
              <a:pPr>
                <a:spcAft>
                  <a:spcPts val="1000"/>
                </a:spcAft>
              </a:pPr>
              <a:r>
                <a:rPr lang="ru-RU" sz="1400">
                  <a:solidFill>
                    <a:srgbClr val="000000"/>
                  </a:solidFill>
                </a:rPr>
                <a:t>       расшифровка</a:t>
              </a:r>
              <a:endParaRPr lang="ru-RU" sz="1400"/>
            </a:p>
          </p:txBody>
        </p:sp>
        <p:sp>
          <p:nvSpPr>
            <p:cNvPr id="36890" name="Line 27"/>
            <p:cNvSpPr>
              <a:spLocks noChangeShapeType="1"/>
            </p:cNvSpPr>
            <p:nvPr/>
          </p:nvSpPr>
          <p:spPr bwMode="auto">
            <a:xfrm>
              <a:off x="8473" y="8078"/>
              <a:ext cx="1263" cy="2"/>
            </a:xfrm>
            <a:prstGeom prst="line">
              <a:avLst/>
            </a:prstGeom>
            <a:noFill/>
            <a:ln w="12700">
              <a:solidFill>
                <a:srgbClr val="00008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91" name="Text Box 28"/>
            <p:cNvSpPr txBox="1">
              <a:spLocks noChangeArrowheads="1"/>
            </p:cNvSpPr>
            <p:nvPr/>
          </p:nvSpPr>
          <p:spPr bwMode="auto">
            <a:xfrm>
              <a:off x="7845" y="7144"/>
              <a:ext cx="1655" cy="9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2296" tIns="41148" rIns="82296" bIns="41148"/>
            <a:lstStyle/>
            <a:p>
              <a:pPr algn="ctr"/>
              <a:r>
                <a:rPr lang="ru-RU" sz="1400">
                  <a:solidFill>
                    <a:srgbClr val="000000"/>
                  </a:solidFill>
                </a:rPr>
                <a:t>восприятие</a:t>
              </a:r>
            </a:p>
            <a:p>
              <a:pPr algn="ctr"/>
              <a:r>
                <a:rPr lang="ru-RU" sz="1400">
                  <a:solidFill>
                    <a:srgbClr val="000000"/>
                  </a:solidFill>
                </a:rPr>
                <a:t>и</a:t>
              </a:r>
            </a:p>
            <a:p>
              <a:pPr algn="ctr"/>
              <a:r>
                <a:rPr lang="ru-RU" sz="1400">
                  <a:solidFill>
                    <a:srgbClr val="000000"/>
                  </a:solidFill>
                </a:rPr>
                <a:t> участие</a:t>
              </a:r>
              <a:endParaRPr lang="ru-RU" sz="1400"/>
            </a:p>
          </p:txBody>
        </p:sp>
        <p:sp>
          <p:nvSpPr>
            <p:cNvPr id="36892" name="Text Box 29"/>
            <p:cNvSpPr txBox="1">
              <a:spLocks noChangeArrowheads="1"/>
            </p:cNvSpPr>
            <p:nvPr/>
          </p:nvSpPr>
          <p:spPr bwMode="auto">
            <a:xfrm>
              <a:off x="8318" y="8078"/>
              <a:ext cx="1891" cy="6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2296" tIns="41148" rIns="82296" bIns="41148"/>
            <a:lstStyle/>
            <a:p>
              <a:pPr>
                <a:spcAft>
                  <a:spcPts val="1000"/>
                </a:spcAft>
              </a:pPr>
              <a:r>
                <a:rPr lang="ru-RU" sz="1400">
                  <a:solidFill>
                    <a:srgbClr val="000000"/>
                  </a:solidFill>
                </a:rPr>
                <a:t>деятельность</a:t>
              </a:r>
              <a:endParaRPr lang="ru-RU"/>
            </a:p>
          </p:txBody>
        </p:sp>
        <p:sp>
          <p:nvSpPr>
            <p:cNvPr id="36893" name="Line 30"/>
            <p:cNvSpPr>
              <a:spLocks noChangeShapeType="1"/>
            </p:cNvSpPr>
            <p:nvPr/>
          </p:nvSpPr>
          <p:spPr bwMode="auto">
            <a:xfrm>
              <a:off x="7670" y="3535"/>
              <a:ext cx="2364" cy="5163"/>
            </a:xfrm>
            <a:prstGeom prst="line">
              <a:avLst/>
            </a:prstGeom>
            <a:noFill/>
            <a:ln w="28575">
              <a:solidFill>
                <a:srgbClr val="333399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94" name="WordArt 31"/>
            <p:cNvSpPr>
              <a:spLocks noChangeArrowheads="1" noChangeShapeType="1" noTextEdit="1"/>
            </p:cNvSpPr>
            <p:nvPr/>
          </p:nvSpPr>
          <p:spPr bwMode="auto">
            <a:xfrm rot="3767940">
              <a:off x="6770" y="4914"/>
              <a:ext cx="4440" cy="66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1600" kern="10">
                  <a:ln w="9525">
                    <a:noFill/>
                    <a:round/>
                    <a:headEnd/>
                    <a:tailEnd/>
                  </a:ln>
                  <a:solidFill>
                    <a:srgbClr val="000080"/>
                  </a:solidFill>
                  <a:latin typeface="Arial"/>
                  <a:cs typeface="Arial"/>
                </a:rPr>
                <a:t> вовлечённость учащихся</a:t>
              </a:r>
            </a:p>
            <a:p>
              <a:pPr algn="ctr"/>
              <a:r>
                <a:rPr lang="ru-RU" sz="1600" kern="10">
                  <a:ln w="9525">
                    <a:noFill/>
                    <a:round/>
                    <a:headEnd/>
                    <a:tailEnd/>
                  </a:ln>
                  <a:solidFill>
                    <a:srgbClr val="000080"/>
                  </a:solidFill>
                  <a:latin typeface="Arial"/>
                  <a:cs typeface="Arial"/>
                </a:rPr>
                <a:t> в процесс познания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785786" y="214290"/>
            <a:ext cx="6929486" cy="714380"/>
          </a:xfrm>
          <a:prstGeom prst="roundRect">
            <a:avLst/>
          </a:prstGeom>
          <a:solidFill>
            <a:srgbClr val="CCFFCC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214290"/>
            <a:ext cx="8686800" cy="75722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МЕТОД «ФРУКТОВЫЙ САД»</a:t>
            </a:r>
            <a:endParaRPr lang="ru-RU" b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1" name="Содержимое 10" descr="12857a4edda0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lum bright="-2000" contrast="2000"/>
          </a:blip>
          <a:stretch>
            <a:fillRect/>
          </a:stretch>
        </p:blipFill>
        <p:spPr>
          <a:xfrm>
            <a:off x="571500" y="1142984"/>
            <a:ext cx="4000500" cy="4625197"/>
          </a:xfrm>
          <a:effectLst>
            <a:softEdge rad="635000"/>
          </a:effectLst>
        </p:spPr>
      </p:pic>
      <p:pic>
        <p:nvPicPr>
          <p:cNvPr id="12" name="Содержимое 11" descr="LemonTree.jpg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lum bright="-3000" contrast="4000"/>
          </a:blip>
          <a:stretch>
            <a:fillRect/>
          </a:stretch>
        </p:blipFill>
        <p:spPr>
          <a:xfrm>
            <a:off x="4429124" y="1285860"/>
            <a:ext cx="3667126" cy="4857783"/>
          </a:xfrm>
          <a:effectLst>
            <a:softEdge rad="635000"/>
          </a:effectLst>
        </p:spPr>
      </p:pic>
      <p:sp>
        <p:nvSpPr>
          <p:cNvPr id="6" name="Волна 5"/>
          <p:cNvSpPr/>
          <p:nvPr/>
        </p:nvSpPr>
        <p:spPr>
          <a:xfrm>
            <a:off x="1643042" y="4286256"/>
            <a:ext cx="2286016" cy="785818"/>
          </a:xfrm>
          <a:prstGeom prst="wave">
            <a:avLst>
              <a:gd name="adj1" fmla="val 11587"/>
              <a:gd name="adj2" fmla="val 1731"/>
            </a:avLst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</a:rPr>
              <a:t>ОЖИДАНИЯ</a:t>
            </a:r>
          </a:p>
        </p:txBody>
      </p:sp>
      <p:sp>
        <p:nvSpPr>
          <p:cNvPr id="13" name="Волна 12"/>
          <p:cNvSpPr/>
          <p:nvPr/>
        </p:nvSpPr>
        <p:spPr>
          <a:xfrm>
            <a:off x="5286380" y="4214818"/>
            <a:ext cx="2286016" cy="785818"/>
          </a:xfrm>
          <a:prstGeom prst="wave">
            <a:avLst>
              <a:gd name="adj1" fmla="val 11587"/>
              <a:gd name="adj2" fmla="val 1731"/>
            </a:avLst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</a:rPr>
              <a:t>ОПАСЕНИЯ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691680" y="188640"/>
            <a:ext cx="5832648" cy="576064"/>
          </a:xfrm>
          <a:prstGeom prst="roundRect">
            <a:avLst/>
          </a:prstGeom>
          <a:solidFill>
            <a:srgbClr val="FFFFCC"/>
          </a:solidFill>
          <a:ln>
            <a:solidFill>
              <a:srgbClr val="99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FFCC"/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763713" y="188913"/>
            <a:ext cx="5688012" cy="57626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</a:t>
            </a:r>
            <a:r>
              <a:rPr lang="ru-RU" sz="3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«ИНФО - УГАДАЙ-КА»</a:t>
            </a:r>
            <a:endParaRPr lang="ru-RU" sz="3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0063" y="1357313"/>
            <a:ext cx="2000250" cy="928687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понятие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00063" y="2286000"/>
            <a:ext cx="2000250" cy="4214813"/>
          </a:xfrm>
          <a:prstGeom prst="rect">
            <a:avLst/>
          </a:prstGeom>
          <a:solidFill>
            <a:srgbClr val="FFFFCC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500313" y="1357313"/>
            <a:ext cx="2000250" cy="928687"/>
          </a:xfrm>
          <a:prstGeom prst="rect">
            <a:avLst/>
          </a:prstGeom>
          <a:solidFill>
            <a:srgbClr val="FFFFCC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этапы</a:t>
            </a:r>
          </a:p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урока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500313" y="2286000"/>
            <a:ext cx="2000250" cy="4214813"/>
          </a:xfrm>
          <a:prstGeom prst="rect">
            <a:avLst/>
          </a:prstGeom>
          <a:solidFill>
            <a:srgbClr val="FFFFFF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600" b="1" i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500563" y="2286000"/>
            <a:ext cx="1928812" cy="4214813"/>
          </a:xfrm>
          <a:prstGeom prst="rect">
            <a:avLst/>
          </a:prstGeom>
          <a:solidFill>
            <a:srgbClr val="FFFFCC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00563" y="1357313"/>
            <a:ext cx="1928812" cy="928687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виды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429375" y="1357313"/>
            <a:ext cx="2286000" cy="928687"/>
          </a:xfrm>
          <a:prstGeom prst="rect">
            <a:avLst/>
          </a:prstGeom>
          <a:solidFill>
            <a:srgbClr val="FFFFCC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6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цели применения</a:t>
            </a: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500063" y="2286000"/>
            <a:ext cx="1928812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>
                <a:latin typeface="Times New Roman" pitchFamily="18" charset="0"/>
                <a:cs typeface="Times New Roman" pitchFamily="18" charset="0"/>
              </a:rPr>
              <a:t>Система методов, которая обеспечивает активность и разнообразие мыслительной и практической деятельности учащихся.</a:t>
            </a: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6429375" y="2286000"/>
            <a:ext cx="2286000" cy="4214813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>
            <a:spLocks noChangeArrowheads="1"/>
          </p:cNvSpPr>
          <p:nvPr/>
        </p:nvSpPr>
        <p:spPr bwMode="auto">
          <a:xfrm>
            <a:off x="2500313" y="2286000"/>
            <a:ext cx="2000250" cy="42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7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Организация класса, проверка домашнего задания, постановка целей и задач урока, объяснение нового, закрепление изученного, обобщение знаний, организация самостоятельной работы, подведение итогов урока, релаксация.</a:t>
            </a:r>
            <a:endParaRPr lang="ru-RU" sz="1700" b="1" i="1"/>
          </a:p>
        </p:txBody>
      </p:sp>
      <p:sp>
        <p:nvSpPr>
          <p:cNvPr id="30" name="Прямоугольник 29"/>
          <p:cNvSpPr>
            <a:spLocks noChangeArrowheads="1"/>
          </p:cNvSpPr>
          <p:nvPr/>
        </p:nvSpPr>
        <p:spPr bwMode="auto">
          <a:xfrm>
            <a:off x="4500563" y="2428875"/>
            <a:ext cx="1928812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>
                <a:latin typeface="Times New Roman" pitchFamily="18" charset="0"/>
                <a:cs typeface="Times New Roman" pitchFamily="18" charset="0"/>
              </a:rPr>
              <a:t>«Поздоровайся глазами», «Фруктовый сад», </a:t>
            </a:r>
          </a:p>
          <a:p>
            <a:pPr algn="ctr"/>
            <a:r>
              <a:rPr lang="ru-RU" b="1" i="1">
                <a:latin typeface="Times New Roman" pitchFamily="18" charset="0"/>
                <a:cs typeface="Times New Roman" pitchFamily="18" charset="0"/>
              </a:rPr>
              <a:t>«Инфо – угадай-ка»</a:t>
            </a:r>
          </a:p>
        </p:txBody>
      </p:sp>
      <p:sp>
        <p:nvSpPr>
          <p:cNvPr id="31" name="Прямоугольник 30"/>
          <p:cNvSpPr>
            <a:spLocks noChangeArrowheads="1"/>
          </p:cNvSpPr>
          <p:nvPr/>
        </p:nvSpPr>
        <p:spPr bwMode="auto">
          <a:xfrm>
            <a:off x="6572250" y="2357438"/>
            <a:ext cx="2143125" cy="286226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>
                <a:latin typeface="Times New Roman" pitchFamily="18" charset="0"/>
                <a:cs typeface="Times New Roman" pitchFamily="18" charset="0"/>
              </a:rPr>
              <a:t>Развитие мотивации, интереса к предмету, коммуникатив-</a:t>
            </a:r>
          </a:p>
          <a:p>
            <a:pPr algn="ctr"/>
            <a:r>
              <a:rPr lang="ru-RU" b="1" i="1">
                <a:latin typeface="Times New Roman" pitchFamily="18" charset="0"/>
                <a:cs typeface="Times New Roman" pitchFamily="18" charset="0"/>
              </a:rPr>
              <a:t>ных, учебно-информационных и учебно-организационных умений.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39750" y="765175"/>
            <a:ext cx="8208963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Тема: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Активные методы обучения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9" grpId="0"/>
      <p:bldP spid="30" grpId="0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 txBox="1">
            <a:spLocks/>
          </p:cNvSpPr>
          <p:nvPr/>
        </p:nvSpPr>
        <p:spPr bwMode="auto">
          <a:xfrm>
            <a:off x="2000232" y="214290"/>
            <a:ext cx="5072098" cy="7143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>
            <a:norm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метод «КЛАСТЕР»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14678" y="3357562"/>
            <a:ext cx="2071702" cy="1000132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i="1" dirty="0"/>
              <a:t>АКТИВНЫЕ МЕТОДЫ  ОБУЧЕНИЯ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428992" y="4643446"/>
            <a:ext cx="1571636" cy="642942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i="1" dirty="0"/>
              <a:t>ЭТАПЫ ПРИМЕНЕНИЯ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429256" y="3643314"/>
            <a:ext cx="1285884" cy="571504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i="1" dirty="0"/>
              <a:t>ВИДЫ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429256" y="2285992"/>
            <a:ext cx="1285884" cy="571504"/>
          </a:xfrm>
          <a:prstGeom prst="rect">
            <a:avLst/>
          </a:prstGeom>
          <a:solidFill>
            <a:srgbClr val="FF339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 b="1" i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428992" y="5572140"/>
            <a:ext cx="1643074" cy="571504"/>
          </a:xfrm>
          <a:prstGeom prst="rect">
            <a:avLst/>
          </a:prstGeom>
          <a:solidFill>
            <a:srgbClr val="FF339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 b="1" i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7236296" y="3068960"/>
            <a:ext cx="1143008" cy="428628"/>
          </a:xfrm>
          <a:prstGeom prst="rect">
            <a:avLst/>
          </a:prstGeom>
          <a:solidFill>
            <a:srgbClr val="FF339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500" b="1" i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876256" y="3933056"/>
            <a:ext cx="2000264" cy="571504"/>
          </a:xfrm>
          <a:prstGeom prst="rect">
            <a:avLst/>
          </a:prstGeom>
          <a:solidFill>
            <a:srgbClr val="FF339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500" b="1" i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5508104" y="4725144"/>
            <a:ext cx="1357322" cy="571504"/>
          </a:xfrm>
          <a:prstGeom prst="rect">
            <a:avLst/>
          </a:prstGeom>
          <a:solidFill>
            <a:srgbClr val="FF339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500" b="1" i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2357422" y="1285860"/>
            <a:ext cx="1928826" cy="500066"/>
          </a:xfrm>
          <a:prstGeom prst="rect">
            <a:avLst/>
          </a:prstGeom>
          <a:solidFill>
            <a:srgbClr val="FF339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500" b="1" i="1" dirty="0"/>
              <a:t> 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500562" y="1285860"/>
            <a:ext cx="1785950" cy="500066"/>
          </a:xfrm>
          <a:prstGeom prst="rect">
            <a:avLst/>
          </a:prstGeom>
          <a:solidFill>
            <a:srgbClr val="FF339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500" b="1" i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1071538" y="4857760"/>
            <a:ext cx="2152664" cy="785818"/>
          </a:xfrm>
          <a:prstGeom prst="rect">
            <a:avLst/>
          </a:prstGeom>
          <a:solidFill>
            <a:srgbClr val="FF339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500" b="1" i="1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1071538" y="1857364"/>
            <a:ext cx="2000264" cy="785818"/>
          </a:xfrm>
          <a:prstGeom prst="rect">
            <a:avLst/>
          </a:prstGeom>
          <a:solidFill>
            <a:srgbClr val="FF339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500" b="1" i="1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14282" y="4286256"/>
            <a:ext cx="1928826" cy="400056"/>
          </a:xfrm>
          <a:prstGeom prst="rect">
            <a:avLst/>
          </a:prstGeom>
          <a:solidFill>
            <a:srgbClr val="FF339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500" b="1" i="1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214282" y="2786058"/>
            <a:ext cx="2214578" cy="357190"/>
          </a:xfrm>
          <a:prstGeom prst="rect">
            <a:avLst/>
          </a:prstGeom>
          <a:solidFill>
            <a:srgbClr val="FF339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500" b="1" i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285720" y="3571876"/>
            <a:ext cx="1357322" cy="428628"/>
          </a:xfrm>
          <a:prstGeom prst="rect">
            <a:avLst/>
          </a:prstGeom>
          <a:solidFill>
            <a:srgbClr val="FF339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500" b="1" i="1" dirty="0"/>
          </a:p>
        </p:txBody>
      </p:sp>
      <p:cxnSp>
        <p:nvCxnSpPr>
          <p:cNvPr id="34" name="Прямая соединительная линия 33"/>
          <p:cNvCxnSpPr>
            <a:stCxn id="0" idx="0"/>
          </p:cNvCxnSpPr>
          <p:nvPr/>
        </p:nvCxnSpPr>
        <p:spPr>
          <a:xfrm rot="5400000" flipH="1" flipV="1">
            <a:off x="4464844" y="1535907"/>
            <a:ext cx="428625" cy="92868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>
            <a:endCxn id="0" idx="0"/>
          </p:cNvCxnSpPr>
          <p:nvPr/>
        </p:nvCxnSpPr>
        <p:spPr>
          <a:xfrm>
            <a:off x="3143250" y="1785938"/>
            <a:ext cx="1071563" cy="42862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>
            <a:endCxn id="112" idx="1"/>
          </p:cNvCxnSpPr>
          <p:nvPr/>
        </p:nvCxnSpPr>
        <p:spPr>
          <a:xfrm flipV="1">
            <a:off x="6286500" y="3230563"/>
            <a:ext cx="877888" cy="34131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16200000" flipV="1">
            <a:off x="5893594" y="3178969"/>
            <a:ext cx="714375" cy="7143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>
            <a:stCxn id="0" idx="0"/>
            <a:endCxn id="0" idx="2"/>
          </p:cNvCxnSpPr>
          <p:nvPr/>
        </p:nvCxnSpPr>
        <p:spPr>
          <a:xfrm rot="5400000" flipH="1" flipV="1">
            <a:off x="4089401" y="4483100"/>
            <a:ext cx="285750" cy="3492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3286116" y="2214554"/>
            <a:ext cx="1857388" cy="642942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i="1" dirty="0"/>
              <a:t>ФОРМА ПРОВЕДЕНИЯ</a:t>
            </a:r>
          </a:p>
        </p:txBody>
      </p:sp>
      <p:cxnSp>
        <p:nvCxnSpPr>
          <p:cNvPr id="45" name="Прямая соединительная линия 44"/>
          <p:cNvCxnSpPr>
            <a:endCxn id="0" idx="2"/>
          </p:cNvCxnSpPr>
          <p:nvPr/>
        </p:nvCxnSpPr>
        <p:spPr>
          <a:xfrm rot="5400000" flipH="1" flipV="1">
            <a:off x="3999706" y="3071019"/>
            <a:ext cx="428625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rot="16200000" flipV="1">
            <a:off x="5943600" y="4433888"/>
            <a:ext cx="438150" cy="127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>
            <a:stCxn id="0" idx="3"/>
            <a:endCxn id="0" idx="1"/>
          </p:cNvCxnSpPr>
          <p:nvPr/>
        </p:nvCxnSpPr>
        <p:spPr>
          <a:xfrm>
            <a:off x="6715125" y="3929063"/>
            <a:ext cx="160338" cy="29051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1643063" y="3786188"/>
            <a:ext cx="214312" cy="158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>
            <a:off x="3000375" y="3714750"/>
            <a:ext cx="214313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rot="5400000" flipH="1" flipV="1">
            <a:off x="4106863" y="5394325"/>
            <a:ext cx="214312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>
            <a:off x="5286375" y="3857625"/>
            <a:ext cx="142875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 flipV="1">
            <a:off x="1285875" y="4000500"/>
            <a:ext cx="928688" cy="214313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 rot="16200000" flipV="1">
            <a:off x="1821657" y="4250531"/>
            <a:ext cx="928688" cy="14287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>
            <a:stCxn id="0" idx="0"/>
            <a:endCxn id="0" idx="2"/>
          </p:cNvCxnSpPr>
          <p:nvPr/>
        </p:nvCxnSpPr>
        <p:spPr>
          <a:xfrm rot="16200000" flipV="1">
            <a:off x="1731963" y="2732087"/>
            <a:ext cx="285750" cy="110807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/>
          <p:nvPr/>
        </p:nvCxnSpPr>
        <p:spPr>
          <a:xfrm rot="5400000">
            <a:off x="2178844" y="2964657"/>
            <a:ext cx="714375" cy="7143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1857356" y="3429000"/>
            <a:ext cx="1143008" cy="571504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i="1" dirty="0"/>
              <a:t>ЦЕЛИ</a:t>
            </a:r>
          </a:p>
        </p:txBody>
      </p:sp>
      <p:sp>
        <p:nvSpPr>
          <p:cNvPr id="109" name="Прямоугольник 108"/>
          <p:cNvSpPr/>
          <p:nvPr/>
        </p:nvSpPr>
        <p:spPr>
          <a:xfrm>
            <a:off x="2428875" y="1357313"/>
            <a:ext cx="1714500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b="1" i="1" dirty="0">
                <a:solidFill>
                  <a:schemeClr val="bg1"/>
                </a:solidFill>
                <a:latin typeface="+mn-lt"/>
                <a:cs typeface="+mn-cs"/>
              </a:rPr>
              <a:t>ИНДИВИДУАЛЬНАЯ</a:t>
            </a:r>
            <a:r>
              <a:rPr lang="ru-RU" sz="1400" b="1" i="1" dirty="0">
                <a:solidFill>
                  <a:schemeClr val="bg1"/>
                </a:solidFill>
                <a:cs typeface="+mn-cs"/>
              </a:rPr>
              <a:t> </a:t>
            </a:r>
          </a:p>
        </p:txBody>
      </p:sp>
      <p:sp>
        <p:nvSpPr>
          <p:cNvPr id="110" name="Прямоугольник 109"/>
          <p:cNvSpPr/>
          <p:nvPr/>
        </p:nvSpPr>
        <p:spPr>
          <a:xfrm>
            <a:off x="4572000" y="1357313"/>
            <a:ext cx="1643063" cy="3238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500" b="1" i="1" dirty="0">
                <a:solidFill>
                  <a:schemeClr val="bg1"/>
                </a:solidFill>
                <a:latin typeface="+mn-lt"/>
                <a:cs typeface="+mn-cs"/>
              </a:rPr>
              <a:t>ГРУППОВАЯ</a:t>
            </a:r>
          </a:p>
        </p:txBody>
      </p:sp>
      <p:sp>
        <p:nvSpPr>
          <p:cNvPr id="111" name="Прямоугольник 110"/>
          <p:cNvSpPr/>
          <p:nvPr/>
        </p:nvSpPr>
        <p:spPr>
          <a:xfrm>
            <a:off x="5429250" y="2286000"/>
            <a:ext cx="128587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b="1" i="1" dirty="0">
                <a:solidFill>
                  <a:schemeClr val="bg1"/>
                </a:solidFill>
                <a:latin typeface="+mn-lt"/>
                <a:cs typeface="+mn-cs"/>
              </a:rPr>
              <a:t>ИНФО-</a:t>
            </a:r>
          </a:p>
          <a:p>
            <a:pPr algn="ctr">
              <a:defRPr/>
            </a:pPr>
            <a:r>
              <a:rPr lang="ru-RU" sz="1400" b="1" i="1" dirty="0">
                <a:solidFill>
                  <a:schemeClr val="bg1"/>
                </a:solidFill>
                <a:latin typeface="+mn-lt"/>
                <a:cs typeface="+mn-cs"/>
              </a:rPr>
              <a:t>УГАДАЙ-КА»</a:t>
            </a:r>
            <a:endParaRPr lang="ru-RU" sz="1400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112" name="Прямоугольник 111"/>
          <p:cNvSpPr/>
          <p:nvPr/>
        </p:nvSpPr>
        <p:spPr>
          <a:xfrm>
            <a:off x="7164388" y="3068638"/>
            <a:ext cx="1196975" cy="3238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500" b="1" i="1" dirty="0">
                <a:solidFill>
                  <a:schemeClr val="bg1"/>
                </a:solidFill>
                <a:latin typeface="+mn-lt"/>
                <a:cs typeface="+mn-cs"/>
              </a:rPr>
              <a:t>«КЛАСТЕР»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019925" y="3933825"/>
            <a:ext cx="1785938" cy="552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500" b="1" i="1" dirty="0">
                <a:solidFill>
                  <a:schemeClr val="bg1"/>
                </a:solidFill>
                <a:cs typeface="+mn-cs"/>
              </a:rPr>
              <a:t>«</a:t>
            </a:r>
            <a:r>
              <a:rPr lang="ru-RU" sz="1500" b="1" i="1" dirty="0">
                <a:solidFill>
                  <a:schemeClr val="bg1"/>
                </a:solidFill>
                <a:latin typeface="+mn-lt"/>
                <a:cs typeface="+mn-cs"/>
              </a:rPr>
              <a:t>ПОЗДОРОВАЙСЯ</a:t>
            </a:r>
            <a:r>
              <a:rPr lang="ru-RU" sz="1500" b="1" i="1" dirty="0">
                <a:solidFill>
                  <a:schemeClr val="bg1"/>
                </a:solidFill>
                <a:cs typeface="+mn-cs"/>
              </a:rPr>
              <a:t> </a:t>
            </a:r>
            <a:r>
              <a:rPr lang="ru-RU" sz="1500" b="1" i="1" dirty="0">
                <a:solidFill>
                  <a:schemeClr val="bg1"/>
                </a:solidFill>
                <a:latin typeface="+mn-lt"/>
                <a:cs typeface="+mn-cs"/>
              </a:rPr>
              <a:t>ГЛАЗАМИ</a:t>
            </a:r>
            <a:r>
              <a:rPr lang="ru-RU" sz="1500" b="1" i="1" dirty="0">
                <a:solidFill>
                  <a:schemeClr val="bg1"/>
                </a:solidFill>
                <a:cs typeface="+mn-cs"/>
              </a:rPr>
              <a:t>»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508625" y="4724400"/>
            <a:ext cx="1357313" cy="554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500" b="1" i="1" dirty="0">
                <a:solidFill>
                  <a:schemeClr val="bg1"/>
                </a:solidFill>
                <a:latin typeface="+mn-lt"/>
                <a:cs typeface="+mn-cs"/>
              </a:rPr>
              <a:t>«ФРУКТОВЫЙ САД»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500438" y="5572125"/>
            <a:ext cx="1500187" cy="554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500" b="1" i="1" dirty="0">
                <a:solidFill>
                  <a:schemeClr val="bg1"/>
                </a:solidFill>
                <a:latin typeface="+mn-lt"/>
                <a:cs typeface="+mn-cs"/>
              </a:rPr>
              <a:t>НА ВСЕХ ЭТАПАХ УРОКА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071563" y="4857750"/>
            <a:ext cx="2071687" cy="784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500" b="1" i="1" dirty="0">
                <a:solidFill>
                  <a:schemeClr val="bg1"/>
                </a:solidFill>
                <a:latin typeface="+mn-lt"/>
                <a:cs typeface="+mn-cs"/>
              </a:rPr>
              <a:t>УЧЕБНО-ИНФОРМАЦИОННЫЕ УМЕНИЯ 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14313" y="4286250"/>
            <a:ext cx="1857375" cy="323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500" b="1" i="1" dirty="0">
                <a:solidFill>
                  <a:schemeClr val="bg1"/>
                </a:solidFill>
                <a:latin typeface="+mn-lt"/>
                <a:cs typeface="+mn-cs"/>
              </a:rPr>
              <a:t>КОММУНИКАЦИЯ 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85750" y="3571875"/>
            <a:ext cx="1285875" cy="323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500" b="1" i="1" dirty="0">
                <a:solidFill>
                  <a:schemeClr val="bg1"/>
                </a:solidFill>
                <a:latin typeface="+mn-lt"/>
                <a:cs typeface="+mn-cs"/>
              </a:rPr>
              <a:t>МОТИВАЦИЯ 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14313" y="2786063"/>
            <a:ext cx="2143125" cy="323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500" b="1" i="1" dirty="0">
                <a:solidFill>
                  <a:schemeClr val="bg1"/>
                </a:solidFill>
                <a:latin typeface="+mn-lt"/>
                <a:cs typeface="+mn-cs"/>
              </a:rPr>
              <a:t>САМОСТОЯТЕЛЬНОСТЬ 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071563" y="1857375"/>
            <a:ext cx="1928812" cy="784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500" b="1" i="1" dirty="0">
                <a:solidFill>
                  <a:schemeClr val="bg1"/>
                </a:solidFill>
                <a:latin typeface="+mn-lt"/>
                <a:cs typeface="+mn-cs"/>
              </a:rPr>
              <a:t>УЧЕБНО-ОРГАНИЗАЦИОННЫЕ УМЕНИЯ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/>
      <p:bldP spid="110" grpId="0"/>
      <p:bldP spid="111" grpId="0"/>
      <p:bldP spid="112" grpId="0"/>
      <p:bldP spid="42" grpId="0"/>
      <p:bldP spid="43" grpId="0"/>
      <p:bldP spid="47" grpId="0"/>
      <p:bldP spid="49" grpId="0"/>
      <p:bldP spid="50" grpId="0"/>
      <p:bldP spid="51" grpId="0"/>
      <p:bldP spid="52" grpId="0"/>
      <p:bldP spid="5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785918" y="285728"/>
            <a:ext cx="5643602" cy="642942"/>
          </a:xfrm>
          <a:solidFill>
            <a:srgbClr val="CCECFF"/>
          </a:solidFill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pPr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метод«КЛАСТЕР»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000628" y="4643446"/>
            <a:ext cx="785818" cy="42862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i="1" dirty="0">
                <a:solidFill>
                  <a:schemeClr val="tx1"/>
                </a:solidFill>
              </a:rPr>
              <a:t>ЧТО?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42910" y="3500438"/>
            <a:ext cx="1143008" cy="42862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i="1" dirty="0">
                <a:solidFill>
                  <a:schemeClr val="tx1"/>
                </a:solidFill>
              </a:rPr>
              <a:t>ПРЕДМЕТ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143108" y="6072206"/>
            <a:ext cx="928694" cy="42862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i="1" dirty="0">
                <a:solidFill>
                  <a:schemeClr val="tx1"/>
                </a:solidFill>
              </a:rPr>
              <a:t>ЛЮДИ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500298" y="5357826"/>
            <a:ext cx="1857388" cy="42862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i="1" dirty="0">
                <a:solidFill>
                  <a:schemeClr val="tx1"/>
                </a:solidFill>
              </a:rPr>
              <a:t>ОДУШЕВЛЁННОЕ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500562" y="5357826"/>
            <a:ext cx="2143140" cy="42862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i="1" dirty="0">
                <a:solidFill>
                  <a:schemeClr val="tx1"/>
                </a:solidFill>
              </a:rPr>
              <a:t>НЕОДУШЕВЛЁННОЕ</a:t>
            </a: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rot="5400000">
            <a:off x="3250407" y="5179219"/>
            <a:ext cx="214312" cy="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5400000">
            <a:off x="5251451" y="5178425"/>
            <a:ext cx="214312" cy="1587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>
            <a:off x="2607469" y="5822157"/>
            <a:ext cx="285750" cy="214312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16200000" flipH="1">
            <a:off x="4000501" y="5857875"/>
            <a:ext cx="285750" cy="142875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2" name="Скругленный прямоугольник 31"/>
          <p:cNvSpPr/>
          <p:nvPr/>
        </p:nvSpPr>
        <p:spPr>
          <a:xfrm>
            <a:off x="2928926" y="4643446"/>
            <a:ext cx="857256" cy="42862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i="1" dirty="0">
                <a:solidFill>
                  <a:schemeClr val="tx1"/>
                </a:solidFill>
              </a:rPr>
              <a:t>КТО?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500430" y="6072206"/>
            <a:ext cx="1285884" cy="42862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i="1" dirty="0">
                <a:solidFill>
                  <a:schemeClr val="tx1"/>
                </a:solidFill>
              </a:rPr>
              <a:t>ЖИВОТНЫЕ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428596" y="4071942"/>
            <a:ext cx="1785950" cy="428628"/>
          </a:xfrm>
          <a:prstGeom prst="roundRect">
            <a:avLst>
              <a:gd name="adj" fmla="val 18793"/>
            </a:avLst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500" b="1" i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 sz="1500" b="1" i="1" dirty="0">
                <a:solidFill>
                  <a:schemeClr val="tx1"/>
                </a:solidFill>
              </a:rPr>
              <a:t>НАРИЦАТЕЛЬНОЕ</a:t>
            </a:r>
          </a:p>
          <a:p>
            <a:pPr algn="ctr">
              <a:defRPr/>
            </a:pPr>
            <a:endParaRPr lang="ru-RU" sz="1500" b="1" i="1" dirty="0">
              <a:solidFill>
                <a:schemeClr val="tx1"/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571736" y="3643314"/>
            <a:ext cx="3357586" cy="785818"/>
          </a:xfrm>
          <a:prstGeom prst="roundRect">
            <a:avLst/>
          </a:prstGeom>
          <a:solidFill>
            <a:srgbClr val="FFFF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i="1" dirty="0">
                <a:solidFill>
                  <a:srgbClr val="C00000"/>
                </a:solidFill>
              </a:rPr>
              <a:t>ИМЯ УЩЕСТВИТЕЛЬНОЕ</a:t>
            </a: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 rot="10800000">
            <a:off x="2214563" y="4357688"/>
            <a:ext cx="357187" cy="1587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>
            <a:stCxn id="0" idx="1"/>
          </p:cNvCxnSpPr>
          <p:nvPr/>
        </p:nvCxnSpPr>
        <p:spPr>
          <a:xfrm rot="10800000">
            <a:off x="1785938" y="3786188"/>
            <a:ext cx="785812" cy="250825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rot="5400000" flipH="1" flipV="1">
            <a:off x="3321844" y="4464844"/>
            <a:ext cx="214313" cy="142875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rot="16200000" flipV="1">
            <a:off x="5233193" y="4482307"/>
            <a:ext cx="214313" cy="10795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2" name="Скругленный прямоугольник 51"/>
          <p:cNvSpPr/>
          <p:nvPr/>
        </p:nvSpPr>
        <p:spPr>
          <a:xfrm>
            <a:off x="6072198" y="2786058"/>
            <a:ext cx="928694" cy="42862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i="1" dirty="0">
                <a:solidFill>
                  <a:schemeClr val="tx1"/>
                </a:solidFill>
              </a:rPr>
              <a:t>ЧИСЛО</a:t>
            </a: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7786710" y="2357430"/>
            <a:ext cx="928694" cy="42862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i="1" dirty="0">
                <a:solidFill>
                  <a:schemeClr val="tx1"/>
                </a:solidFill>
              </a:rPr>
              <a:t>ЕД.Ч</a:t>
            </a: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7786710" y="2857496"/>
            <a:ext cx="928694" cy="42862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i="1" dirty="0">
                <a:solidFill>
                  <a:schemeClr val="tx1"/>
                </a:solidFill>
              </a:rPr>
              <a:t>МН.Ч</a:t>
            </a:r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 rot="5400000" flipH="1" flipV="1">
            <a:off x="5786437" y="3286126"/>
            <a:ext cx="428625" cy="28575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>
            <a:endCxn id="0" idx="1"/>
          </p:cNvCxnSpPr>
          <p:nvPr/>
        </p:nvCxnSpPr>
        <p:spPr>
          <a:xfrm flipV="1">
            <a:off x="7000875" y="2571750"/>
            <a:ext cx="785813" cy="428625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>
            <a:endCxn id="0" idx="1"/>
          </p:cNvCxnSpPr>
          <p:nvPr/>
        </p:nvCxnSpPr>
        <p:spPr>
          <a:xfrm>
            <a:off x="7000875" y="3000375"/>
            <a:ext cx="785813" cy="71438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3" name="Скругленный прямоугольник 62"/>
          <p:cNvSpPr/>
          <p:nvPr/>
        </p:nvSpPr>
        <p:spPr>
          <a:xfrm>
            <a:off x="5929322" y="4286256"/>
            <a:ext cx="928694" cy="35719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i="1" dirty="0">
                <a:solidFill>
                  <a:schemeClr val="tx1"/>
                </a:solidFill>
              </a:rPr>
              <a:t>РОД</a:t>
            </a: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7072330" y="4786322"/>
            <a:ext cx="642942" cy="42862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i="1" dirty="0">
                <a:solidFill>
                  <a:schemeClr val="tx1"/>
                </a:solidFill>
              </a:rPr>
              <a:t>Ж.Р.</a:t>
            </a: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7072330" y="4143380"/>
            <a:ext cx="642942" cy="42862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i="1" dirty="0">
                <a:solidFill>
                  <a:schemeClr val="tx1"/>
                </a:solidFill>
              </a:rPr>
              <a:t>С.</a:t>
            </a:r>
            <a:r>
              <a:rPr lang="ru-RU" sz="1400" b="1" i="1" dirty="0">
                <a:solidFill>
                  <a:schemeClr val="tx1"/>
                </a:solidFill>
              </a:rPr>
              <a:t>Р.</a:t>
            </a: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7000892" y="3571876"/>
            <a:ext cx="714380" cy="42862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i="1" dirty="0">
                <a:solidFill>
                  <a:schemeClr val="tx1"/>
                </a:solidFill>
              </a:rPr>
              <a:t>М. Р.</a:t>
            </a:r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8001024" y="4857760"/>
            <a:ext cx="857256" cy="50006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chemeClr val="tx1"/>
                </a:solidFill>
              </a:rPr>
              <a:t>ОНА</a:t>
            </a:r>
          </a:p>
          <a:p>
            <a:pPr algn="ctr">
              <a:defRPr/>
            </a:pPr>
            <a:r>
              <a:rPr lang="ru-RU" sz="1400" b="1" i="1" dirty="0">
                <a:solidFill>
                  <a:schemeClr val="tx1"/>
                </a:solidFill>
              </a:rPr>
              <a:t>МОЯ</a:t>
            </a: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8001024" y="4143380"/>
            <a:ext cx="857256" cy="50006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chemeClr val="tx1"/>
                </a:solidFill>
              </a:rPr>
              <a:t>ОНО</a:t>
            </a:r>
          </a:p>
          <a:p>
            <a:pPr algn="ctr">
              <a:defRPr/>
            </a:pPr>
            <a:r>
              <a:rPr lang="ru-RU" sz="1400" b="1" i="1" dirty="0">
                <a:solidFill>
                  <a:schemeClr val="tx1"/>
                </a:solidFill>
              </a:rPr>
              <a:t>МОЁ</a:t>
            </a:r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8001024" y="3500438"/>
            <a:ext cx="857256" cy="50006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chemeClr val="tx1"/>
                </a:solidFill>
              </a:rPr>
              <a:t>ОН</a:t>
            </a:r>
          </a:p>
          <a:p>
            <a:pPr algn="ctr">
              <a:defRPr/>
            </a:pPr>
            <a:r>
              <a:rPr lang="ru-RU" sz="1400" b="1" i="1" dirty="0">
                <a:solidFill>
                  <a:schemeClr val="tx1"/>
                </a:solidFill>
              </a:rPr>
              <a:t>МОЙ</a:t>
            </a:r>
          </a:p>
        </p:txBody>
      </p:sp>
      <p:cxnSp>
        <p:nvCxnSpPr>
          <p:cNvPr id="70" name="Прямая соединительная линия 69"/>
          <p:cNvCxnSpPr/>
          <p:nvPr/>
        </p:nvCxnSpPr>
        <p:spPr>
          <a:xfrm rot="10800000">
            <a:off x="7715250" y="4357688"/>
            <a:ext cx="285750" cy="1587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rot="10800000">
            <a:off x="6786563" y="4643438"/>
            <a:ext cx="285750" cy="214312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>
            <a:stCxn id="0" idx="1"/>
          </p:cNvCxnSpPr>
          <p:nvPr/>
        </p:nvCxnSpPr>
        <p:spPr>
          <a:xfrm rot="10800000">
            <a:off x="7715250" y="5072063"/>
            <a:ext cx="285750" cy="36512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 rot="5400000" flipH="1" flipV="1">
            <a:off x="6750844" y="4036219"/>
            <a:ext cx="285750" cy="214312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 rot="10800000">
            <a:off x="7715250" y="3786188"/>
            <a:ext cx="285750" cy="1587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 rot="10800000">
            <a:off x="6858000" y="4429125"/>
            <a:ext cx="214313" cy="1588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3" name="Скругленный прямоугольник 42"/>
          <p:cNvSpPr/>
          <p:nvPr/>
        </p:nvSpPr>
        <p:spPr>
          <a:xfrm>
            <a:off x="3643306" y="2714620"/>
            <a:ext cx="1428760" cy="57150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chemeClr val="tx1"/>
                </a:solidFill>
                <a:cs typeface="Times New Roman" pitchFamily="18" charset="0"/>
              </a:rPr>
              <a:t>ИЗМЕНЕНИЕ</a:t>
            </a:r>
          </a:p>
          <a:p>
            <a:pPr algn="ctr">
              <a:defRPr/>
            </a:pPr>
            <a:r>
              <a:rPr lang="ru-RU" sz="1400" b="1" i="1" dirty="0">
                <a:solidFill>
                  <a:schemeClr val="tx1"/>
                </a:solidFill>
                <a:cs typeface="Times New Roman" pitchFamily="18" charset="0"/>
              </a:rPr>
              <a:t>ПО ПАДЕЖАМ</a:t>
            </a:r>
          </a:p>
        </p:txBody>
      </p:sp>
      <p:cxnSp>
        <p:nvCxnSpPr>
          <p:cNvPr id="46" name="Прямая соединительная линия 45"/>
          <p:cNvCxnSpPr/>
          <p:nvPr/>
        </p:nvCxnSpPr>
        <p:spPr>
          <a:xfrm rot="5400000" flipH="1" flipV="1">
            <a:off x="4143375" y="3429000"/>
            <a:ext cx="285750" cy="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6" name="Скругленный прямоугольник 95"/>
          <p:cNvSpPr/>
          <p:nvPr/>
        </p:nvSpPr>
        <p:spPr>
          <a:xfrm>
            <a:off x="571472" y="4643446"/>
            <a:ext cx="1500198" cy="428628"/>
          </a:xfrm>
          <a:prstGeom prst="roundRect">
            <a:avLst>
              <a:gd name="adj" fmla="val 18793"/>
            </a:avLst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 b="1" i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 sz="1400" b="1" i="1" dirty="0">
                <a:solidFill>
                  <a:schemeClr val="tx1"/>
                </a:solidFill>
              </a:rPr>
              <a:t>СОБСТВЕННОЕ</a:t>
            </a:r>
          </a:p>
          <a:p>
            <a:pPr algn="ctr">
              <a:defRPr/>
            </a:pPr>
            <a:endParaRPr lang="ru-RU" sz="1400" b="1" i="1" dirty="0">
              <a:solidFill>
                <a:schemeClr val="tx1"/>
              </a:solidFill>
            </a:endParaRPr>
          </a:p>
        </p:txBody>
      </p:sp>
      <p:cxnSp>
        <p:nvCxnSpPr>
          <p:cNvPr id="97" name="Прямая соединительная линия 96"/>
          <p:cNvCxnSpPr/>
          <p:nvPr/>
        </p:nvCxnSpPr>
        <p:spPr>
          <a:xfrm rot="5400000">
            <a:off x="2035969" y="4393407"/>
            <a:ext cx="571500" cy="500062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1" name="Скругленный прямоугольник 100"/>
          <p:cNvSpPr/>
          <p:nvPr/>
        </p:nvSpPr>
        <p:spPr>
          <a:xfrm>
            <a:off x="428596" y="5286388"/>
            <a:ext cx="1928826" cy="500066"/>
          </a:xfrm>
          <a:prstGeom prst="roundRect">
            <a:avLst>
              <a:gd name="adj" fmla="val 18793"/>
            </a:avLst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 b="1" i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 sz="1500" b="1" i="1" dirty="0">
                <a:solidFill>
                  <a:schemeClr val="tx1"/>
                </a:solidFill>
              </a:rPr>
              <a:t>С БОЛЬШОЙ БУКВЫ</a:t>
            </a:r>
          </a:p>
          <a:p>
            <a:pPr algn="ctr">
              <a:defRPr/>
            </a:pPr>
            <a:endParaRPr lang="ru-RU" sz="1400" b="1" i="1" dirty="0">
              <a:solidFill>
                <a:schemeClr val="tx1"/>
              </a:solidFill>
            </a:endParaRPr>
          </a:p>
        </p:txBody>
      </p:sp>
      <p:cxnSp>
        <p:nvCxnSpPr>
          <p:cNvPr id="103" name="Прямая соединительная линия 102"/>
          <p:cNvCxnSpPr/>
          <p:nvPr/>
        </p:nvCxnSpPr>
        <p:spPr>
          <a:xfrm rot="5400000">
            <a:off x="1250156" y="5179219"/>
            <a:ext cx="212725" cy="1588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9" name="Скругленный прямоугольник 108"/>
          <p:cNvSpPr/>
          <p:nvPr/>
        </p:nvSpPr>
        <p:spPr>
          <a:xfrm>
            <a:off x="4214810" y="2143116"/>
            <a:ext cx="571504" cy="35719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i="1" dirty="0">
                <a:solidFill>
                  <a:schemeClr val="tx1"/>
                </a:solidFill>
              </a:rPr>
              <a:t>В.п.</a:t>
            </a:r>
          </a:p>
        </p:txBody>
      </p:sp>
      <p:sp>
        <p:nvSpPr>
          <p:cNvPr id="110" name="Скругленный прямоугольник 109"/>
          <p:cNvSpPr/>
          <p:nvPr/>
        </p:nvSpPr>
        <p:spPr>
          <a:xfrm>
            <a:off x="4929190" y="2143116"/>
            <a:ext cx="571504" cy="35719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i="1" dirty="0">
                <a:solidFill>
                  <a:schemeClr val="tx1"/>
                </a:solidFill>
              </a:rPr>
              <a:t>Т.п.</a:t>
            </a:r>
          </a:p>
        </p:txBody>
      </p:sp>
      <p:sp>
        <p:nvSpPr>
          <p:cNvPr id="111" name="Скругленный прямоугольник 110"/>
          <p:cNvSpPr/>
          <p:nvPr/>
        </p:nvSpPr>
        <p:spPr>
          <a:xfrm>
            <a:off x="5643570" y="2143116"/>
            <a:ext cx="571504" cy="35719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i="1" dirty="0">
                <a:solidFill>
                  <a:schemeClr val="tx1"/>
                </a:solidFill>
              </a:rPr>
              <a:t>П.п.</a:t>
            </a:r>
          </a:p>
        </p:txBody>
      </p:sp>
      <p:sp>
        <p:nvSpPr>
          <p:cNvPr id="112" name="Скругленный прямоугольник 111"/>
          <p:cNvSpPr/>
          <p:nvPr/>
        </p:nvSpPr>
        <p:spPr>
          <a:xfrm>
            <a:off x="3500430" y="2143116"/>
            <a:ext cx="571504" cy="35719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i="1" dirty="0">
                <a:solidFill>
                  <a:schemeClr val="tx1"/>
                </a:solidFill>
              </a:rPr>
              <a:t>Д.п.</a:t>
            </a:r>
          </a:p>
        </p:txBody>
      </p:sp>
      <p:sp>
        <p:nvSpPr>
          <p:cNvPr id="113" name="Скругленный прямоугольник 112"/>
          <p:cNvSpPr/>
          <p:nvPr/>
        </p:nvSpPr>
        <p:spPr>
          <a:xfrm>
            <a:off x="2786050" y="2143116"/>
            <a:ext cx="571504" cy="35719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i="1" dirty="0">
                <a:solidFill>
                  <a:schemeClr val="tx1"/>
                </a:solidFill>
              </a:rPr>
              <a:t>Р.п.</a:t>
            </a:r>
          </a:p>
        </p:txBody>
      </p:sp>
      <p:sp>
        <p:nvSpPr>
          <p:cNvPr id="114" name="Скругленный прямоугольник 113"/>
          <p:cNvSpPr/>
          <p:nvPr/>
        </p:nvSpPr>
        <p:spPr>
          <a:xfrm>
            <a:off x="1857356" y="2214554"/>
            <a:ext cx="571504" cy="35719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i="1" dirty="0">
                <a:solidFill>
                  <a:schemeClr val="tx1"/>
                </a:solidFill>
              </a:rPr>
              <a:t>И.п.</a:t>
            </a:r>
          </a:p>
        </p:txBody>
      </p:sp>
      <p:sp>
        <p:nvSpPr>
          <p:cNvPr id="115" name="Скругленный прямоугольник 114"/>
          <p:cNvSpPr/>
          <p:nvPr/>
        </p:nvSpPr>
        <p:spPr>
          <a:xfrm>
            <a:off x="1643042" y="1428736"/>
            <a:ext cx="785818" cy="50006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chemeClr val="tx1"/>
                </a:solidFill>
              </a:rPr>
              <a:t>КТО?</a:t>
            </a:r>
          </a:p>
          <a:p>
            <a:pPr algn="ctr">
              <a:defRPr/>
            </a:pPr>
            <a:r>
              <a:rPr lang="ru-RU" sz="1400" b="1" i="1" dirty="0">
                <a:solidFill>
                  <a:schemeClr val="tx1"/>
                </a:solidFill>
              </a:rPr>
              <a:t>ЧТО?</a:t>
            </a:r>
          </a:p>
        </p:txBody>
      </p:sp>
      <p:sp>
        <p:nvSpPr>
          <p:cNvPr id="116" name="Скругленный прямоугольник 115"/>
          <p:cNvSpPr/>
          <p:nvPr/>
        </p:nvSpPr>
        <p:spPr>
          <a:xfrm>
            <a:off x="2500298" y="1428736"/>
            <a:ext cx="785818" cy="500066"/>
          </a:xfrm>
          <a:prstGeom prst="roundRect">
            <a:avLst>
              <a:gd name="adj" fmla="val 11517"/>
            </a:avLst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chemeClr val="tx1"/>
                </a:solidFill>
              </a:rPr>
              <a:t>КОГО?</a:t>
            </a:r>
          </a:p>
          <a:p>
            <a:pPr algn="ctr">
              <a:defRPr/>
            </a:pPr>
            <a:r>
              <a:rPr lang="ru-RU" sz="1400" b="1" i="1" dirty="0">
                <a:solidFill>
                  <a:schemeClr val="tx1"/>
                </a:solidFill>
              </a:rPr>
              <a:t>ЧЕГО?</a:t>
            </a:r>
          </a:p>
        </p:txBody>
      </p:sp>
      <p:cxnSp>
        <p:nvCxnSpPr>
          <p:cNvPr id="141" name="Прямая соединительная линия 140"/>
          <p:cNvCxnSpPr>
            <a:stCxn id="0" idx="1"/>
          </p:cNvCxnSpPr>
          <p:nvPr/>
        </p:nvCxnSpPr>
        <p:spPr>
          <a:xfrm rot="10800000">
            <a:off x="2357438" y="2571750"/>
            <a:ext cx="1285875" cy="428625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2" name="Прямая соединительная линия 141"/>
          <p:cNvCxnSpPr/>
          <p:nvPr/>
        </p:nvCxnSpPr>
        <p:spPr>
          <a:xfrm rot="10800000">
            <a:off x="3214688" y="2500313"/>
            <a:ext cx="428625" cy="28575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4" name="Прямая соединительная линия 143"/>
          <p:cNvCxnSpPr/>
          <p:nvPr/>
        </p:nvCxnSpPr>
        <p:spPr>
          <a:xfrm rot="5400000" flipH="1" flipV="1">
            <a:off x="3713957" y="2570956"/>
            <a:ext cx="285750" cy="1587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6" name="Прямая соединительная линия 145"/>
          <p:cNvCxnSpPr/>
          <p:nvPr/>
        </p:nvCxnSpPr>
        <p:spPr>
          <a:xfrm rot="5400000" flipH="1" flipV="1">
            <a:off x="4392613" y="2606675"/>
            <a:ext cx="214312" cy="1588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8" name="Прямая соединительная линия 147"/>
          <p:cNvCxnSpPr>
            <a:endCxn id="0" idx="2"/>
          </p:cNvCxnSpPr>
          <p:nvPr/>
        </p:nvCxnSpPr>
        <p:spPr>
          <a:xfrm rot="5400000" flipH="1" flipV="1">
            <a:off x="4964907" y="2607469"/>
            <a:ext cx="357187" cy="142875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0" name="Прямая соединительная линия 149"/>
          <p:cNvCxnSpPr>
            <a:endCxn id="0" idx="2"/>
          </p:cNvCxnSpPr>
          <p:nvPr/>
        </p:nvCxnSpPr>
        <p:spPr>
          <a:xfrm flipV="1">
            <a:off x="5072063" y="2500313"/>
            <a:ext cx="857250" cy="428625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1" name="Скругленный прямоугольник 160"/>
          <p:cNvSpPr/>
          <p:nvPr/>
        </p:nvSpPr>
        <p:spPr>
          <a:xfrm>
            <a:off x="3357554" y="1428736"/>
            <a:ext cx="785818" cy="500066"/>
          </a:xfrm>
          <a:prstGeom prst="roundRect">
            <a:avLst>
              <a:gd name="adj" fmla="val 11517"/>
            </a:avLst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chemeClr val="tx1"/>
                </a:solidFill>
              </a:rPr>
              <a:t>КОМУ?</a:t>
            </a:r>
          </a:p>
          <a:p>
            <a:pPr algn="ctr">
              <a:defRPr/>
            </a:pPr>
            <a:r>
              <a:rPr lang="ru-RU" sz="1400" b="1" i="1" dirty="0">
                <a:solidFill>
                  <a:schemeClr val="tx1"/>
                </a:solidFill>
              </a:rPr>
              <a:t>ЧЕМУ?</a:t>
            </a:r>
          </a:p>
        </p:txBody>
      </p:sp>
      <p:sp>
        <p:nvSpPr>
          <p:cNvPr id="162" name="Скругленный прямоугольник 161"/>
          <p:cNvSpPr/>
          <p:nvPr/>
        </p:nvSpPr>
        <p:spPr>
          <a:xfrm>
            <a:off x="4214810" y="1428736"/>
            <a:ext cx="785818" cy="500066"/>
          </a:xfrm>
          <a:prstGeom prst="roundRect">
            <a:avLst>
              <a:gd name="adj" fmla="val 11517"/>
            </a:avLst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chemeClr val="tx1"/>
                </a:solidFill>
              </a:rPr>
              <a:t>КОГО?</a:t>
            </a:r>
          </a:p>
          <a:p>
            <a:pPr algn="ctr">
              <a:defRPr/>
            </a:pPr>
            <a:r>
              <a:rPr lang="ru-RU" sz="1400" b="1" i="1" dirty="0">
                <a:solidFill>
                  <a:schemeClr val="tx1"/>
                </a:solidFill>
              </a:rPr>
              <a:t>ЧТО?</a:t>
            </a:r>
          </a:p>
        </p:txBody>
      </p:sp>
      <p:sp>
        <p:nvSpPr>
          <p:cNvPr id="163" name="Скругленный прямоугольник 162"/>
          <p:cNvSpPr/>
          <p:nvPr/>
        </p:nvSpPr>
        <p:spPr>
          <a:xfrm>
            <a:off x="5072066" y="1428736"/>
            <a:ext cx="785818" cy="500066"/>
          </a:xfrm>
          <a:prstGeom prst="roundRect">
            <a:avLst>
              <a:gd name="adj" fmla="val 11517"/>
            </a:avLst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chemeClr val="tx1"/>
                </a:solidFill>
              </a:rPr>
              <a:t>КЕМ?</a:t>
            </a:r>
          </a:p>
          <a:p>
            <a:pPr algn="ctr">
              <a:defRPr/>
            </a:pPr>
            <a:r>
              <a:rPr lang="ru-RU" sz="1400" b="1" i="1" dirty="0">
                <a:solidFill>
                  <a:schemeClr val="tx1"/>
                </a:solidFill>
              </a:rPr>
              <a:t>ЧЕМ?</a:t>
            </a:r>
          </a:p>
        </p:txBody>
      </p:sp>
      <p:sp>
        <p:nvSpPr>
          <p:cNvPr id="164" name="Скругленный прямоугольник 163"/>
          <p:cNvSpPr/>
          <p:nvPr/>
        </p:nvSpPr>
        <p:spPr>
          <a:xfrm>
            <a:off x="5929322" y="1428736"/>
            <a:ext cx="928694" cy="500066"/>
          </a:xfrm>
          <a:prstGeom prst="roundRect">
            <a:avLst>
              <a:gd name="adj" fmla="val 11517"/>
            </a:avLst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chemeClr val="tx1"/>
                </a:solidFill>
              </a:rPr>
              <a:t>О КОМ?</a:t>
            </a:r>
          </a:p>
          <a:p>
            <a:pPr algn="ctr">
              <a:defRPr/>
            </a:pPr>
            <a:r>
              <a:rPr lang="ru-RU" sz="1400" b="1" i="1" dirty="0">
                <a:solidFill>
                  <a:schemeClr val="tx1"/>
                </a:solidFill>
              </a:rPr>
              <a:t>О ЧЁМ?</a:t>
            </a:r>
          </a:p>
        </p:txBody>
      </p:sp>
      <p:sp>
        <p:nvSpPr>
          <p:cNvPr id="165" name="Скругленный прямоугольник 164"/>
          <p:cNvSpPr/>
          <p:nvPr/>
        </p:nvSpPr>
        <p:spPr>
          <a:xfrm>
            <a:off x="285720" y="2500306"/>
            <a:ext cx="1285884" cy="57150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i="1" dirty="0">
                <a:solidFill>
                  <a:schemeClr val="tx1"/>
                </a:solidFill>
              </a:rPr>
              <a:t>ЯВЛЕНИЯ ПРИРОДЫ</a:t>
            </a:r>
          </a:p>
        </p:txBody>
      </p:sp>
      <p:cxnSp>
        <p:nvCxnSpPr>
          <p:cNvPr id="168" name="Прямая соединительная линия 167"/>
          <p:cNvCxnSpPr>
            <a:stCxn id="0" idx="1"/>
            <a:endCxn id="0" idx="2"/>
          </p:cNvCxnSpPr>
          <p:nvPr/>
        </p:nvCxnSpPr>
        <p:spPr>
          <a:xfrm rot="10800000">
            <a:off x="2357438" y="3286125"/>
            <a:ext cx="214312" cy="750888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0" name="Прямая соединительная линия 169"/>
          <p:cNvCxnSpPr>
            <a:stCxn id="0" idx="1"/>
          </p:cNvCxnSpPr>
          <p:nvPr/>
        </p:nvCxnSpPr>
        <p:spPr>
          <a:xfrm rot="10800000">
            <a:off x="1428750" y="3071813"/>
            <a:ext cx="1143000" cy="96520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6" name="Скругленный прямоугольник 165"/>
          <p:cNvSpPr/>
          <p:nvPr/>
        </p:nvSpPr>
        <p:spPr>
          <a:xfrm>
            <a:off x="1785918" y="2857496"/>
            <a:ext cx="1143008" cy="42862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i="1" dirty="0">
                <a:solidFill>
                  <a:schemeClr val="tx1"/>
                </a:solidFill>
              </a:rPr>
              <a:t>ЧУВСТВА</a:t>
            </a:r>
          </a:p>
        </p:txBody>
      </p:sp>
      <p:cxnSp>
        <p:nvCxnSpPr>
          <p:cNvPr id="182" name="Прямая соединительная линия 181"/>
          <p:cNvCxnSpPr/>
          <p:nvPr/>
        </p:nvCxnSpPr>
        <p:spPr>
          <a:xfrm rot="5400000" flipH="1" flipV="1">
            <a:off x="1929607" y="2070894"/>
            <a:ext cx="285750" cy="1587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5" name="Прямая соединительная линия 184"/>
          <p:cNvCxnSpPr>
            <a:endCxn id="0" idx="2"/>
          </p:cNvCxnSpPr>
          <p:nvPr/>
        </p:nvCxnSpPr>
        <p:spPr>
          <a:xfrm rot="16200000" flipV="1">
            <a:off x="2838451" y="1982787"/>
            <a:ext cx="214312" cy="106363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0" name="Прямая соединительная линия 189"/>
          <p:cNvCxnSpPr>
            <a:stCxn id="0" idx="0"/>
          </p:cNvCxnSpPr>
          <p:nvPr/>
        </p:nvCxnSpPr>
        <p:spPr>
          <a:xfrm rot="5400000" flipH="1" flipV="1">
            <a:off x="3678238" y="2035175"/>
            <a:ext cx="214312" cy="1588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4" name="Прямая соединительная линия 193"/>
          <p:cNvCxnSpPr>
            <a:stCxn id="0" idx="0"/>
          </p:cNvCxnSpPr>
          <p:nvPr/>
        </p:nvCxnSpPr>
        <p:spPr>
          <a:xfrm rot="5400000" flipH="1" flipV="1">
            <a:off x="4429126" y="2000250"/>
            <a:ext cx="214312" cy="71437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6" name="Прямая соединительная линия 195"/>
          <p:cNvCxnSpPr>
            <a:stCxn id="0" idx="0"/>
          </p:cNvCxnSpPr>
          <p:nvPr/>
        </p:nvCxnSpPr>
        <p:spPr>
          <a:xfrm rot="5400000" flipH="1" flipV="1">
            <a:off x="5179220" y="1964531"/>
            <a:ext cx="214312" cy="142875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8" name="Прямая соединительная линия 197"/>
          <p:cNvCxnSpPr>
            <a:stCxn id="0" idx="0"/>
          </p:cNvCxnSpPr>
          <p:nvPr/>
        </p:nvCxnSpPr>
        <p:spPr>
          <a:xfrm rot="5400000" flipH="1" flipV="1">
            <a:off x="6000751" y="1857375"/>
            <a:ext cx="214312" cy="357187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gradFill flip="none" rotWithShape="1">
          <a:gsLst>
            <a:gs pos="38000">
              <a:srgbClr val="FBEAC7">
                <a:alpha val="78000"/>
              </a:srgbClr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7" name="Прямая соединительная линия 106"/>
          <p:cNvCxnSpPr>
            <a:endCxn id="0" idx="0"/>
          </p:cNvCxnSpPr>
          <p:nvPr/>
        </p:nvCxnSpPr>
        <p:spPr>
          <a:xfrm rot="5400000">
            <a:off x="7572375" y="2714626"/>
            <a:ext cx="428625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8" name="Прямая соединительная линия 107"/>
          <p:cNvCxnSpPr>
            <a:endCxn id="0" idx="1"/>
          </p:cNvCxnSpPr>
          <p:nvPr/>
        </p:nvCxnSpPr>
        <p:spPr>
          <a:xfrm flipV="1">
            <a:off x="5643563" y="3286125"/>
            <a:ext cx="785812" cy="5715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V="1">
            <a:off x="3857625" y="4143375"/>
            <a:ext cx="785813" cy="3571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>
            <a:stCxn id="0" idx="0"/>
            <a:endCxn id="0" idx="1"/>
          </p:cNvCxnSpPr>
          <p:nvPr/>
        </p:nvCxnSpPr>
        <p:spPr>
          <a:xfrm rot="5400000" flipH="1" flipV="1">
            <a:off x="1982787" y="4054476"/>
            <a:ext cx="106363" cy="164306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/>
          <p:nvPr/>
        </p:nvCxnSpPr>
        <p:spPr>
          <a:xfrm rot="5400000">
            <a:off x="1500982" y="3285331"/>
            <a:ext cx="571500" cy="15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>
            <a:stCxn id="0" idx="1"/>
          </p:cNvCxnSpPr>
          <p:nvPr/>
        </p:nvCxnSpPr>
        <p:spPr>
          <a:xfrm rot="10800000">
            <a:off x="3214688" y="3786188"/>
            <a:ext cx="500062" cy="15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rot="10800000" flipV="1">
            <a:off x="2071688" y="5143500"/>
            <a:ext cx="1785937" cy="71437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rot="5400000">
            <a:off x="5572919" y="5428457"/>
            <a:ext cx="714375" cy="15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>
            <a:stCxn id="0" idx="2"/>
            <a:endCxn id="0" idx="0"/>
          </p:cNvCxnSpPr>
          <p:nvPr/>
        </p:nvCxnSpPr>
        <p:spPr>
          <a:xfrm rot="16200000" flipH="1">
            <a:off x="5072856" y="3750469"/>
            <a:ext cx="428625" cy="121443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>
            <a:stCxn id="0" idx="2"/>
          </p:cNvCxnSpPr>
          <p:nvPr/>
        </p:nvCxnSpPr>
        <p:spPr>
          <a:xfrm rot="5400000">
            <a:off x="7680325" y="4751388"/>
            <a:ext cx="500063" cy="15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>
            <a:stCxn id="0" idx="1"/>
          </p:cNvCxnSpPr>
          <p:nvPr/>
        </p:nvCxnSpPr>
        <p:spPr>
          <a:xfrm rot="10800000">
            <a:off x="5643563" y="3857625"/>
            <a:ext cx="1285875" cy="32226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>
            <a:stCxn id="0" idx="0"/>
          </p:cNvCxnSpPr>
          <p:nvPr/>
        </p:nvCxnSpPr>
        <p:spPr>
          <a:xfrm rot="16200000" flipV="1">
            <a:off x="3625056" y="5376069"/>
            <a:ext cx="500063" cy="3492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Скругленный прямоугольник 14"/>
          <p:cNvSpPr/>
          <p:nvPr/>
        </p:nvSpPr>
        <p:spPr>
          <a:xfrm>
            <a:off x="6429356" y="2928934"/>
            <a:ext cx="2714644" cy="714380"/>
          </a:xfrm>
          <a:prstGeom prst="roundRect">
            <a:avLst/>
          </a:prstGeom>
          <a:solidFill>
            <a:srgbClr val="FF3300"/>
          </a:solidFill>
          <a:ln>
            <a:solidFill>
              <a:srgbClr val="CC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200" b="1" i="1" dirty="0"/>
              <a:t>химическая промышленность</a:t>
            </a:r>
          </a:p>
        </p:txBody>
      </p:sp>
      <p:cxnSp>
        <p:nvCxnSpPr>
          <p:cNvPr id="24" name="Прямая соединительная линия 23"/>
          <p:cNvCxnSpPr>
            <a:endCxn id="0" idx="0"/>
          </p:cNvCxnSpPr>
          <p:nvPr/>
        </p:nvCxnSpPr>
        <p:spPr>
          <a:xfrm rot="16200000" flipH="1">
            <a:off x="4482307" y="3232944"/>
            <a:ext cx="357187" cy="3492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Заголовок 4"/>
          <p:cNvSpPr txBox="1">
            <a:spLocks/>
          </p:cNvSpPr>
          <p:nvPr/>
        </p:nvSpPr>
        <p:spPr>
          <a:xfrm>
            <a:off x="1857356" y="142852"/>
            <a:ext cx="5643602" cy="642942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метод «КЛАСТЕР»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00364" y="2143116"/>
            <a:ext cx="3143272" cy="107157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ЭКОНОМИКА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428992" y="928670"/>
            <a:ext cx="2500330" cy="1000132"/>
          </a:xfrm>
          <a:prstGeom prst="rect">
            <a:avLst/>
          </a:prstGeom>
          <a:solidFill>
            <a:srgbClr val="66FF33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i="1" dirty="0">
                <a:solidFill>
                  <a:schemeClr val="tx1"/>
                </a:solidFill>
              </a:rPr>
              <a:t>ПОЛЬЗА:</a:t>
            </a:r>
          </a:p>
          <a:p>
            <a:pPr algn="ctr">
              <a:defRPr/>
            </a:pPr>
            <a:r>
              <a:rPr lang="ru-RU" sz="2000" b="1" i="1" dirty="0">
                <a:solidFill>
                  <a:schemeClr val="tx1"/>
                </a:solidFill>
              </a:rPr>
              <a:t>необходимая и полезная продукция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714744" y="3429000"/>
            <a:ext cx="1928826" cy="714380"/>
          </a:xfrm>
          <a:prstGeom prst="rect">
            <a:avLst/>
          </a:prstGeom>
          <a:solidFill>
            <a:srgbClr val="CC0000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>
                <a:solidFill>
                  <a:schemeClr val="bg1"/>
                </a:solidFill>
              </a:rPr>
              <a:t>ВРЕД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285852" y="5857892"/>
            <a:ext cx="1500198" cy="642942"/>
          </a:xfrm>
          <a:prstGeom prst="roundRect">
            <a:avLst/>
          </a:prstGeom>
          <a:solidFill>
            <a:srgbClr val="FFFF00"/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i="1" dirty="0">
                <a:solidFill>
                  <a:schemeClr val="tx1"/>
                </a:solidFill>
              </a:rPr>
              <a:t>АЭС</a:t>
            </a:r>
          </a:p>
          <a:p>
            <a:pPr algn="ctr">
              <a:defRPr/>
            </a:pPr>
            <a:r>
              <a:rPr lang="ru-RU" sz="2000" b="1" i="1" dirty="0">
                <a:solidFill>
                  <a:schemeClr val="tx1"/>
                </a:solidFill>
              </a:rPr>
              <a:t>радиация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85786" y="2357430"/>
            <a:ext cx="1857388" cy="64294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i="1" dirty="0">
                <a:solidFill>
                  <a:schemeClr val="tx1"/>
                </a:solidFill>
              </a:rPr>
              <a:t>отходы от производства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857488" y="4500570"/>
            <a:ext cx="1857388" cy="642942"/>
          </a:xfrm>
          <a:prstGeom prst="roundRect">
            <a:avLst/>
          </a:prstGeom>
          <a:solidFill>
            <a:srgbClr val="FF33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200" b="1" i="1" dirty="0" err="1">
                <a:solidFill>
                  <a:schemeClr val="bg1"/>
                </a:solidFill>
              </a:rPr>
              <a:t>электро</a:t>
            </a:r>
            <a:r>
              <a:rPr lang="ru-RU" sz="2200" b="1" i="1" dirty="0">
                <a:solidFill>
                  <a:schemeClr val="bg1"/>
                </a:solidFill>
              </a:rPr>
              <a:t>-</a:t>
            </a:r>
          </a:p>
          <a:p>
            <a:pPr algn="ctr">
              <a:defRPr/>
            </a:pPr>
            <a:r>
              <a:rPr lang="ru-RU" sz="2200" b="1" i="1" dirty="0">
                <a:solidFill>
                  <a:schemeClr val="bg1"/>
                </a:solidFill>
              </a:rPr>
              <a:t>энергетика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71472" y="3643314"/>
            <a:ext cx="2643206" cy="500066"/>
          </a:xfrm>
          <a:prstGeom prst="roundRect">
            <a:avLst/>
          </a:prstGeom>
          <a:solidFill>
            <a:srgbClr val="FF33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200" b="1" i="1" dirty="0"/>
              <a:t>промышленность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929190" y="4572008"/>
            <a:ext cx="1928826" cy="500066"/>
          </a:xfrm>
          <a:prstGeom prst="roundRect">
            <a:avLst/>
          </a:prstGeom>
          <a:solidFill>
            <a:srgbClr val="FF3300"/>
          </a:solidFill>
          <a:ln>
            <a:solidFill>
              <a:srgbClr val="CC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200" b="1" i="1" dirty="0">
                <a:solidFill>
                  <a:schemeClr val="bg1"/>
                </a:solidFill>
              </a:rPr>
              <a:t>транспорт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715140" y="1785926"/>
            <a:ext cx="2071702" cy="85725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i="1" dirty="0"/>
              <a:t>Отходы загрязняют реки  и воздух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000628" y="5786454"/>
            <a:ext cx="1857388" cy="64294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i="1" dirty="0"/>
              <a:t>выхлопные газы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929454" y="5072074"/>
            <a:ext cx="2000264" cy="500066"/>
          </a:xfrm>
          <a:prstGeom prst="roundRect">
            <a:avLst/>
          </a:prstGeom>
          <a:solidFill>
            <a:srgbClr val="FFFF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i="1" dirty="0">
                <a:solidFill>
                  <a:schemeClr val="tx1"/>
                </a:solidFill>
              </a:rPr>
              <a:t>ядохимикаты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929454" y="3857628"/>
            <a:ext cx="2000264" cy="642942"/>
          </a:xfrm>
          <a:prstGeom prst="roundRect">
            <a:avLst/>
          </a:prstGeom>
          <a:solidFill>
            <a:srgbClr val="FF33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200" b="1" i="1" dirty="0"/>
              <a:t>сельское хозяйство</a:t>
            </a: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rot="5400000">
            <a:off x="4608513" y="2035175"/>
            <a:ext cx="21431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4" name="Скругленный прямоугольник 53"/>
          <p:cNvSpPr/>
          <p:nvPr/>
        </p:nvSpPr>
        <p:spPr>
          <a:xfrm>
            <a:off x="3000364" y="5643578"/>
            <a:ext cx="1785950" cy="92869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i="1" dirty="0"/>
              <a:t>ТЭС</a:t>
            </a:r>
          </a:p>
          <a:p>
            <a:pPr algn="ctr">
              <a:defRPr/>
            </a:pPr>
            <a:r>
              <a:rPr lang="ru-RU" sz="2000" b="1" i="1" dirty="0"/>
              <a:t>загрязнение воздуха</a:t>
            </a: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214282" y="4929198"/>
            <a:ext cx="2000264" cy="64294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i="1" dirty="0">
                <a:solidFill>
                  <a:schemeClr val="tx1"/>
                </a:solidFill>
              </a:rPr>
              <a:t>ГЭС </a:t>
            </a:r>
          </a:p>
          <a:p>
            <a:pPr algn="ctr">
              <a:defRPr/>
            </a:pPr>
            <a:r>
              <a:rPr lang="ru-RU" sz="2000" b="1" i="1" dirty="0" err="1">
                <a:solidFill>
                  <a:schemeClr val="tx1"/>
                </a:solidFill>
              </a:rPr>
              <a:t>затапливание</a:t>
            </a:r>
            <a:endParaRPr lang="ru-RU" sz="20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6000" contrast="4000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3010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357422" y="571480"/>
            <a:ext cx="4071966" cy="71438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>
                <a:solidFill>
                  <a:schemeClr val="bg1"/>
                </a:solidFill>
              </a:rPr>
              <a:t>метод </a:t>
            </a:r>
            <a:r>
              <a:rPr lang="ru-RU" sz="3600" b="1" dirty="0">
                <a:solidFill>
                  <a:schemeClr val="bg1"/>
                </a:solidFill>
              </a:rPr>
              <a:t>«ИНСЕРТ»</a:t>
            </a:r>
          </a:p>
        </p:txBody>
      </p:sp>
      <p:graphicFrame>
        <p:nvGraphicFramePr>
          <p:cNvPr id="5" name="Group 35"/>
          <p:cNvGraphicFramePr>
            <a:graphicFrameLocks/>
          </p:cNvGraphicFramePr>
          <p:nvPr/>
        </p:nvGraphicFramePr>
        <p:xfrm>
          <a:off x="755577" y="1428736"/>
          <a:ext cx="7459761" cy="4979988"/>
        </p:xfrm>
        <a:graphic>
          <a:graphicData uri="http://schemas.openxmlformats.org/drawingml/2006/table">
            <a:tbl>
              <a:tblPr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2055241"/>
                <a:gridCol w="1826880"/>
                <a:gridCol w="1880968"/>
                <a:gridCol w="1696672"/>
              </a:tblGrid>
              <a:tr h="865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«+»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«-»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«?»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«!»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13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ru-RU" sz="2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 если то, что вы читаете, </a:t>
                      </a:r>
                      <a:r>
                        <a:rPr kumimoji="0" lang="ru-RU" sz="2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соответ-ствует</a:t>
                      </a:r>
                      <a:r>
                        <a:rPr kumimoji="0" lang="ru-RU" sz="2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тому, что вы знаете, или думали, что знаете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 если то, что вы читаете, не знаете или забыли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 если то, что вы читаете, непонятно, или же вы хотели бы получить более подробные сведения по данному вопросу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 если то, что вы читаете, вас удивило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6000" contrast="4000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Скругленный прямоугольник 3"/>
          <p:cNvSpPr/>
          <p:nvPr/>
        </p:nvSpPr>
        <p:spPr>
          <a:xfrm>
            <a:off x="2800338" y="577830"/>
            <a:ext cx="3429024" cy="42862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</a:rPr>
              <a:t>метод «ИНСЕРТ»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214563" y="1357313"/>
            <a:ext cx="5072062" cy="492918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Загнутый угол 13"/>
          <p:cNvSpPr/>
          <p:nvPr/>
        </p:nvSpPr>
        <p:spPr>
          <a:xfrm>
            <a:off x="2214563" y="1000125"/>
            <a:ext cx="5072062" cy="5000625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047726" y="969945"/>
            <a:ext cx="7429551" cy="166199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МОРФОЛОГИЧЕСКИЙ РАЗБОР </a:t>
            </a:r>
          </a:p>
          <a:p>
            <a:pPr algn="ctr">
              <a:defRPr/>
            </a:pP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ИМЕНИ СУЩЕСТВИТЕЛЬНОГО</a:t>
            </a:r>
          </a:p>
          <a:p>
            <a:pPr algn="ctr">
              <a:defRPr/>
            </a:pPr>
            <a:endParaRPr lang="ru-RU" sz="5400" b="1" u="sng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+mn-cs"/>
            </a:endParaRPr>
          </a:p>
        </p:txBody>
      </p:sp>
      <p:sp>
        <p:nvSpPr>
          <p:cNvPr id="44041" name="TextBox 15"/>
          <p:cNvSpPr txBox="1">
            <a:spLocks noChangeArrowheads="1"/>
          </p:cNvSpPr>
          <p:nvPr/>
        </p:nvSpPr>
        <p:spPr bwMode="auto">
          <a:xfrm>
            <a:off x="2286000" y="1928813"/>
            <a:ext cx="4929188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/>
              <a:t>   </a:t>
            </a:r>
            <a:r>
              <a:rPr lang="ru-RU" sz="2200">
                <a:latin typeface="Times New Roman" pitchFamily="18" charset="0"/>
                <a:cs typeface="Times New Roman" pitchFamily="18" charset="0"/>
              </a:rPr>
              <a:t>Запишите существительное с вопросом, на который оно отвечает, выделите окончание.</a:t>
            </a:r>
          </a:p>
          <a:p>
            <a:r>
              <a:rPr lang="ru-RU" sz="220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200" u="sng">
                <a:latin typeface="Times New Roman" pitchFamily="18" charset="0"/>
                <a:cs typeface="Times New Roman" pitchFamily="18" charset="0"/>
              </a:rPr>
              <a:t>Укажите:</a:t>
            </a:r>
          </a:p>
          <a:p>
            <a:pPr>
              <a:buFont typeface="Wingdings" pitchFamily="2" charset="2"/>
              <a:buChar char="§"/>
            </a:pPr>
            <a:r>
              <a:rPr lang="ru-RU" sz="2200">
                <a:latin typeface="Times New Roman" pitchFamily="18" charset="0"/>
                <a:cs typeface="Times New Roman" pitchFamily="18" charset="0"/>
              </a:rPr>
              <a:t> начальную форму;</a:t>
            </a:r>
          </a:p>
          <a:p>
            <a:pPr>
              <a:buFont typeface="Wingdings" pitchFamily="2" charset="2"/>
              <a:buChar char="§"/>
            </a:pPr>
            <a:r>
              <a:rPr lang="ru-RU" sz="2200">
                <a:latin typeface="Times New Roman" pitchFamily="18" charset="0"/>
                <a:cs typeface="Times New Roman" pitchFamily="18" charset="0"/>
              </a:rPr>
              <a:t> собственное или нарицательное;</a:t>
            </a:r>
          </a:p>
          <a:p>
            <a:pPr>
              <a:buFont typeface="Wingdings" pitchFamily="2" charset="2"/>
              <a:buChar char="§"/>
            </a:pPr>
            <a:r>
              <a:rPr lang="ru-RU" sz="2200">
                <a:latin typeface="Times New Roman" pitchFamily="18" charset="0"/>
                <a:cs typeface="Times New Roman" pitchFamily="18" charset="0"/>
              </a:rPr>
              <a:t> одушевлённое или неодушевлённое;</a:t>
            </a:r>
          </a:p>
          <a:p>
            <a:pPr>
              <a:buFont typeface="Wingdings" pitchFamily="2" charset="2"/>
              <a:buChar char="§"/>
            </a:pPr>
            <a:r>
              <a:rPr lang="ru-RU" sz="2200">
                <a:latin typeface="Times New Roman" pitchFamily="18" charset="0"/>
                <a:cs typeface="Times New Roman" pitchFamily="18" charset="0"/>
              </a:rPr>
              <a:t> род;</a:t>
            </a:r>
          </a:p>
          <a:p>
            <a:pPr>
              <a:buFont typeface="Wingdings" pitchFamily="2" charset="2"/>
              <a:buChar char="§"/>
            </a:pPr>
            <a:r>
              <a:rPr lang="ru-RU" sz="2200">
                <a:latin typeface="Times New Roman" pitchFamily="18" charset="0"/>
                <a:cs typeface="Times New Roman" pitchFamily="18" charset="0"/>
              </a:rPr>
              <a:t> падеж;</a:t>
            </a:r>
          </a:p>
          <a:p>
            <a:pPr>
              <a:buFont typeface="Wingdings" pitchFamily="2" charset="2"/>
              <a:buChar char="§"/>
            </a:pPr>
            <a:r>
              <a:rPr lang="ru-RU" sz="2200">
                <a:latin typeface="Times New Roman" pitchFamily="18" charset="0"/>
                <a:cs typeface="Times New Roman" pitchFamily="18" charset="0"/>
              </a:rPr>
              <a:t> число;</a:t>
            </a:r>
          </a:p>
          <a:p>
            <a:pPr>
              <a:buFont typeface="Wingdings" pitchFamily="2" charset="2"/>
              <a:buChar char="§"/>
            </a:pPr>
            <a:r>
              <a:rPr lang="ru-RU" sz="2200">
                <a:latin typeface="Times New Roman" pitchFamily="18" charset="0"/>
                <a:cs typeface="Times New Roman" pitchFamily="18" charset="0"/>
              </a:rPr>
              <a:t> каким членом предложения </a:t>
            </a:r>
          </a:p>
          <a:p>
            <a:r>
              <a:rPr lang="ru-RU" sz="2200">
                <a:latin typeface="Times New Roman" pitchFamily="18" charset="0"/>
                <a:cs typeface="Times New Roman" pitchFamily="18" charset="0"/>
              </a:rPr>
              <a:t>   является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929188" y="2643188"/>
            <a:ext cx="571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/>
              <a:t>+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857750" y="3286125"/>
            <a:ext cx="571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/>
              <a:t>+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6786563" y="4000500"/>
            <a:ext cx="571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/>
              <a:t>+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357563" y="5000625"/>
            <a:ext cx="571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/>
              <a:t>+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071813" y="4286250"/>
            <a:ext cx="571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/>
              <a:t>+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714750" y="5643563"/>
            <a:ext cx="571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/>
              <a:t>+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3429000" y="4643438"/>
            <a:ext cx="571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/>
              <a:t>?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572250" y="3643313"/>
            <a:ext cx="571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/>
              <a:t>+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Лето анимированны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2137</TotalTime>
  <Words>923</Words>
  <Application>Microsoft Office PowerPoint</Application>
  <PresentationFormat>Экран (4:3)</PresentationFormat>
  <Paragraphs>267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Трек</vt:lpstr>
      <vt:lpstr>Лето анимированный</vt:lpstr>
      <vt:lpstr>Тема Office</vt:lpstr>
      <vt:lpstr>ИСПОЛЬЗОВАНИЕ АКТИВНЫХ МЕТОДОВ ОБУЧЕНИЯ НА РАЗЛИЧНЫХ ЭТАПАХ УРОКА В НАЧАЛЬНОЙ ШКОЛЕ  </vt:lpstr>
      <vt:lpstr>Слайд 2</vt:lpstr>
      <vt:lpstr>МЕТОД «ФРУКТОВЫЙ САД»</vt:lpstr>
      <vt:lpstr>метод «ИНФО - УГАДАЙ-КА»</vt:lpstr>
      <vt:lpstr>Слайд 5</vt:lpstr>
      <vt:lpstr>метод«КЛАСТЕР»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метод «ИНФО- УГАДАЙ-КА»</vt:lpstr>
      <vt:lpstr>МЕТОД «ФРУКТОВЫЙ САД»</vt:lpstr>
      <vt:lpstr>Слайд 18</vt:lpstr>
    </vt:vector>
  </TitlesOfParts>
  <Company>MoBIL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Пользователь Windows</cp:lastModifiedBy>
  <cp:revision>242</cp:revision>
  <dcterms:created xsi:type="dcterms:W3CDTF">2010-06-09T05:16:24Z</dcterms:created>
  <dcterms:modified xsi:type="dcterms:W3CDTF">2021-10-18T17:27:26Z</dcterms:modified>
</cp:coreProperties>
</file>