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8" r:id="rId2"/>
    <p:sldId id="258" r:id="rId3"/>
    <p:sldId id="263" r:id="rId4"/>
    <p:sldId id="260" r:id="rId5"/>
    <p:sldId id="266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MKVOSP-04" initials="Y0" lastIdx="1" clrIdx="0">
    <p:extLst>
      <p:ext uri="{19B8F6BF-5375-455C-9EA6-DF929625EA0E}">
        <p15:presenceInfo xmlns:p15="http://schemas.microsoft.com/office/powerpoint/2012/main" userId="YMKVOSP-04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1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AF6259-DB5F-4963-88EF-51A9DA0A0B9B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DB59F-36E2-4D21-B1E8-30BF257C3C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322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CDB59F-36E2-4D21-B1E8-30BF257C3C5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637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CDB59F-36E2-4D21-B1E8-30BF257C3C5A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236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968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56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15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902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190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113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32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758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096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42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863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636C6-6112-44A6-ACB2-58A5FE321D28}" type="datetimeFigureOut">
              <a:rPr lang="ru-RU" smtClean="0"/>
              <a:t>27.03.2024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5BC1C-4020-4406-844C-39AF2290C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14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61C4B8-E8FF-4432-1315-93C34D267E61}"/>
              </a:ext>
            </a:extLst>
          </p:cNvPr>
          <p:cNvSpPr txBox="1"/>
          <p:nvPr/>
        </p:nvSpPr>
        <p:spPr>
          <a:xfrm>
            <a:off x="448056" y="1333006"/>
            <a:ext cx="437997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АЛГОРИТМЫ ДЕЙСТВИЙ ОБУЧАЮЩИХСЯ </a:t>
            </a:r>
          </a:p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СОВЕРШЕНИИ </a:t>
            </a:r>
          </a:p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(УГРОЗЕ СОВЕРШЕНИЯ) ПРЕСТУПЛЕНИЙ ТЕРРОРИСТИЧЕСКОЙ НАПРАВЛЕННОСТИ В ОБРАЗОВАТЕЛЬНОЙ ОРГАНИЗАЦИИ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A60B4C47-6928-A12F-4A31-64A50AE09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032" y="1451878"/>
            <a:ext cx="4040717" cy="303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A05CE4-CBD0-D2DF-928D-2112ACD28630}"/>
              </a:ext>
            </a:extLst>
          </p:cNvPr>
          <p:cNvSpPr txBox="1"/>
          <p:nvPr/>
        </p:nvSpPr>
        <p:spPr>
          <a:xfrm>
            <a:off x="1193292" y="205829"/>
            <a:ext cx="67574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образования и науки Республики Саха (Якутия)</a:t>
            </a: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Государственное </a:t>
            </a:r>
            <a:r>
              <a:rPr lang="ru-RU" altLang="ru-RU" sz="12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</a:t>
            </a:r>
            <a:r>
              <a:rPr kumimoji="0" lang="ru-RU" alt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ное</a:t>
            </a:r>
            <a:r>
              <a:rPr kumimoji="0" lang="ru-RU" alt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профессиональное образовательное учреждение</a:t>
            </a:r>
            <a:r>
              <a:rPr lang="ru-RU" alt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Республики Саха (Якутия) «Якутский  медицинский колледж им. </a:t>
            </a:r>
            <a:r>
              <a:rPr kumimoji="0" lang="ru-RU" altLang="ru-RU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В.А.Вонгродского</a:t>
            </a:r>
            <a:r>
              <a:rPr kumimoji="0" lang="ru-RU" alt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17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E488AFFD-9B18-BF7D-56FC-6A035BFACA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429091"/>
              </p:ext>
            </p:extLst>
          </p:nvPr>
        </p:nvGraphicFramePr>
        <p:xfrm>
          <a:off x="338328" y="609346"/>
          <a:ext cx="8467344" cy="5684457"/>
        </p:xfrm>
        <a:graphic>
          <a:graphicData uri="http://schemas.openxmlformats.org/drawingml/2006/table">
            <a:tbl>
              <a:tblPr firstRow="1" firstCol="1" bandRow="1"/>
              <a:tblGrid>
                <a:gridCol w="4231743">
                  <a:extLst>
                    <a:ext uri="{9D8B030D-6E8A-4147-A177-3AD203B41FA5}">
                      <a16:colId xmlns:a16="http://schemas.microsoft.com/office/drawing/2014/main" val="3579489512"/>
                    </a:ext>
                  </a:extLst>
                </a:gridCol>
                <a:gridCol w="4235601">
                  <a:extLst>
                    <a:ext uri="{9D8B030D-6E8A-4147-A177-3AD203B41FA5}">
                      <a16:colId xmlns:a16="http://schemas.microsoft.com/office/drawing/2014/main" val="124123863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ДЕЙСТВИЯ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630512"/>
                  </a:ext>
                </a:extLst>
              </a:tr>
              <a:tr h="1494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СТPЕЛOК НА ТЕPPИТOPИИ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СТРЕЛОК В ЗДАНИИ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872173"/>
                  </a:ext>
                </a:extLst>
              </a:tr>
              <a:tr h="3834121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 нахождении вне здания объекта немедленно уйти в сторону от опасности, по возможности покинуть территорию объекта и сообщить родителям (законным представителям) о своем месте нахождения, в случае нахождения в непосредственной близости работника организации сообщить ему об опасности и далее действовать по его указаниям; 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 проведения операции по пресечению вооруженного нападения: </a:t>
                      </a:r>
                    </a:p>
                    <a:p>
                      <a:pPr marL="342900" indent="-160338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+mj-lt"/>
                        <a:buAutoNum type="arabicPeriod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лечь на пол лицом вниз, голову закрыть руками и не двигаться; </a:t>
                      </a:r>
                    </a:p>
                    <a:p>
                      <a:pPr marL="342900" indent="-160338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+mj-lt"/>
                        <a:buAutoNum type="arabicPeriod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возможности держаться подальше от проемов дверей и окон; </a:t>
                      </a:r>
                    </a:p>
                    <a:p>
                      <a:pPr marL="342900" indent="-160338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+mj-lt"/>
                        <a:buAutoNum type="arabicPeriod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 ранении постараться не двигаться с целью уменьшения потери крови; </a:t>
                      </a:r>
                    </a:p>
                    <a:p>
                      <a:pPr marL="342900" indent="-160338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+mj-lt"/>
                        <a:buAutoNum type="arabicPeriod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 бежать навстречу сотрудникам, проводящим операцию по пресечению вооруженного нападения, или от них, так как они могут посчитать бегущих за преступников.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 нахождении в здании переместиться в ближайшее помещение или в сторону работника организации, сообщить ему об опасности и далее действовать по его указаниям; 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помочь работнику организации заблокировать входы, в том числе с помощью мебели (самостоятельно заблокировать входы, если рядом не оказалось работника);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разместиться наиболее безопасным из возможных способов, как можно дальше от входов, ближе к капитальным стенам, ниже уровня оконных проемов, под прикрытием мебели;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сохранять спокойствие, разговаривать тихо, внимательно слушать и выполнять указания работника организации; 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переключить средства связи в бесшумный режим либо их выключить; 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оказать помощь и поддержку другим обучающимся только по указанию работника организации; 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3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разблокировать выходы и выходить из помещения только по указанию работника организации, руководителя или оперативных служб. 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17830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7BBA34B-AA56-05E7-2DD2-32B0287B6C3E}"/>
              </a:ext>
            </a:extLst>
          </p:cNvPr>
          <p:cNvSpPr txBox="1"/>
          <p:nvPr/>
        </p:nvSpPr>
        <p:spPr>
          <a:xfrm>
            <a:off x="2816352" y="15366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ВООРУЖЕННОЕ НАПАДЕНИЕ</a:t>
            </a:r>
          </a:p>
        </p:txBody>
      </p:sp>
    </p:spTree>
    <p:extLst>
      <p:ext uri="{BB962C8B-B14F-4D97-AF65-F5344CB8AC3E}">
        <p14:creationId xmlns:p14="http://schemas.microsoft.com/office/powerpoint/2010/main" val="2117739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E488AFFD-9B18-BF7D-56FC-6A035BFACA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508876"/>
              </p:ext>
            </p:extLst>
          </p:nvPr>
        </p:nvGraphicFramePr>
        <p:xfrm>
          <a:off x="338328" y="1377442"/>
          <a:ext cx="8467344" cy="4803703"/>
        </p:xfrm>
        <a:graphic>
          <a:graphicData uri="http://schemas.openxmlformats.org/drawingml/2006/table">
            <a:tbl>
              <a:tblPr firstRow="1" firstCol="1" bandRow="1"/>
              <a:tblGrid>
                <a:gridCol w="4231743">
                  <a:extLst>
                    <a:ext uri="{9D8B030D-6E8A-4147-A177-3AD203B41FA5}">
                      <a16:colId xmlns:a16="http://schemas.microsoft.com/office/drawing/2014/main" val="3579489512"/>
                    </a:ext>
                  </a:extLst>
                </a:gridCol>
                <a:gridCol w="4235601">
                  <a:extLst>
                    <a:ext uri="{9D8B030D-6E8A-4147-A177-3AD203B41FA5}">
                      <a16:colId xmlns:a16="http://schemas.microsoft.com/office/drawing/2014/main" val="124123863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ДЕЙСТВИЯ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2630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ЫВН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 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YC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БНА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PY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ЖЕН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В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 (П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П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ПЫТКЕ П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14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ЫВН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 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YC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БНА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PY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ЖЕН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ЗДАНИИ</a:t>
                      </a:r>
                      <a:endParaRPr lang="ru-RU" sz="14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9872173"/>
                  </a:ext>
                </a:extLst>
              </a:tr>
              <a:tr h="383412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проследовать на безопасное расстояние (см. </a:t>
                      </a:r>
                      <a:r>
                        <a:rPr lang="ru-RU" sz="1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рекомендуемые расстояния</a:t>
                      </a: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от предполагаемого взрывного устройства (места его проноса или провоза);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действовать по распоряжению руководителя, охранника или работника организации;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случае эвакуации сохранять спокойствие, отключить средства связи;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оказывать помощь и поддержку другим обучающимся только по указанию работников организации.</a:t>
                      </a:r>
                    </a:p>
                    <a:p>
                      <a:pPr marL="0" indent="0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None/>
                      </a:pPr>
                      <a:endParaRPr lang="ru-RU" sz="1400" b="1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 трогать и не приближаться к оставленным другими лицами (бесхозным) предметам; </a:t>
                      </a:r>
                    </a:p>
                    <a:p>
                      <a:pPr marL="171450" indent="-1714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Clr>
                          <a:srgbClr val="C00000"/>
                        </a:buClr>
                        <a:buFont typeface="Wingdings" panose="05000000000000000000" pitchFamily="2" charset="2"/>
                        <a:buChar char="ü"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в случае обнаружения оставленного другими лицами (бесхозного) предмета громко обратиться к окружающим </a:t>
                      </a: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«чья сумка (пакет, коробка)?»</a:t>
                      </a: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если ответа не последовало сообщить ближайшему работнику организации, либо обучающемуся старшего возраста. </a:t>
                      </a: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17830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F1F696A-ED63-32FD-1564-988414A35D32}"/>
              </a:ext>
            </a:extLst>
          </p:cNvPr>
          <p:cNvSpPr txBox="1"/>
          <p:nvPr/>
        </p:nvSpPr>
        <p:spPr>
          <a:xfrm>
            <a:off x="1389888" y="574286"/>
            <a:ext cx="60533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ВЗРЫВНОГО УСТРОЙСТВА </a:t>
            </a:r>
          </a:p>
        </p:txBody>
      </p:sp>
    </p:spTree>
    <p:extLst>
      <p:ext uri="{BB962C8B-B14F-4D97-AF65-F5344CB8AC3E}">
        <p14:creationId xmlns:p14="http://schemas.microsoft.com/office/powerpoint/2010/main" val="3740147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8CA896C-8E8C-EF07-1F34-48EEF6A11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04551"/>
              </p:ext>
            </p:extLst>
          </p:nvPr>
        </p:nvGraphicFramePr>
        <p:xfrm>
          <a:off x="438912" y="697939"/>
          <a:ext cx="8458200" cy="5935408"/>
        </p:xfrm>
        <a:graphic>
          <a:graphicData uri="http://schemas.openxmlformats.org/drawingml/2006/table">
            <a:tbl>
              <a:tblPr firstRow="1" firstCol="1" bandRow="1"/>
              <a:tblGrid>
                <a:gridCol w="8458200">
                  <a:extLst>
                    <a:ext uri="{9D8B030D-6E8A-4147-A177-3AD203B41FA5}">
                      <a16:colId xmlns:a16="http://schemas.microsoft.com/office/drawing/2014/main" val="3579489512"/>
                    </a:ext>
                  </a:extLst>
                </a:gridCol>
              </a:tblGrid>
              <a:tr h="3690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ДЕЙСТВИЯ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178303"/>
                  </a:ext>
                </a:extLst>
              </a:tr>
              <a:tr h="893598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нахождении рядом с местом захвата заложников попытаться покинуть опасную зону, при невозможности таких действий оставаться на месте, не провоцировать нарушителя, выполнять его требования, сохранять спокойствие и не допускать паники, вести себя как можно незаметнее и не переключать на себя внимание нарушителя; 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нахождении в помещении вблизи места захвата заложников помочь работникам организации заблокировать входы, в том числе с помощью мебели (самостоятельно заблокировать входы, если рядом не оказалось работника), сохранять спокойствие, разговаривать тихо, внимательно слушать и выполнять указания работника организации;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разместиться наиболее безопасным из возможных способов: как можно дальше от входов, ближе к капитальным стенам, ниже уровня оконных проемов, под прикрытием мебели;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переключить средства связи в бесшумный режим либо выключить их;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оказать помощь и поддержку другим обучающимся только по указанию работника организации;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разблокировать выходы и выходить из помещения только по указанию работника организации, руководителя или оперативных служб;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 время проведения операции по освобождению: </a:t>
                      </a:r>
                    </a:p>
                    <a:p>
                      <a:pPr marL="342900" marR="0" lvl="0" indent="-1603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лечь на пол лицом вниз, голову закрыть руками и не двигаться; </a:t>
                      </a:r>
                    </a:p>
                    <a:p>
                      <a:pPr marL="342900" marR="0" lvl="0" indent="-1603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возможности держаться подальше от проемов дверей и окон; </a:t>
                      </a:r>
                    </a:p>
                    <a:p>
                      <a:pPr marL="342900" marR="0" lvl="0" indent="-1603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 ранении постараться не двигаться с целью уменьшения потери крови; </a:t>
                      </a:r>
                    </a:p>
                    <a:p>
                      <a:pPr marL="342900" marR="0" lvl="0" indent="-1603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бежать навстречу сотрудникам, проводящим операцию, или от них, так как они могут посчитать бегущих за преступников.</a:t>
                      </a:r>
                      <a:endParaRPr lang="ru-RU" sz="1400" b="1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71611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913161B-E2B3-7B57-19EC-4FC65E13493B}"/>
              </a:ext>
            </a:extLst>
          </p:cNvPr>
          <p:cNvSpPr txBox="1"/>
          <p:nvPr/>
        </p:nvSpPr>
        <p:spPr>
          <a:xfrm>
            <a:off x="2286000" y="224653"/>
            <a:ext cx="4572000" cy="368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ЗАХВАТ ЗАЛОЖНИКОВ</a:t>
            </a:r>
            <a:endParaRPr lang="ru-RU" sz="1800" b="1" kern="1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040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98CA896C-8E8C-EF07-1F34-48EEF6A11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855503"/>
              </p:ext>
            </p:extLst>
          </p:nvPr>
        </p:nvGraphicFramePr>
        <p:xfrm>
          <a:off x="758952" y="1247445"/>
          <a:ext cx="7598664" cy="1799970"/>
        </p:xfrm>
        <a:graphic>
          <a:graphicData uri="http://schemas.openxmlformats.org/drawingml/2006/table">
            <a:tbl>
              <a:tblPr firstRow="1" firstCol="1" bandRow="1"/>
              <a:tblGrid>
                <a:gridCol w="7598664">
                  <a:extLst>
                    <a:ext uri="{9D8B030D-6E8A-4147-A177-3AD203B41FA5}">
                      <a16:colId xmlns:a16="http://schemas.microsoft.com/office/drawing/2014/main" val="3579489512"/>
                    </a:ext>
                  </a:extLst>
                </a:gridCol>
              </a:tblGrid>
              <a:tr h="3690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ДЕЙСТВИЯ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178303"/>
                  </a:ext>
                </a:extLst>
              </a:tr>
              <a:tr h="89359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проследовать на безопасное расстояние от места происшествия;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действовать по распоряжению директора, охранника или работника организации;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отключить средства связи, в случае эвакуации сохранять спокойствие;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оказывать помощь и поддержку другим обучающимся только по указанию работников организации. </a:t>
                      </a:r>
                      <a:endParaRPr lang="ru-RU" sz="1400" b="1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71611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23D5F2F-54E3-35BE-4B71-D611BBB644C9}"/>
              </a:ext>
            </a:extLst>
          </p:cNvPr>
          <p:cNvSpPr txBox="1"/>
          <p:nvPr/>
        </p:nvSpPr>
        <p:spPr>
          <a:xfrm>
            <a:off x="603504" y="220814"/>
            <a:ext cx="7936992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СРАБАТЫВАНИЕ НА ТЕРРИТОРИИ ОБРАЗОВАТЕЛЬНОЙ ОРГАНИЗАЦИИ ВЗРЫВНОГО УСТРОЙСТВА, В ТОМ ЧИСЛЕ ДОСТАВЛЕННОГО БЕСПИЛОТНЫМ ЛЕТАТЕЛЬНЫМ АППАРАТОМ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55DFF1-AD5D-2567-0469-73243AD726B9}"/>
              </a:ext>
            </a:extLst>
          </p:cNvPr>
          <p:cNvSpPr txBox="1"/>
          <p:nvPr/>
        </p:nvSpPr>
        <p:spPr>
          <a:xfrm>
            <a:off x="1024128" y="3047415"/>
            <a:ext cx="72603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НАПАДЕНИЕ С ИСПОЛЬЗОВАНИЕМ ГОРЮЧИХ ЖИДКОСТЕЙ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8CA896C-8E8C-EF07-1F34-48EEF6A11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743630"/>
              </p:ext>
            </p:extLst>
          </p:nvPr>
        </p:nvGraphicFramePr>
        <p:xfrm>
          <a:off x="534924" y="3521027"/>
          <a:ext cx="8046720" cy="3169665"/>
        </p:xfrm>
        <a:graphic>
          <a:graphicData uri="http://schemas.openxmlformats.org/drawingml/2006/table">
            <a:tbl>
              <a:tblPr firstRow="1" firstCol="1" bandRow="1"/>
              <a:tblGrid>
                <a:gridCol w="8046720">
                  <a:extLst>
                    <a:ext uri="{9D8B030D-6E8A-4147-A177-3AD203B41FA5}">
                      <a16:colId xmlns:a16="http://schemas.microsoft.com/office/drawing/2014/main" val="3579489512"/>
                    </a:ext>
                  </a:extLst>
                </a:gridCol>
              </a:tblGrid>
              <a:tr h="3690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4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ДЕЙСТВИЯ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4178303"/>
                  </a:ext>
                </a:extLst>
              </a:tr>
              <a:tr h="89359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сохранять спокойствие, не допускать возникновения паники, строго следовать инструкциям персонала, покидать помещения в сторону эвакуационного выхода, строясь в колонну по два человека;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соблюдать осторожность, не толкать впереди идущих по лестнице;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выйдя к лестнице, обучающиеся одной группы должны держаться вместе, не бежать толпой и организованно спускаться только с одной стороны лестницы, оставляя другую сторону для прохода;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C00000"/>
                        </a:buClr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обучающие, которые не присутствуют в кабинете во время сигнала тревоги (находятся в туалете, коридоре и т.п.) должны немедленно вернуться в кабинет либо присоединиться к любой группе, начавшему эвакуацию, покинув здание образовательной организации обязательно присоединиться к своей группе.</a:t>
                      </a:r>
                      <a:endParaRPr lang="ru-RU" sz="1400" b="1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4716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999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2C3FF19-953E-C563-9E24-4EAF93470834}"/>
              </a:ext>
            </a:extLst>
          </p:cNvPr>
          <p:cNvSpPr txBox="1"/>
          <p:nvPr/>
        </p:nvSpPr>
        <p:spPr>
          <a:xfrm>
            <a:off x="1993392" y="2267027"/>
            <a:ext cx="584301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Граната РГД-5 – 50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Граната Ф-1 – 200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Тротиловая шашка массой 200 граммов – 45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Тротиловая шашка массой 400 граммов – 55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Пивная банка 0,33 литра – 60 метров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Чемодан (кейс) – 230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Дорожный чемодан – 350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 типа «Жигули» – 460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 типа «Волга» – 580 метров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Микроавтобус – 920 метров </a:t>
            </a:r>
          </a:p>
          <a:p>
            <a:pPr marL="342900" indent="-342900">
              <a:buAutoNum type="arabicPeriod"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Грузовая автомашина (фургон) – 1240 метр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ECA02A-43E4-F97D-F8E4-398562DD7321}"/>
              </a:ext>
            </a:extLst>
          </p:cNvPr>
          <p:cNvSpPr txBox="1"/>
          <p:nvPr/>
        </p:nvSpPr>
        <p:spPr>
          <a:xfrm>
            <a:off x="1426464" y="542836"/>
            <a:ext cx="629107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РЕКОМЕНДУЕМЫЕ РАССТОЯНИЯ 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ЭВАКУАЦИИ И ОЦЕПЛЕНИЯ ПРИ ОБНАРУЖЕНИИ ВЗРЫВНОГО УСТРОЙСТВА </a:t>
            </a:r>
          </a:p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ИЛИ ПОХОЖЕГО НА НЕГО ПРЕДМЕТА </a:t>
            </a:r>
          </a:p>
        </p:txBody>
      </p:sp>
    </p:spTree>
    <p:extLst>
      <p:ext uri="{BB962C8B-B14F-4D97-AF65-F5344CB8AC3E}">
        <p14:creationId xmlns:p14="http://schemas.microsoft.com/office/powerpoint/2010/main" val="4953858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276</TotalTime>
  <Words>952</Words>
  <Application>Microsoft Office PowerPoint</Application>
  <PresentationFormat>Экран (4:3)</PresentationFormat>
  <Paragraphs>74</Paragraphs>
  <Slides>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YMKVOSP-04</dc:creator>
  <cp:lastModifiedBy>YMKVOSP-04</cp:lastModifiedBy>
  <cp:revision>4</cp:revision>
  <dcterms:created xsi:type="dcterms:W3CDTF">2024-03-26T07:14:12Z</dcterms:created>
  <dcterms:modified xsi:type="dcterms:W3CDTF">2024-03-27T13:29:51Z</dcterms:modified>
</cp:coreProperties>
</file>