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72" r:id="rId11"/>
    <p:sldId id="275" r:id="rId12"/>
    <p:sldId id="273" r:id="rId13"/>
    <p:sldId id="274" r:id="rId14"/>
    <p:sldId id="266" r:id="rId15"/>
    <p:sldId id="267" r:id="rId16"/>
    <p:sldId id="271" r:id="rId17"/>
    <p:sldId id="268" r:id="rId18"/>
    <p:sldId id="269" r:id="rId19"/>
    <p:sldId id="27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347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095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771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61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39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24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691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288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168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59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058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1025D48-7F2D-417A-8065-149DEF92097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62EBCA6-3E26-40D6-87AA-7DE5E63CCFC2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552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esh.edu.ru/subject/lesson/5392/start/" TargetMode="External"/><Relationship Id="rId2" Type="http://schemas.openxmlformats.org/officeDocument/2006/relationships/hyperlink" Target="https://www.yaklass.ru/p/biologia/11-klass/osnovy-ekologicheskikh-znanii-6844047/adaptatcii-organizmov-k-usloviiam-sredy-sushchestvovaniia-684404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edsovet.su/metodika/7069_refleksivnaya_mishen?ysclid=m78rurgzh88073448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6F46F-2387-4373-806A-359472E5C6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Среды обитания организмов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4EAC8BF-55ED-4BF7-8D79-A2F849C01B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0" y="4756727"/>
            <a:ext cx="10925695" cy="1459346"/>
          </a:xfrm>
        </p:spPr>
        <p:txBody>
          <a:bodyPr>
            <a:normAutofit/>
          </a:bodyPr>
          <a:lstStyle/>
          <a:p>
            <a:pPr lvl="0" algn="r"/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Презентация составлена преподавателем</a:t>
            </a:r>
          </a:p>
          <a:p>
            <a:pPr lvl="0" algn="r"/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гапоу</a:t>
            </a: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со «уральский радиотехнический колледж им. А.С. Попова»</a:t>
            </a:r>
          </a:p>
          <a:p>
            <a:pPr lvl="0" algn="r"/>
            <a:r>
              <a:rPr lang="ru-RU" sz="1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Кишовой</a:t>
            </a: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Н.О.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608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300844-E5DC-445B-B4D4-6E3A50D1A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509" y="0"/>
            <a:ext cx="10058400" cy="1450757"/>
          </a:xfrm>
        </p:spPr>
        <p:txBody>
          <a:bodyPr/>
          <a:lstStyle/>
          <a:p>
            <a:pPr algn="ctr"/>
            <a:r>
              <a:rPr lang="ru-RU" dirty="0"/>
              <a:t>Прочитайте ребус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16C2630C-E96F-4818-8CB3-54C8BDDB3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09" y="1450757"/>
            <a:ext cx="10020981" cy="3382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E41373-00AE-4D84-82D4-EB3B1AC5488B}"/>
              </a:ext>
            </a:extLst>
          </p:cNvPr>
          <p:cNvSpPr txBox="1"/>
          <p:nvPr/>
        </p:nvSpPr>
        <p:spPr>
          <a:xfrm>
            <a:off x="18709" y="5407243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наука о взаимодействии живых организмов между собой и с окружающей средой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F2BD9-9519-4338-A92B-CC7C955401BD}"/>
              </a:ext>
            </a:extLst>
          </p:cNvPr>
          <p:cNvSpPr txBox="1"/>
          <p:nvPr/>
        </p:nvSpPr>
        <p:spPr>
          <a:xfrm>
            <a:off x="2983346" y="4268223"/>
            <a:ext cx="59040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/>
              <a:t>ЭКОЛОГИЯ</a:t>
            </a:r>
          </a:p>
        </p:txBody>
      </p:sp>
    </p:spTree>
    <p:extLst>
      <p:ext uri="{BB962C8B-B14F-4D97-AF65-F5344CB8AC3E}">
        <p14:creationId xmlns:p14="http://schemas.microsoft.com/office/powerpoint/2010/main" val="162320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C1F55-DD19-49D3-B847-8703ED728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27A47028-45BC-47E2-8889-A42726110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80" y="28226"/>
            <a:ext cx="11066640" cy="6829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B7BA9C-17E0-4671-A8E1-9ECCA38BD19E}"/>
              </a:ext>
            </a:extLst>
          </p:cNvPr>
          <p:cNvSpPr txBox="1"/>
          <p:nvPr/>
        </p:nvSpPr>
        <p:spPr>
          <a:xfrm>
            <a:off x="1061156" y="365124"/>
            <a:ext cx="2754489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СРЕДЫ ОБИТАНИЯ ОРГАНИЗМОВ</a:t>
            </a:r>
          </a:p>
        </p:txBody>
      </p:sp>
    </p:spTree>
    <p:extLst>
      <p:ext uri="{BB962C8B-B14F-4D97-AF65-F5344CB8AC3E}">
        <p14:creationId xmlns:p14="http://schemas.microsoft.com/office/powerpoint/2010/main" val="170489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9E038E-CF3A-401E-AFC2-BDC93C169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Среда обитания?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046A38-9488-4801-9BFA-5584CB7DA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161817" cy="3777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Это все, с чем соприкасается в природе живое существо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48B399A0-8F51-42CB-A678-E54C8600D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409" y="1825625"/>
            <a:ext cx="7289260" cy="503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32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65544393-9F60-4AC7-9AF2-95C50BE2A96B}"/>
              </a:ext>
            </a:extLst>
          </p:cNvPr>
          <p:cNvSpPr/>
          <p:nvPr/>
        </p:nvSpPr>
        <p:spPr>
          <a:xfrm>
            <a:off x="4114800" y="643466"/>
            <a:ext cx="3962400" cy="1286933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Среда обитания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DB978329-A0CE-4374-97B4-A92DD15909ED}"/>
              </a:ext>
            </a:extLst>
          </p:cNvPr>
          <p:cNvGrpSpPr/>
          <p:nvPr/>
        </p:nvGrpSpPr>
        <p:grpSpPr>
          <a:xfrm>
            <a:off x="3350471" y="2502530"/>
            <a:ext cx="2720622" cy="3712004"/>
            <a:chOff x="324556" y="2912531"/>
            <a:chExt cx="2720622" cy="3712004"/>
          </a:xfrm>
        </p:grpSpPr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3FAA5712-6229-4C63-AF81-29B75A09C9F5}"/>
                </a:ext>
              </a:extLst>
            </p:cNvPr>
            <p:cNvSpPr/>
            <p:nvPr/>
          </p:nvSpPr>
          <p:spPr>
            <a:xfrm>
              <a:off x="324556" y="2912531"/>
              <a:ext cx="2720622" cy="903111"/>
            </a:xfrm>
            <a:prstGeom prst="round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latin typeface="Verdana" panose="020B0604030504040204" pitchFamily="34" charset="0"/>
                  <a:ea typeface="Verdana" panose="020B0604030504040204" pitchFamily="34" charset="0"/>
                </a:rPr>
                <a:t>Наземно- воздушная</a:t>
              </a:r>
            </a:p>
          </p:txBody>
        </p:sp>
        <p:pic>
          <p:nvPicPr>
            <p:cNvPr id="4100" name="Picture 4" descr="Picture background">
              <a:extLst>
                <a:ext uri="{FF2B5EF4-FFF2-40B4-BE49-F238E27FC236}">
                  <a16:creationId xmlns:a16="http://schemas.microsoft.com/office/drawing/2014/main" id="{B5B9B393-183D-4E67-AD74-B13DC6F66F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81" y="4085616"/>
              <a:ext cx="1818971" cy="2538919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C17FD6A3-39C2-49E5-92A0-90012F1937E6}"/>
              </a:ext>
            </a:extLst>
          </p:cNvPr>
          <p:cNvGrpSpPr/>
          <p:nvPr/>
        </p:nvGrpSpPr>
        <p:grpSpPr>
          <a:xfrm>
            <a:off x="523516" y="2502530"/>
            <a:ext cx="2720622" cy="3712004"/>
            <a:chOff x="3237794" y="2912530"/>
            <a:chExt cx="2720622" cy="3712004"/>
          </a:xfrm>
        </p:grpSpPr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9905C0BB-26B8-4D6F-B03C-9CDABCAD1075}"/>
                </a:ext>
              </a:extLst>
            </p:cNvPr>
            <p:cNvSpPr/>
            <p:nvPr/>
          </p:nvSpPr>
          <p:spPr>
            <a:xfrm>
              <a:off x="3237794" y="2912530"/>
              <a:ext cx="2720622" cy="903111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Водная </a:t>
              </a:r>
            </a:p>
          </p:txBody>
        </p:sp>
        <p:pic>
          <p:nvPicPr>
            <p:cNvPr id="4102" name="Picture 6" descr="Picture background">
              <a:extLst>
                <a:ext uri="{FF2B5EF4-FFF2-40B4-BE49-F238E27FC236}">
                  <a16:creationId xmlns:a16="http://schemas.microsoft.com/office/drawing/2014/main" id="{AA1812E3-D1BB-4394-933A-46161B6060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8988" y="4085616"/>
              <a:ext cx="2031134" cy="2538918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973AAC3-F4CA-481E-99FA-754DF2120F53}"/>
              </a:ext>
            </a:extLst>
          </p:cNvPr>
          <p:cNvGrpSpPr/>
          <p:nvPr/>
        </p:nvGrpSpPr>
        <p:grpSpPr>
          <a:xfrm>
            <a:off x="6189462" y="2502531"/>
            <a:ext cx="2720622" cy="3712003"/>
            <a:chOff x="6151033" y="2912530"/>
            <a:chExt cx="2720622" cy="3712003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9713EC21-5451-42A6-B1B6-E5ABA6E84D00}"/>
                </a:ext>
              </a:extLst>
            </p:cNvPr>
            <p:cNvSpPr/>
            <p:nvPr/>
          </p:nvSpPr>
          <p:spPr>
            <a:xfrm>
              <a:off x="6151033" y="2912530"/>
              <a:ext cx="2720622" cy="903111"/>
            </a:xfrm>
            <a:prstGeom prst="round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Почвенная </a:t>
              </a:r>
            </a:p>
          </p:txBody>
        </p:sp>
        <p:pic>
          <p:nvPicPr>
            <p:cNvPr id="4104" name="Picture 8" descr="Picture background">
              <a:extLst>
                <a:ext uri="{FF2B5EF4-FFF2-40B4-BE49-F238E27FC236}">
                  <a16:creationId xmlns:a16="http://schemas.microsoft.com/office/drawing/2014/main" id="{757474AB-B03A-4AB8-861D-3483BA6D9E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5038" y="4085616"/>
              <a:ext cx="1692611" cy="2538917"/>
            </a:xfrm>
            <a:prstGeom prst="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pic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93FD5CE3-1A8C-4602-85DF-4496E90B96FD}"/>
              </a:ext>
            </a:extLst>
          </p:cNvPr>
          <p:cNvGrpSpPr/>
          <p:nvPr/>
        </p:nvGrpSpPr>
        <p:grpSpPr>
          <a:xfrm>
            <a:off x="9146822" y="2507771"/>
            <a:ext cx="2720622" cy="3706763"/>
            <a:chOff x="9146822" y="2912531"/>
            <a:chExt cx="2720622" cy="3706763"/>
          </a:xfrm>
        </p:grpSpPr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8DF7EC54-DA1E-43CE-9973-324E6AA600FE}"/>
                </a:ext>
              </a:extLst>
            </p:cNvPr>
            <p:cNvSpPr/>
            <p:nvPr/>
          </p:nvSpPr>
          <p:spPr>
            <a:xfrm>
              <a:off x="9146822" y="2912531"/>
              <a:ext cx="2720622" cy="903111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1001">
              <a:schemeClr val="l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latin typeface="Verdana" panose="020B0604030504040204" pitchFamily="34" charset="0"/>
                  <a:ea typeface="Verdana" panose="020B0604030504040204" pitchFamily="34" charset="0"/>
                </a:rPr>
                <a:t>Организменная </a:t>
              </a:r>
            </a:p>
          </p:txBody>
        </p:sp>
        <p:pic>
          <p:nvPicPr>
            <p:cNvPr id="4106" name="Picture 10" descr="Picture background">
              <a:extLst>
                <a:ext uri="{FF2B5EF4-FFF2-40B4-BE49-F238E27FC236}">
                  <a16:creationId xmlns:a16="http://schemas.microsoft.com/office/drawing/2014/main" id="{2390BEC9-9147-48C4-9D0A-4A841DDF1A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4297" y="4080375"/>
              <a:ext cx="2084187" cy="25389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6758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A7205-AC9A-4256-8087-15799AD11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Характеристика сред обитания</a:t>
            </a:r>
          </a:p>
        </p:txBody>
      </p:sp>
      <p:graphicFrame>
        <p:nvGraphicFramePr>
          <p:cNvPr id="3" name="Таблица 4">
            <a:extLst>
              <a:ext uri="{FF2B5EF4-FFF2-40B4-BE49-F238E27FC236}">
                <a16:creationId xmlns:a16="http://schemas.microsoft.com/office/drawing/2014/main" id="{3E53D486-4129-4E43-B2EF-45CE7497DA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592042"/>
              </p:ext>
            </p:extLst>
          </p:nvPr>
        </p:nvGraphicFramePr>
        <p:xfrm>
          <a:off x="145774" y="1938867"/>
          <a:ext cx="11860696" cy="439211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965174">
                  <a:extLst>
                    <a:ext uri="{9D8B030D-6E8A-4147-A177-3AD203B41FA5}">
                      <a16:colId xmlns:a16="http://schemas.microsoft.com/office/drawing/2014/main" val="3534010716"/>
                    </a:ext>
                  </a:extLst>
                </a:gridCol>
                <a:gridCol w="2965174">
                  <a:extLst>
                    <a:ext uri="{9D8B030D-6E8A-4147-A177-3AD203B41FA5}">
                      <a16:colId xmlns:a16="http://schemas.microsoft.com/office/drawing/2014/main" val="2240218143"/>
                    </a:ext>
                  </a:extLst>
                </a:gridCol>
                <a:gridCol w="2965174">
                  <a:extLst>
                    <a:ext uri="{9D8B030D-6E8A-4147-A177-3AD203B41FA5}">
                      <a16:colId xmlns:a16="http://schemas.microsoft.com/office/drawing/2014/main" val="1533826065"/>
                    </a:ext>
                  </a:extLst>
                </a:gridCol>
                <a:gridCol w="2965174">
                  <a:extLst>
                    <a:ext uri="{9D8B030D-6E8A-4147-A177-3AD203B41FA5}">
                      <a16:colId xmlns:a16="http://schemas.microsoft.com/office/drawing/2014/main" val="2492172868"/>
                    </a:ext>
                  </a:extLst>
                </a:gridCol>
              </a:tblGrid>
              <a:tr h="14785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latin typeface="Arial Black" panose="020B0A04020102020204" pitchFamily="34" charset="0"/>
                        </a:rPr>
                        <a:t>Среда обитания</a:t>
                      </a:r>
                    </a:p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latin typeface="Arial Black" panose="020B0A04020102020204" pitchFamily="34" charset="0"/>
                        </a:rPr>
                        <a:t>Характеристика среды</a:t>
                      </a:r>
                    </a:p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 Black" panose="020B0A04020102020204" pitchFamily="34" charset="0"/>
                        </a:rPr>
                        <a:t>Приспособления организмов к среде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 Black" panose="020B0A04020102020204" pitchFamily="34" charset="0"/>
                        </a:rPr>
                        <a:t>Общее название организмов, примеры (3-4)</a:t>
                      </a:r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366368"/>
                  </a:ext>
                </a:extLst>
              </a:tr>
              <a:tr h="478977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951554"/>
                  </a:ext>
                </a:extLst>
              </a:tr>
              <a:tr h="516792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209918"/>
                  </a:ext>
                </a:extLst>
              </a:tr>
              <a:tr h="831909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155810"/>
                  </a:ext>
                </a:extLst>
              </a:tr>
              <a:tr h="1009953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chemeClr val="tx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782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0686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9874623-29F9-4F0B-9A09-50AEDB171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377" y="249989"/>
            <a:ext cx="9520844" cy="76754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Экологические факторы среды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0E0991-FADF-4CA3-8EF8-FDF844780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3195"/>
            <a:ext cx="10515600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</a:rPr>
              <a:t>свойства среды обитания, оказывающие какое-либо воздействие на организм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FAD32796-A172-4C92-A743-79E6B7542782}"/>
              </a:ext>
            </a:extLst>
          </p:cNvPr>
          <p:cNvGrpSpPr/>
          <p:nvPr/>
        </p:nvGrpSpPr>
        <p:grpSpPr>
          <a:xfrm>
            <a:off x="838200" y="2816579"/>
            <a:ext cx="10363199" cy="1325563"/>
            <a:chOff x="838200" y="2816579"/>
            <a:chExt cx="10363199" cy="1325563"/>
          </a:xfrm>
        </p:grpSpPr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0B98245E-DFC8-49C6-957D-ACD87825E3B3}"/>
                </a:ext>
              </a:extLst>
            </p:cNvPr>
            <p:cNvSpPr/>
            <p:nvPr/>
          </p:nvSpPr>
          <p:spPr>
            <a:xfrm>
              <a:off x="838200" y="2816579"/>
              <a:ext cx="2446867" cy="1325563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1"/>
                  </a:solidFill>
                </a:rPr>
                <a:t>Биотические </a:t>
              </a:r>
            </a:p>
          </p:txBody>
        </p:sp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79375E3B-27A4-446E-A054-BEBDC3382EC2}"/>
                </a:ext>
              </a:extLst>
            </p:cNvPr>
            <p:cNvSpPr/>
            <p:nvPr/>
          </p:nvSpPr>
          <p:spPr>
            <a:xfrm>
              <a:off x="4796366" y="2816579"/>
              <a:ext cx="2446867" cy="1325563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1"/>
                  </a:solidFill>
                </a:rPr>
                <a:t>Абиотические</a:t>
              </a:r>
              <a:r>
                <a:rPr lang="ru-RU" dirty="0"/>
                <a:t> </a:t>
              </a:r>
            </a:p>
          </p:txBody>
        </p:sp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38AA608D-10BF-4A02-B27E-9DBF7B84C6FC}"/>
                </a:ext>
              </a:extLst>
            </p:cNvPr>
            <p:cNvSpPr/>
            <p:nvPr/>
          </p:nvSpPr>
          <p:spPr>
            <a:xfrm>
              <a:off x="8754532" y="2816579"/>
              <a:ext cx="2446867" cy="1325563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chemeClr val="tx1"/>
                  </a:solidFill>
                </a:rPr>
                <a:t>Антропогенные</a:t>
              </a:r>
              <a:r>
                <a:rPr lang="ru-RU" dirty="0"/>
                <a:t> </a:t>
              </a:r>
            </a:p>
          </p:txBody>
        </p:sp>
      </p:grp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E8DCA136-C5FF-4CF0-B53F-C6F365706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000" y="4484333"/>
            <a:ext cx="1413891" cy="179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86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92C291-B89E-40DA-B3BB-292551CD7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Закон минимума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</a:rPr>
              <a:t>Ю.Либиха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 (ограничивающего фактора)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CB775C-72FD-491E-B61D-2511EEECF5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273" y="1845734"/>
            <a:ext cx="571176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</a:rPr>
              <a:t>Наиболее значим для организма является тот фактор, который более всего отклоняется от оптимального его значения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D358918-1A3E-4852-8F23-DCC9410C702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91025" y="1475429"/>
            <a:ext cx="4759044" cy="4351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C336441-C9A6-408E-854E-23FF8799FFFF}"/>
              </a:ext>
            </a:extLst>
          </p:cNvPr>
          <p:cNvSpPr txBox="1"/>
          <p:nvPr/>
        </p:nvSpPr>
        <p:spPr>
          <a:xfrm>
            <a:off x="9256889" y="5869094"/>
            <a:ext cx="2096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«Бочка Либиха»</a:t>
            </a:r>
          </a:p>
        </p:txBody>
      </p:sp>
    </p:spTree>
    <p:extLst>
      <p:ext uri="{BB962C8B-B14F-4D97-AF65-F5344CB8AC3E}">
        <p14:creationId xmlns:p14="http://schemas.microsoft.com/office/powerpoint/2010/main" val="676870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759D81-360D-4CBF-B21A-1E3B6E9E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055" y="286603"/>
            <a:ext cx="10684625" cy="1450757"/>
          </a:xfrm>
        </p:spPr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Закон толерантности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</a:rPr>
              <a:t>Шелфорда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91B21C-13D5-4AA5-9C4C-563FE10F43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1673" y="1825625"/>
            <a:ext cx="1197032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Verdana" panose="020B0604030504040204" pitchFamily="34" charset="0"/>
                <a:ea typeface="Verdana" panose="020B0604030504040204" pitchFamily="34" charset="0"/>
              </a:rPr>
              <a:t>Лимитирующим фактором, ограничивающим развитие организма, может быть как минимум, так и максимум воздействия экологического фактора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9AAF40C-697A-4A16-9DC4-3667DFFC8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962" y="2646538"/>
            <a:ext cx="7994076" cy="421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707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970362F-EE75-4973-8FF8-51835E034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71598198-BF7C-415E-BEF9-F129959DA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0"/>
            <a:ext cx="1097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636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07F075-C1C2-4B0F-9230-41F1D8FD6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68022B46-4FD7-4038-B28C-57CECA676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58" y="-72189"/>
            <a:ext cx="10395284" cy="693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526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744B43-D5AB-40DE-8B34-E2E116DBC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FFA14F1-A730-44AD-B6EE-2F2517C5C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0"/>
            <a:ext cx="8572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224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DCA537-98C8-4C17-84E5-56852189A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80" name="Picture 8" descr="Picture background">
            <a:extLst>
              <a:ext uri="{FF2B5EF4-FFF2-40B4-BE49-F238E27FC236}">
                <a16:creationId xmlns:a16="http://schemas.microsoft.com/office/drawing/2014/main" id="{4B6AFCF6-3468-4752-AB6F-236AD1AF9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89"/>
            <a:ext cx="7643662" cy="507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41AF93D2-F9A5-43E6-9B5D-77AD265F9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133" y="1515979"/>
            <a:ext cx="4825867" cy="482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307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314D1-1D6C-401D-8321-B67A1FB73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02EC3B-9E9B-403F-BE24-9562607744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	Для каждого из перечисленных групп организмов укажите факторы среды обитания, которые являются важными для его жизни: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Деревья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Рыбы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Птицы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Насекомые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dirty="0">
                <a:latin typeface="Verdana" panose="020B0604030504040204" pitchFamily="34" charset="0"/>
                <a:ea typeface="Verdana" panose="020B0604030504040204" pitchFamily="34" charset="0"/>
              </a:rPr>
              <a:t>Грибы</a:t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620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D33C41-E540-4A0B-90BD-16D951BCC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5CF5E9-DAA3-4B99-98F9-249777BF2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</a:rPr>
              <a:t>Приведите пример адаптации организма к определённой среде обитания. </a:t>
            </a:r>
          </a:p>
          <a:p>
            <a:pPr marL="0" indent="0">
              <a:buNone/>
            </a:pPr>
            <a:r>
              <a:rPr lang="ru-RU" sz="2800" dirty="0">
                <a:latin typeface="Verdana" panose="020B0604030504040204" pitchFamily="34" charset="0"/>
                <a:ea typeface="Verdana" panose="020B0604030504040204" pitchFamily="34" charset="0"/>
              </a:rPr>
              <a:t>Объясните, как эта адаптация помогает организму выживать и размножаться в данной среде.</a:t>
            </a:r>
          </a:p>
        </p:txBody>
      </p:sp>
    </p:spTree>
    <p:extLst>
      <p:ext uri="{BB962C8B-B14F-4D97-AF65-F5344CB8AC3E}">
        <p14:creationId xmlns:p14="http://schemas.microsoft.com/office/powerpoint/2010/main" val="39936566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AD7F081-50E5-41C0-B337-75AC953E5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Задание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B2E2ABAF-E63E-416D-86E3-A7549E44CA1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Найдите слова, относящие к теме нашего занятия</a:t>
            </a:r>
          </a:p>
        </p:txBody>
      </p:sp>
      <p:pic>
        <p:nvPicPr>
          <p:cNvPr id="3074" name="Picture 2" descr="https://resh.edu.ru/uploads/lesson_extract/5392/20190122154756/OEBPS/objects/c_biol_11_13_1/dfdf9145-869b-4038-bd97-f5e2a48b46e1.png">
            <a:extLst>
              <a:ext uri="{FF2B5EF4-FFF2-40B4-BE49-F238E27FC236}">
                <a16:creationId xmlns:a16="http://schemas.microsoft.com/office/drawing/2014/main" id="{64794913-B50B-452B-99EE-2B1BBFBF8F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572" y="1845734"/>
            <a:ext cx="4241108" cy="439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74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86B25C-75A1-4AC5-8826-54537B94E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3A35AC-F12D-463D-A5F7-3A6CAF9B9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Verdana" panose="020B0604030504040204" pitchFamily="34" charset="0"/>
                <a:ea typeface="Verdana" panose="020B0604030504040204" pitchFamily="34" charset="0"/>
              </a:rPr>
              <a:t>Составьте кроссворд по теме «Среды обитания организмов» на 15 слов</a:t>
            </a:r>
          </a:p>
        </p:txBody>
      </p:sp>
    </p:spTree>
    <p:extLst>
      <p:ext uri="{BB962C8B-B14F-4D97-AF65-F5344CB8AC3E}">
        <p14:creationId xmlns:p14="http://schemas.microsoft.com/office/powerpoint/2010/main" val="26204486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D82A22-6426-40DD-80CB-95C2D6C7C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Рефлексия 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91429C0F-79DA-4CBB-A371-1EA130AA8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298" y="1811251"/>
            <a:ext cx="7841216" cy="430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5000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108CB7-713D-4F88-8A43-C8D4CB0DA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Источники: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72B9F4-81E7-441A-A7BB-9A82D7814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2"/>
              </a:rPr>
              <a:t>https://www.yaklass.ru/p/biologia/11-klass/osnovy-ekologicheskikh-znanii-6844047/adaptatcii-organizmov-k-usloviiam-sredy-sushchestvovaniia-6844048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 </a:t>
            </a:r>
            <a:r>
              <a:rPr lang="en-US" dirty="0">
                <a:hlinkClick r:id="rId3"/>
              </a:rPr>
              <a:t>https://resh.edu.ru/subject/lesson/5392/start/</a:t>
            </a:r>
            <a:r>
              <a:rPr lang="ru-RU" dirty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https://pedsovet.su/metodika/7069_refleksivnaya_mishen?ysclid=m78rurgzh8807344870</a:t>
            </a:r>
            <a:r>
              <a:rPr lang="ru-RU" dirty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366883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512</TotalTime>
  <Words>274</Words>
  <Application>Microsoft Office PowerPoint</Application>
  <PresentationFormat>Широкоэкранный</PresentationFormat>
  <Paragraphs>49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 Black</vt:lpstr>
      <vt:lpstr>Calibri</vt:lpstr>
      <vt:lpstr>Calibri Light</vt:lpstr>
      <vt:lpstr>Times New Roman</vt:lpstr>
      <vt:lpstr>Verdana</vt:lpstr>
      <vt:lpstr>Ретро</vt:lpstr>
      <vt:lpstr>Среды обитания организмов</vt:lpstr>
      <vt:lpstr>Прочитайте ребус</vt:lpstr>
      <vt:lpstr>Презентация PowerPoint</vt:lpstr>
      <vt:lpstr>Среда обитания?</vt:lpstr>
      <vt:lpstr>Презентация PowerPoint</vt:lpstr>
      <vt:lpstr>Характеристика сред обитания</vt:lpstr>
      <vt:lpstr>Экологические факторы среды</vt:lpstr>
      <vt:lpstr>Закон минимума Ю.Либиха (ограничивающего фактора)</vt:lpstr>
      <vt:lpstr>Закон толерантности Шелфорда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</vt:lpstr>
      <vt:lpstr>Задание</vt:lpstr>
      <vt:lpstr>Задание</vt:lpstr>
      <vt:lpstr>Домашнее задание</vt:lpstr>
      <vt:lpstr>Рефлексия </vt:lpstr>
      <vt:lpstr>Источники: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Среды обитания</dc:title>
  <dc:creator>user</dc:creator>
  <cp:lastModifiedBy>Наденька</cp:lastModifiedBy>
  <cp:revision>18</cp:revision>
  <dcterms:created xsi:type="dcterms:W3CDTF">2025-02-14T09:32:38Z</dcterms:created>
  <dcterms:modified xsi:type="dcterms:W3CDTF">2025-03-17T17:02:54Z</dcterms:modified>
</cp:coreProperties>
</file>