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2" r:id="rId2"/>
    <p:sldId id="271" r:id="rId3"/>
    <p:sldId id="270" r:id="rId4"/>
    <p:sldId id="260" r:id="rId5"/>
    <p:sldId id="257" r:id="rId6"/>
    <p:sldId id="273" r:id="rId7"/>
    <p:sldId id="275" r:id="rId8"/>
    <p:sldId id="274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7" r:id="rId19"/>
    <p:sldId id="285" r:id="rId20"/>
    <p:sldId id="28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4624" autoAdjust="0"/>
  </p:normalViewPr>
  <p:slideViewPr>
    <p:cSldViewPr>
      <p:cViewPr varScale="1">
        <p:scale>
          <a:sx n="67" d="100"/>
          <a:sy n="67" d="100"/>
        </p:scale>
        <p:origin x="157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5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7.jpeg"/><Relationship Id="rId7" Type="http://schemas.openxmlformats.org/officeDocument/2006/relationships/image" Target="../media/image2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8.jpe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38.jpeg"/><Relationship Id="rId4" Type="http://schemas.microsoft.com/office/2007/relationships/hdphoto" Target="../media/hdphoto5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40.jpeg"/><Relationship Id="rId4" Type="http://schemas.microsoft.com/office/2007/relationships/hdphoto" Target="../media/hdphoto7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microstocker.com.ua/upload/image/fotos/big/dbf09d64b0ac08d9c1e1f5e25ebbcb7f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3447" y="332656"/>
            <a:ext cx="2016224" cy="1969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836712"/>
            <a:ext cx="7467600" cy="4873752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ru-RU" sz="2800" dirty="0" smtClean="0"/>
          </a:p>
          <a:p>
            <a:pPr algn="ctr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Всероссийский </a:t>
            </a:r>
            <a:r>
              <a:rPr lang="ru-RU" sz="2800" b="1" dirty="0">
                <a:solidFill>
                  <a:srgbClr val="FF0000"/>
                </a:solidFill>
              </a:rPr>
              <a:t>к</a:t>
            </a:r>
            <a:r>
              <a:rPr lang="ru-RU" sz="2800" b="1" dirty="0" smtClean="0">
                <a:solidFill>
                  <a:srgbClr val="FF0000"/>
                </a:solidFill>
              </a:rPr>
              <a:t>онкурс </a:t>
            </a:r>
          </a:p>
          <a:p>
            <a:pPr algn="ctr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«</a:t>
            </a:r>
            <a:r>
              <a:rPr lang="ru-RU" sz="2800" b="1" dirty="0" smtClean="0">
                <a:solidFill>
                  <a:srgbClr val="FF0000"/>
                </a:solidFill>
              </a:rPr>
              <a:t>Экология-дело каждого</a:t>
            </a:r>
            <a:r>
              <a:rPr lang="ru-RU" sz="2800" b="1" dirty="0" smtClean="0">
                <a:solidFill>
                  <a:srgbClr val="FF0000"/>
                </a:solidFill>
              </a:rPr>
              <a:t>»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ru-RU" sz="2000" dirty="0" smtClean="0">
                <a:solidFill>
                  <a:srgbClr val="FF0000"/>
                </a:solidFill>
              </a:rPr>
              <a:t>Деятельность </a:t>
            </a:r>
            <a:r>
              <a:rPr lang="ru-RU" sz="2000" dirty="0" err="1" smtClean="0">
                <a:solidFill>
                  <a:srgbClr val="FF0000"/>
                </a:solidFill>
              </a:rPr>
              <a:t>эковолонтёрского</a:t>
            </a:r>
            <a:r>
              <a:rPr lang="ru-RU" sz="2000" dirty="0" smtClean="0">
                <a:solidFill>
                  <a:srgbClr val="FF0000"/>
                </a:solidFill>
              </a:rPr>
              <a:t>  отряда 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« О.М.О.Н »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ru-RU" sz="2000" dirty="0" smtClean="0">
                <a:solidFill>
                  <a:srgbClr val="FF0000"/>
                </a:solidFill>
              </a:rPr>
              <a:t> МБОУ «</a:t>
            </a:r>
            <a:r>
              <a:rPr lang="ru-RU" sz="2000" dirty="0" err="1" smtClean="0">
                <a:solidFill>
                  <a:srgbClr val="FF0000"/>
                </a:solidFill>
              </a:rPr>
              <a:t>Заинская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smtClean="0">
                <a:solidFill>
                  <a:srgbClr val="FF0000"/>
                </a:solidFill>
              </a:rPr>
              <a:t>средняя</a:t>
            </a:r>
            <a:r>
              <a:rPr lang="ru-RU" sz="2000" dirty="0" smtClean="0">
                <a:solidFill>
                  <a:srgbClr val="FF0000"/>
                </a:solidFill>
              </a:rPr>
              <a:t>  </a:t>
            </a:r>
            <a:r>
              <a:rPr lang="ru-RU" sz="2000" dirty="0" smtClean="0">
                <a:solidFill>
                  <a:srgbClr val="FF0000"/>
                </a:solidFill>
              </a:rPr>
              <a:t>общеобразовательная школа №1» </a:t>
            </a:r>
          </a:p>
          <a:p>
            <a:pPr algn="ctr">
              <a:buNone/>
            </a:pPr>
            <a:r>
              <a:rPr lang="ru-RU" sz="2000" dirty="0" err="1" smtClean="0">
                <a:solidFill>
                  <a:srgbClr val="FF0000"/>
                </a:solidFill>
              </a:rPr>
              <a:t>Заинского</a:t>
            </a:r>
            <a:r>
              <a:rPr lang="ru-RU" sz="2000" dirty="0" smtClean="0">
                <a:solidFill>
                  <a:srgbClr val="FF0000"/>
                </a:solidFill>
              </a:rPr>
              <a:t> муниципального района РТ</a:t>
            </a:r>
          </a:p>
          <a:p>
            <a:pPr algn="ctr">
              <a:buNone/>
            </a:pPr>
            <a:r>
              <a:rPr lang="ru-RU" sz="2000" dirty="0" smtClean="0">
                <a:solidFill>
                  <a:srgbClr val="FF0000"/>
                </a:solidFill>
              </a:rPr>
              <a:t>                     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школа 1\Desktop\конкурс эко\DSCN36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527580" cy="61618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1213792" y="0"/>
            <a:ext cx="512672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О.М.О.Н.</a:t>
            </a:r>
            <a:endParaRPr lang="ru-RU" sz="88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2852936"/>
            <a:ext cx="546412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-окружающий</a:t>
            </a:r>
          </a:p>
          <a:p>
            <a:r>
              <a:rPr lang="ru-RU" sz="54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-мир</a:t>
            </a:r>
          </a:p>
          <a:p>
            <a:r>
              <a:rPr lang="ru-RU" sz="5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-охраняем</a:t>
            </a:r>
          </a:p>
          <a:p>
            <a:r>
              <a:rPr lang="ru-RU" sz="54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-надёжно!</a:t>
            </a:r>
            <a:endParaRPr lang="ru-RU" sz="54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microstocker.com.ua/upload/image/fotos/big/dbf09d64b0ac08d9c1e1f5e25ebbcb7f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033" y="1484784"/>
            <a:ext cx="3561452" cy="4346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54584" y="548680"/>
            <a:ext cx="31683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u="none" strike="noStrike" normalizeH="0" baseline="0" dirty="0" smtClean="0">
                <a:ln/>
                <a:solidFill>
                  <a:schemeClr val="accent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Символика</a:t>
            </a:r>
            <a:endParaRPr kumimoji="0" lang="ru-RU" sz="4000" b="1" u="none" strike="noStrike" normalizeH="0" baseline="0" dirty="0" smtClean="0">
              <a:ln/>
              <a:solidFill>
                <a:schemeClr val="accent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23928" y="3233096"/>
            <a:ext cx="443525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i="1" cap="none" spc="0" dirty="0" smtClean="0">
                <a:ln/>
                <a:solidFill>
                  <a:schemeClr val="accent3"/>
                </a:solidFill>
                <a:effectLst/>
                <a:latin typeface="Times New Roman" pitchFamily="18" charset="0"/>
                <a:cs typeface="Times New Roman" pitchFamily="18" charset="0"/>
              </a:rPr>
              <a:t>«Кто если не </a:t>
            </a:r>
          </a:p>
          <a:p>
            <a:pPr algn="ctr"/>
            <a:r>
              <a:rPr lang="ru-RU" sz="5400" b="1" i="1" cap="none" spc="0" dirty="0" smtClean="0">
                <a:ln/>
                <a:solidFill>
                  <a:schemeClr val="accent3"/>
                </a:solidFill>
                <a:effectLst/>
                <a:latin typeface="Times New Roman" pitchFamily="18" charset="0"/>
                <a:cs typeface="Times New Roman" pitchFamily="18" charset="0"/>
              </a:rPr>
              <a:t>мы!»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80631" y="1196752"/>
            <a:ext cx="25218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ДЕВИЗ: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школа 1\Desktop\emoticon-проигравшего-2750190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97"/>
          <a:stretch/>
        </p:blipFill>
        <p:spPr bwMode="auto">
          <a:xfrm>
            <a:off x="4067944" y="4794405"/>
            <a:ext cx="1401688" cy="171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школа 1\Desktop\Моментальный снимок 2 (08.11.2018 10-58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28275"/>
            <a:ext cx="4975304" cy="3366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19672" y="504945"/>
            <a:ext cx="59394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отряд «О.М.О.Н»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620688"/>
            <a:ext cx="8363272" cy="6048671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     Цель: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i="1" dirty="0" smtClean="0"/>
              <a:t>формирование экологической компетенции школьников.</a:t>
            </a:r>
          </a:p>
          <a:p>
            <a:pPr algn="just">
              <a:buNone/>
            </a:pPr>
            <a:r>
              <a:rPr lang="ru-RU" b="1" i="1" dirty="0" smtClean="0"/>
              <a:t>     </a:t>
            </a:r>
            <a:r>
              <a:rPr lang="ru-RU" b="1" i="1" dirty="0" smtClean="0">
                <a:solidFill>
                  <a:srgbClr val="FF0000"/>
                </a:solidFill>
              </a:rPr>
              <a:t>Направления работы: </a:t>
            </a:r>
            <a:r>
              <a:rPr lang="ru-RU" i="1" dirty="0" smtClean="0"/>
              <a:t>заседание объединения;</a:t>
            </a:r>
            <a:r>
              <a:rPr lang="ru-RU" b="1" i="1" dirty="0" smtClean="0"/>
              <a:t> </a:t>
            </a:r>
            <a:r>
              <a:rPr lang="ru-RU" i="1" dirty="0" smtClean="0"/>
              <a:t>исследовательская работа;</a:t>
            </a:r>
            <a:r>
              <a:rPr lang="ru-RU" b="1" i="1" dirty="0" smtClean="0"/>
              <a:t> </a:t>
            </a:r>
            <a:r>
              <a:rPr lang="ru-RU" i="1" dirty="0" smtClean="0"/>
              <a:t>лекторская работа;</a:t>
            </a:r>
            <a:r>
              <a:rPr lang="ru-RU" b="1" i="1" dirty="0" smtClean="0"/>
              <a:t> </a:t>
            </a:r>
            <a:r>
              <a:rPr lang="ru-RU" i="1" dirty="0" smtClean="0"/>
              <a:t>выпуск брошюр и статей в школьной газете " Зелёный огонёк";</a:t>
            </a:r>
            <a:r>
              <a:rPr lang="ru-RU" b="1" i="1" dirty="0" smtClean="0"/>
              <a:t> </a:t>
            </a:r>
            <a:r>
              <a:rPr lang="ru-RU" i="1" dirty="0" smtClean="0"/>
              <a:t>участие в конференциях различного уровня;</a:t>
            </a:r>
            <a:r>
              <a:rPr lang="ru-RU" b="1" i="1" dirty="0" smtClean="0"/>
              <a:t> </a:t>
            </a:r>
            <a:r>
              <a:rPr lang="ru-RU" i="1" dirty="0" smtClean="0"/>
              <a:t>организация и проведение школьных акций;</a:t>
            </a:r>
            <a:r>
              <a:rPr lang="ru-RU" b="1" i="1" dirty="0" smtClean="0"/>
              <a:t> </a:t>
            </a:r>
            <a:r>
              <a:rPr lang="ru-RU" i="1" dirty="0" smtClean="0"/>
              <a:t>организация экологических мероприятий в рамках школы;</a:t>
            </a:r>
            <a:r>
              <a:rPr lang="ru-RU" b="1" i="1" dirty="0" smtClean="0"/>
              <a:t> </a:t>
            </a:r>
            <a:r>
              <a:rPr lang="ru-RU" i="1" dirty="0" smtClean="0"/>
              <a:t>участие в школьных и городских олимпиадах</a:t>
            </a:r>
            <a:r>
              <a:rPr lang="ru-RU" dirty="0" smtClean="0"/>
              <a:t>.</a:t>
            </a:r>
            <a:r>
              <a:rPr lang="ru-RU" b="1" i="1" dirty="0" smtClean="0"/>
              <a:t> </a:t>
            </a:r>
            <a:endParaRPr lang="ru-RU" dirty="0" smtClean="0"/>
          </a:p>
          <a:p>
            <a:pPr algn="just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     Формы и методы, используемые в отряде</a:t>
            </a:r>
            <a:r>
              <a:rPr lang="ru-RU" b="1" i="1" dirty="0" smtClean="0"/>
              <a:t>: </a:t>
            </a:r>
            <a:r>
              <a:rPr lang="ru-RU" i="1" dirty="0" smtClean="0"/>
              <a:t>исследовательская работа с природными объектами (водоемы, лесные массивы, пришкольная территория); встречи со специалистами – экологами; практические работы; экологические акции; круглые столы; экологические праздники; выступление лекторских групп; выпуск экологических газет, листовок, статей и брошюр; школьные конкурсы фотографий и рисунков; научно - практические конференции.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Наши дела: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98393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школа 1\Desktop\конкурс эко\Рисунок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48880"/>
            <a:ext cx="3468688" cy="266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школа 1\Desktop\конкурс эко\Рисунок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632182"/>
            <a:ext cx="3876434" cy="2959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школа 1\Desktop\конкурс эко\Рисунок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821" y="4581127"/>
            <a:ext cx="2802260" cy="2138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37975" y="5644509"/>
            <a:ext cx="26292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Находим. Очищаем.</a:t>
            </a:r>
          </a:p>
          <a:p>
            <a:pPr algn="ctr"/>
            <a:r>
              <a:rPr lang="ru-RU" b="1" dirty="0" smtClean="0"/>
              <a:t>Реставрируем.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27584" y="1196752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sz="2400" b="1" dirty="0" err="1" smtClean="0"/>
              <a:t>Эковолонтёрская</a:t>
            </a:r>
            <a:r>
              <a:rPr lang="ru-RU" sz="2400" b="1" dirty="0" smtClean="0"/>
              <a:t>  акция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«РОДНИК»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66669"/>
      </p:ext>
    </p:extLst>
  </p:cSld>
  <p:clrMapOvr>
    <a:masterClrMapping/>
  </p:clrMapOvr>
  <p:transition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9323" y="188640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Наши дела: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975" y="662741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27584" y="1094993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tt-RU" b="1" dirty="0">
                <a:latin typeface="Times New Roman" pitchFamily="18" charset="0"/>
                <a:cs typeface="Times New Roman" pitchFamily="18" charset="0"/>
              </a:rPr>
              <a:t>Исследование свойств воды и охрана родника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tt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“Святой ключ”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tt-RU" b="1" dirty="0">
                <a:latin typeface="Times New Roman" pitchFamily="18" charset="0"/>
                <a:cs typeface="Times New Roman" pitchFamily="18" charset="0"/>
              </a:rPr>
              <a:t>Заинского муниципального района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tt-RU" b="1" dirty="0">
                <a:latin typeface="Times New Roman" pitchFamily="18" charset="0"/>
                <a:cs typeface="Times New Roman" pitchFamily="18" charset="0"/>
              </a:rPr>
              <a:t>Республики Татарстан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94422" y="2620068"/>
            <a:ext cx="417847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FF0000"/>
                </a:solidFill>
                <a:cs typeface="Times New Roman" pitchFamily="18" charset="0"/>
              </a:rPr>
              <a:t>Цель</a:t>
            </a:r>
            <a:r>
              <a:rPr lang="ru-RU" dirty="0">
                <a:solidFill>
                  <a:srgbClr val="FF0000"/>
                </a:solidFill>
                <a:cs typeface="Times New Roman" pitchFamily="18" charset="0"/>
              </a:rPr>
              <a:t>  </a:t>
            </a:r>
            <a:r>
              <a:rPr lang="ru-RU" dirty="0">
                <a:solidFill>
                  <a:schemeClr val="accent1"/>
                </a:solidFill>
                <a:cs typeface="Times New Roman" pitchFamily="18" charset="0"/>
              </a:rPr>
              <a:t>:Выявить  экологическое состояние   родника на основе  исследования  свойств воды </a:t>
            </a:r>
            <a:br>
              <a:rPr lang="ru-RU" dirty="0">
                <a:solidFill>
                  <a:schemeClr val="accent1"/>
                </a:solidFill>
                <a:cs typeface="Times New Roman" pitchFamily="18" charset="0"/>
              </a:rPr>
            </a:br>
            <a:r>
              <a:rPr lang="ru-RU" dirty="0">
                <a:solidFill>
                  <a:schemeClr val="accent1"/>
                </a:solidFill>
                <a:cs typeface="Times New Roman" pitchFamily="18" charset="0"/>
              </a:rPr>
              <a:t/>
            </a:r>
            <a:br>
              <a:rPr lang="ru-RU" dirty="0">
                <a:solidFill>
                  <a:schemeClr val="accent1"/>
                </a:solidFill>
                <a:cs typeface="Times New Roman" pitchFamily="18" charset="0"/>
              </a:rPr>
            </a:br>
            <a:r>
              <a:rPr lang="ru-RU" u="sng" dirty="0">
                <a:solidFill>
                  <a:srgbClr val="FF0000"/>
                </a:solidFill>
                <a:cs typeface="Times New Roman" pitchFamily="18" charset="0"/>
              </a:rPr>
              <a:t>Обследуемый объект</a:t>
            </a:r>
            <a:r>
              <a:rPr lang="ru-RU" u="sng" dirty="0">
                <a:solidFill>
                  <a:schemeClr val="accent1"/>
                </a:solidFill>
                <a:cs typeface="Times New Roman" pitchFamily="18" charset="0"/>
              </a:rPr>
              <a:t>: </a:t>
            </a:r>
            <a:r>
              <a:rPr lang="ru-RU" dirty="0">
                <a:solidFill>
                  <a:schemeClr val="accent1"/>
                </a:solidFill>
                <a:cs typeface="Times New Roman" pitchFamily="18" charset="0"/>
              </a:rPr>
              <a:t>родник "Святой ключ» .  </a:t>
            </a:r>
            <a:br>
              <a:rPr lang="ru-RU" dirty="0">
                <a:solidFill>
                  <a:schemeClr val="accent1"/>
                </a:solidFill>
                <a:cs typeface="Times New Roman" pitchFamily="18" charset="0"/>
              </a:rPr>
            </a:br>
            <a:r>
              <a:rPr lang="ru-RU" dirty="0">
                <a:solidFill>
                  <a:schemeClr val="accent1"/>
                </a:solidFill>
                <a:cs typeface="Times New Roman" pitchFamily="18" charset="0"/>
              </a:rPr>
              <a:t/>
            </a:r>
            <a:br>
              <a:rPr lang="ru-RU" dirty="0">
                <a:solidFill>
                  <a:schemeClr val="accent1"/>
                </a:solidFill>
                <a:cs typeface="Times New Roman" pitchFamily="18" charset="0"/>
              </a:rPr>
            </a:br>
            <a:r>
              <a:rPr lang="ru-RU" dirty="0">
                <a:solidFill>
                  <a:schemeClr val="accent1"/>
                </a:solidFill>
                <a:cs typeface="Times New Roman" pitchFamily="18" charset="0"/>
              </a:rPr>
              <a:t> </a:t>
            </a:r>
            <a:r>
              <a:rPr lang="ru-RU" u="sng" dirty="0">
                <a:solidFill>
                  <a:srgbClr val="FF0000"/>
                </a:solidFill>
                <a:cs typeface="Times New Roman" pitchFamily="18" charset="0"/>
              </a:rPr>
              <a:t>Гипотеза</a:t>
            </a:r>
            <a:r>
              <a:rPr lang="ru-RU" dirty="0">
                <a:solidFill>
                  <a:srgbClr val="FF0000"/>
                </a:solidFill>
                <a:cs typeface="Times New Roman" pitchFamily="18" charset="0"/>
              </a:rPr>
              <a:t>: </a:t>
            </a:r>
            <a:r>
              <a:rPr lang="ru-RU" dirty="0">
                <a:solidFill>
                  <a:schemeClr val="accent1"/>
                </a:solidFill>
                <a:cs typeface="Times New Roman" pitchFamily="18" charset="0"/>
              </a:rPr>
              <a:t>вода природного источника «Святой ключ» обладает    хорошими органолептическими и  химическими показателями.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1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375" y="815141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школа 1\Desktop\конкурс эко\DSCN35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47862"/>
            <a:ext cx="3653726" cy="274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927832"/>
      </p:ext>
    </p:extLst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2880320" cy="22770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7" y="2996951"/>
            <a:ext cx="3024336" cy="2880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764704"/>
            <a:ext cx="2762766" cy="2382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971" y="3392995"/>
            <a:ext cx="4354887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6130995"/>
      </p:ext>
    </p:extLst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146" y="706153"/>
            <a:ext cx="2664296" cy="2447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3613583"/>
            <a:ext cx="2962615" cy="2751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973501" y="307973"/>
            <a:ext cx="1957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Дебит родника</a:t>
            </a:r>
            <a:endParaRPr lang="ru-RU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818354"/>
            <a:ext cx="1782710" cy="21878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2654973" y="2996952"/>
            <a:ext cx="3331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Физические и химические </a:t>
            </a:r>
          </a:p>
          <a:p>
            <a:pPr algn="ctr"/>
            <a:r>
              <a:rPr lang="ru-RU" dirty="0" smtClean="0"/>
              <a:t>свойства воды.</a:t>
            </a:r>
            <a:endParaRPr lang="ru-RU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1051814"/>
            <a:ext cx="2592288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3" descr="C:\Users\школа 1\Desktop\emoticon-проигравшего-2750190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97"/>
          <a:stretch/>
        </p:blipFill>
        <p:spPr bwMode="auto">
          <a:xfrm>
            <a:off x="5112060" y="4050993"/>
            <a:ext cx="1800200" cy="2207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623873"/>
      </p:ext>
    </p:extLst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330377"/>
              </p:ext>
            </p:extLst>
          </p:nvPr>
        </p:nvGraphicFramePr>
        <p:xfrm>
          <a:off x="1115616" y="620689"/>
          <a:ext cx="6912768" cy="22882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5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3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812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Балл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Интенсивность запаха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Качественная характеристика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506"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</a:rPr>
                        <a:t>–</a:t>
                      </a: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</a:rPr>
                        <a:t>Отсутствие ощутимого запаха</a:t>
                      </a: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4600"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Очень слабая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Запах, неподдающийся обнаружению потребителем, но обнаруживаемый в лаборатории опытным исследованием.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853955"/>
              </p:ext>
            </p:extLst>
          </p:nvPr>
        </p:nvGraphicFramePr>
        <p:xfrm>
          <a:off x="1115616" y="2924944"/>
          <a:ext cx="6840760" cy="30087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62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44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40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6104"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2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 smtClean="0">
                          <a:effectLst/>
                        </a:rPr>
                        <a:t>Слабая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</a:rPr>
                        <a:t>Запах, не привлекающий внимания потребителя, но обнаруживаемый, если на него обратить внимание.</a:t>
                      </a: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292"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Заметная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Запах, легко обнаруживаемый и дающий повод относиться к воде с неодобрением.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4292"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</a:rPr>
                        <a:t>Отчетливая</a:t>
                      </a: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Запах, обращающий на себя внимание и делающий воду не  пригодной для питья.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8470"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</a:rPr>
                        <a:t>Очень сильная</a:t>
                      </a: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Вода непригодна для питья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117361"/>
              </p:ext>
            </p:extLst>
          </p:nvPr>
        </p:nvGraphicFramePr>
        <p:xfrm>
          <a:off x="1115616" y="620688"/>
          <a:ext cx="6912768" cy="22882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5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3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812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4096"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Балл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Интенсивность запаха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Качественная характеристика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506"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>
                          <a:effectLst/>
                        </a:rPr>
                        <a:t>–</a:t>
                      </a:r>
                      <a:endParaRPr lang="ru-RU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Отсутствие ощутимого запаха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4600"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Очень слабая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6195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Запах, неподдающийся обнаружению потребителем, но обнаруживаемый в лаборатории опытным исследованием.</a:t>
                      </a:r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92909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633670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Выводы :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показатели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физических  свойств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исследуемой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воды данного источника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соответствуют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санитарно-гигиеническим нормативам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2.эколого-санитарное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состояние территории вокруг родника относительно благополучное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.можно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рекомендовать   использовать родниковую воду 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качестве источника пресной питьевой воды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 descr="C:\Users\школа 1\Desktop\emoticon-проигравшего-2750190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97"/>
          <a:stretch/>
        </p:blipFill>
        <p:spPr bwMode="auto">
          <a:xfrm rot="20881315">
            <a:off x="6804248" y="4050993"/>
            <a:ext cx="1800200" cy="2207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901028"/>
      </p:ext>
    </p:extLst>
  </p:cSld>
  <p:clrMapOvr>
    <a:masterClrMapping/>
  </p:clrMapOvr>
  <p:transition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9323" y="188640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Наши дела: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975" y="662741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375" y="815141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62325" y="957320"/>
            <a:ext cx="498865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Эковолонтёрское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мероприятие </a:t>
            </a: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я лично могу помочь природе». 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Очистка 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берега </a:t>
            </a:r>
            <a:r>
              <a:rPr lang="ru-RU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Заинского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водохранилища от бытового мусора.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E:\gyt\DSC0076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8704" y="2780928"/>
            <a:ext cx="3528392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E:\gyt\DSC0076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4592" y="3140968"/>
            <a:ext cx="3679472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9751141"/>
      </p:ext>
    </p:extLst>
  </p:cSld>
  <p:clrMapOvr>
    <a:masterClrMapping/>
  </p:clrMapOvr>
  <p:transition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Наши дела: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98393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54793" y="140000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Эковолонтёрская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акция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Покорми птиц зимой !»</a:t>
            </a:r>
          </a:p>
          <a:p>
            <a:pPr algn="ctr"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Рисунок 10" descr="C:\Users\татьяна\Pictures\школьные фото\SAM_266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138" y="2317931"/>
            <a:ext cx="4118929" cy="27644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C:\Users\татьяна\Pictures\школьные фото\SAM_266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58131" y="2996952"/>
            <a:ext cx="3389033" cy="27168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069475"/>
      </p:ext>
    </p:extLst>
  </p:cSld>
  <p:clrMapOvr>
    <a:masterClrMapping/>
  </p:clrMapOvr>
  <p:transition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1435" y="231031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Наши дела: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385" y="692696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5143" y="1086471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ru-RU" dirty="0" smtClean="0"/>
              <a:t>Волонтёрская акция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«</a:t>
            </a:r>
            <a:r>
              <a:rPr lang="ru-RU" b="1" dirty="0">
                <a:solidFill>
                  <a:srgbClr val="FF0000"/>
                </a:solidFill>
              </a:rPr>
              <a:t>Земля наш общий дом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  <a:r>
              <a:rPr lang="ru-RU" dirty="0" smtClean="0"/>
              <a:t>.</a:t>
            </a:r>
          </a:p>
          <a:p>
            <a:pPr algn="ctr">
              <a:buNone/>
            </a:pPr>
            <a:r>
              <a:rPr lang="ru-RU" dirty="0" smtClean="0"/>
              <a:t> </a:t>
            </a:r>
            <a:r>
              <a:rPr lang="ru-RU" dirty="0"/>
              <a:t>Акция проводилась на улицах  г. Заинске – </a:t>
            </a:r>
            <a:r>
              <a:rPr lang="ru-RU" dirty="0" smtClean="0"/>
              <a:t>раздавали </a:t>
            </a:r>
            <a:r>
              <a:rPr lang="ru-RU" dirty="0"/>
              <a:t>листовки, брали интервью у прохожих об экологическом состоянии посёлка Старого Заинска и мерах его улучшения.</a:t>
            </a:r>
          </a:p>
        </p:txBody>
      </p:sp>
      <p:pic>
        <p:nvPicPr>
          <p:cNvPr id="11" name="Рисунок 10" descr="E:\gyt\DSC0075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900" y="3394795"/>
            <a:ext cx="3046088" cy="22677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628346"/>
            <a:ext cx="3390836" cy="18681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 descr="E:\gyt\DSC0075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4689784"/>
            <a:ext cx="3057110" cy="1945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069475"/>
      </p:ext>
    </p:extLst>
  </p:cSld>
  <p:clrMapOvr>
    <a:masterClrMapping/>
  </p:clrMapOvr>
  <p:transition>
    <p:wedg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98393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1434" y="335349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Наши дела: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258679"/>
            <a:ext cx="47525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Эковолонтёрская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акция в рамках проекта </a:t>
            </a: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«</a:t>
            </a:r>
            <a:r>
              <a:rPr lang="ru-RU" b="1" dirty="0">
                <a:solidFill>
                  <a:srgbClr val="FF0000"/>
                </a:solidFill>
              </a:rPr>
              <a:t>Зелёный берег» - «Посади дерево». 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Были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посажены более 50-ти   елей, который предоставил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Заинский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лесхоз при участии администрации  г. Заинск-2. </a:t>
            </a:r>
          </a:p>
          <a:p>
            <a:pPr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Picture 3" descr="D:\фото таня\DSC_01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21374746">
            <a:off x="611560" y="3356992"/>
            <a:ext cx="3168352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2" descr="D:\фото таня\DSC_012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r="9738"/>
          <a:stretch/>
        </p:blipFill>
        <p:spPr bwMode="auto">
          <a:xfrm>
            <a:off x="3563888" y="3861048"/>
            <a:ext cx="1944216" cy="28719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3" descr="D:\фото таня\DSC_012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377971">
            <a:off x="5502914" y="2734848"/>
            <a:ext cx="3192355" cy="23942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069475"/>
      </p:ext>
    </p:extLst>
  </p:cSld>
  <p:clrMapOvr>
    <a:masterClrMapping/>
  </p:clrMapOvr>
  <p:transition>
    <p:wedg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98393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1434" y="335349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Наши дела: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18987" y="1258679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/>
              <a:t>Эковолонтёрская</a:t>
            </a:r>
            <a:r>
              <a:rPr lang="ru-RU" b="1" dirty="0" smtClean="0"/>
              <a:t>  акция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«Чистый берег»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147" name="Picture 3" descr="C:\Users\школа 1\Desktop\всё тут\Новая папка (13)\DSC008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949" y="2661147"/>
            <a:ext cx="3444354" cy="193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школа 1\Desktop\всё тут\9 мая\DSC0744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2060848"/>
            <a:ext cx="326436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школа 1\Desktop\всё тут\9 мая\DSC0744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8435">
            <a:off x="1563493" y="4001089"/>
            <a:ext cx="2984704" cy="223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школа 1\Desktop\всё тут\9 мая\DSC0744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7728">
            <a:off x="5076056" y="4509120"/>
            <a:ext cx="2555776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006368"/>
      </p:ext>
    </p:extLst>
  </p:cSld>
  <p:clrMapOvr>
    <a:masterClrMapping/>
  </p:clrMapOvr>
  <p:transition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98393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1434" y="335349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Наши дела: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18987" y="1258679"/>
            <a:ext cx="36724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/>
              <a:t>Эковолонтёрская</a:t>
            </a:r>
            <a:r>
              <a:rPr lang="ru-RU" b="1" dirty="0" smtClean="0"/>
              <a:t>  акция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« Память»</a:t>
            </a:r>
          </a:p>
          <a:p>
            <a:pPr algn="ctr"/>
            <a:r>
              <a:rPr lang="ru-RU" b="1" dirty="0" smtClean="0"/>
              <a:t>(уборка  заброшенных могил ветеранов Великой Отечественной войны)</a:t>
            </a:r>
            <a:endParaRPr lang="ru-RU" b="1" dirty="0"/>
          </a:p>
        </p:txBody>
      </p:sp>
      <p:pic>
        <p:nvPicPr>
          <p:cNvPr id="7170" name="Picture 2" descr="C:\Users\школа 1\Desktop\фото все нужные\Моментальный снимок 1 (31.10.2018 12-53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852936"/>
            <a:ext cx="2556563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школа 1\Desktop\фото все нужные\Моментальный снимок 2 (31.10.2018 12-56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852936"/>
            <a:ext cx="43624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школа 1\Desktop\фото все нужные\Моментальный снимок 3 (31.10.2018 12-57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573919"/>
            <a:ext cx="3045321" cy="171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924119"/>
      </p:ext>
    </p:extLst>
  </p:cSld>
  <p:clrMapOvr>
    <a:masterClrMapping/>
  </p:clrMapOvr>
  <p:transition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320594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1434" y="335349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Наши дела: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194" name="Picture 2" descr="C:\Users\школа 1\Desktop\всё тут 2\все видео и фото 2018\фото эко\DSC008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525" y="2132856"/>
            <a:ext cx="3816424" cy="214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школа 1\Desktop\всё тут 2\все видео и фото 2018\фото эко\DSC0081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8579" y="3861048"/>
            <a:ext cx="4632093" cy="260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83568" y="1082795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/>
              <a:t>Эковолонтёрская</a:t>
            </a:r>
            <a:r>
              <a:rPr lang="ru-RU" b="1" dirty="0" smtClean="0"/>
              <a:t>  акция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« Обелиск» </a:t>
            </a:r>
          </a:p>
          <a:p>
            <a:pPr algn="ctr"/>
            <a:r>
              <a:rPr lang="ru-RU" b="1" dirty="0" smtClean="0"/>
              <a:t>(уборка памятников)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178474822"/>
      </p:ext>
    </p:extLst>
  </p:cSld>
  <p:clrMapOvr>
    <a:masterClrMapping/>
  </p:clrMapOvr>
  <p:transition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школа 1\Desktop\depositphotos_75196309-stock-illustration-happy-smiley-emoticon-cartoon-giv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898393"/>
            <a:ext cx="2489089" cy="172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1434" y="335349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Наши дела: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387" y="1411079"/>
            <a:ext cx="36724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/>
              <a:t>Эковолонтёрская</a:t>
            </a:r>
            <a:r>
              <a:rPr lang="ru-RU" b="1" dirty="0" smtClean="0"/>
              <a:t>  акция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« Каждому скворцу по дворцу!»</a:t>
            </a:r>
          </a:p>
          <a:p>
            <a:pPr algn="ctr"/>
            <a:r>
              <a:rPr lang="ru-RU" b="1" dirty="0" smtClean="0"/>
              <a:t>(изготовление  и вывешивание скворечников)</a:t>
            </a:r>
            <a:endParaRPr lang="ru-RU" b="1" dirty="0"/>
          </a:p>
        </p:txBody>
      </p:sp>
      <p:pic>
        <p:nvPicPr>
          <p:cNvPr id="9219" name="Picture 3" descr="C:\Users\школа 1\Desktop\всё тут\для хисамутдинова динара\зеленин\DSC007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01008"/>
            <a:ext cx="5016137" cy="282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школа 1\Desktop\всё тут\для хисамутдинова динара\зеленин\DSC0075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1559">
            <a:off x="5257353" y="2813576"/>
            <a:ext cx="2990590" cy="168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47482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школа 1\Desktop\img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8"/>
            <a:ext cx="7128792" cy="494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5517232"/>
            <a:ext cx="668804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/>
                <a:solidFill>
                  <a:schemeClr val="accent3"/>
                </a:solidFill>
              </a:rPr>
              <a:t>СПАСИБО ЗА ВНИМАНИЕ!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78474822"/>
      </p:ext>
    </p:extLst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298</TotalTime>
  <Words>517</Words>
  <Application>Microsoft Office PowerPoint</Application>
  <PresentationFormat>Экран (4:3)</PresentationFormat>
  <Paragraphs>101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Century Gothic</vt:lpstr>
      <vt:lpstr>Times New Roman</vt:lpstr>
      <vt:lpstr>Wingdings 2</vt:lpstr>
      <vt:lpstr>Остин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Школьный экологический отряд " ОМОН" </dc:title>
  <dc:creator>татьяна</dc:creator>
  <cp:lastModifiedBy>Admin</cp:lastModifiedBy>
  <cp:revision>31</cp:revision>
  <dcterms:created xsi:type="dcterms:W3CDTF">2013-02-25T06:13:34Z</dcterms:created>
  <dcterms:modified xsi:type="dcterms:W3CDTF">2022-01-12T06:11:30Z</dcterms:modified>
</cp:coreProperties>
</file>