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83" r:id="rId12"/>
    <p:sldId id="267" r:id="rId13"/>
    <p:sldId id="266" r:id="rId14"/>
    <p:sldId id="268" r:id="rId15"/>
    <p:sldId id="269" r:id="rId16"/>
    <p:sldId id="278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9" r:id="rId25"/>
    <p:sldId id="282" r:id="rId26"/>
    <p:sldId id="281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4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3912AE-0A64-48B6-8D27-B2EBD19B0A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5431835-CF72-4C2C-B5D1-687FC51701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40DCDD2-65B8-4C34-8A38-0EEE22415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107DE-1609-4ED9-99D5-4264F886FED8}" type="datetimeFigureOut">
              <a:rPr lang="ru-RU" smtClean="0"/>
              <a:t>07.11.2019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C105459-8FEE-438C-A15B-7EF742A23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172E061-85EB-4B02-9273-8C741E5C6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83EFD-B497-4671-9E9D-B7160E4D0B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6547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70965F-7FFE-404F-8222-DB0F15242D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4F93961-197F-4F04-8C1B-0F6780A447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6AA7928-8BEC-4FAE-93C9-10BA395B3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107DE-1609-4ED9-99D5-4264F886FED8}" type="datetimeFigureOut">
              <a:rPr lang="ru-RU" smtClean="0"/>
              <a:t>07.11.2019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17D7427-0588-4E39-B9BB-F34FAF969F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29565E6-462C-47EC-89C9-866BD7184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83EFD-B497-4671-9E9D-B7160E4D0B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5019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3CE7AE-49DC-4C2D-99F9-99077BFC1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E7BBD34-025C-41F1-84AD-2A77DFC315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5BA0170-296F-456B-AFBD-FD268748A9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107DE-1609-4ED9-99D5-4264F886FED8}" type="datetimeFigureOut">
              <a:rPr lang="ru-RU" smtClean="0"/>
              <a:t>07.11.2019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4ABA20C-BF3B-4872-B1E8-AEF1C4C50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BE87B78-7060-4CE1-9B7E-749E004B3F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83EFD-B497-4671-9E9D-B7160E4D0B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8642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88D0D6-F432-482F-AF14-09AE974502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01E13E7-41D8-4BB8-8DB8-33BD57A0D1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37F3BAD-E967-4FA0-828C-198EA5251C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615535B-1AFA-4705-8215-BFBAE0DD65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107DE-1609-4ED9-99D5-4264F886FED8}" type="datetimeFigureOut">
              <a:rPr lang="ru-RU" smtClean="0"/>
              <a:t>07.11.2019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420A637-BA1E-434E-B3A6-ED5A909A82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C283534-6EDA-45FC-A7D4-A74699A0A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83EFD-B497-4671-9E9D-B7160E4D0B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51260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4ADC3E-E0E0-45C6-8890-789554484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C263A14-6D7A-40DA-A54A-D645B0040E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4DE02A7-55E1-4E8D-AA6B-976DA52815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0D8D326-4E03-4CD5-A5E5-4C8B33322F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B3D9B25-4ADE-455A-8204-0370A7BF28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C2E98975-D162-4B4C-8918-15CD381CCD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107DE-1609-4ED9-99D5-4264F886FED8}" type="datetimeFigureOut">
              <a:rPr lang="ru-RU" smtClean="0"/>
              <a:t>07.11.2019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DA92D2E-EC62-4EAE-ACBB-E26BAC3F2D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D886B53-D3A5-4D01-AE60-AFB6E17C6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83EFD-B497-4671-9E9D-B7160E4D0B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8868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24230F-FCDE-4C5D-B908-B9755DE8B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85C2D17-77DF-4CF5-BDF2-47184DA5C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107DE-1609-4ED9-99D5-4264F886FED8}" type="datetimeFigureOut">
              <a:rPr lang="ru-RU" smtClean="0"/>
              <a:t>07.11.2019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F68E19-C8EB-42CB-B997-D0F923C388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FB63AE9-3B02-4DCA-B464-7583DA87C0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83EFD-B497-4671-9E9D-B7160E4D0B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7965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79AC41EF-4F71-4887-8C72-70A032B41C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107DE-1609-4ED9-99D5-4264F886FED8}" type="datetimeFigureOut">
              <a:rPr lang="ru-RU" smtClean="0"/>
              <a:t>07.11.2019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5B1B818-FF22-4097-8D51-F787A55A81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187F05B-AAE8-4925-8331-AF04F543B8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83EFD-B497-4671-9E9D-B7160E4D0B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850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E98F9C-DD3E-4DA6-A655-0A81A5BAE4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D3DB6AE-FAB1-4788-B49E-D179828E26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92C754F-EE97-4A3F-ABE0-00326D5098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2C4AA13-AEF6-4CB9-ADF3-3CC0918BD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107DE-1609-4ED9-99D5-4264F886FED8}" type="datetimeFigureOut">
              <a:rPr lang="ru-RU" smtClean="0"/>
              <a:t>07.11.2019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9838ECB-9927-44E0-A004-D71015ECD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30F6E4C-49A4-452F-9B9D-A1BF0E553B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83EFD-B497-4671-9E9D-B7160E4D0B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799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5C59EA-5A93-4B47-A347-FDCF03DF7C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B711703-4F0D-423C-A113-A2122E9CB0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1BF8676-135A-4BEB-800E-FDF6058610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FCD4320-EEF1-46D0-BDEE-27BF9928EC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107DE-1609-4ED9-99D5-4264F886FED8}" type="datetimeFigureOut">
              <a:rPr lang="ru-RU" smtClean="0"/>
              <a:t>07.11.2019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D0DBA3D-DBDE-4EC7-B0E5-1480659C6E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2D5B79E-FC87-45E6-B0E3-128251564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83EFD-B497-4671-9E9D-B7160E4D0B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75133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DB20E0-EF44-4E1D-9CF5-6B3F17402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3E8DE5B-5B5A-47B4-8476-1254E0758C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9AA791F-3A76-4519-8F7D-075C7681D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107DE-1609-4ED9-99D5-4264F886FED8}" type="datetimeFigureOut">
              <a:rPr lang="ru-RU" smtClean="0"/>
              <a:t>07.11.2019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BE0176B-A8F7-405E-8805-4D4347A3D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220DE0B-8292-4832-AE29-2DFC64E699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83EFD-B497-4671-9E9D-B7160E4D0B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1414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3B8FF3D9-46A2-4642-9FC1-98D2AB506B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3B8B4FB-2D9C-4971-8690-98DD02C97D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433C225-F526-458B-B3A4-D9718C24EB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107DE-1609-4ED9-99D5-4264F886FED8}" type="datetimeFigureOut">
              <a:rPr lang="ru-RU" smtClean="0"/>
              <a:t>07.11.2019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DD3E123-C8B0-4A1A-ABCE-CAB0676236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734D898-7062-4E66-80C0-22A9DFD48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83EFD-B497-4671-9E9D-B7160E4D0B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04875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EBBF4E-89B9-4AC3-B4C0-2011FB19C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C3D339C-5F28-4267-9A66-E104909182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FAFA0FD-881E-4509-8C46-1248345ED6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8107DE-1609-4ED9-99D5-4264F886FED8}" type="datetimeFigureOut">
              <a:rPr lang="ru-RU" smtClean="0"/>
              <a:t>07.11.2019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591F45B-527A-48A0-9F2D-EC6980196B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FE53755-904A-4F07-806B-46673C5B6A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283EFD-B497-4671-9E9D-B7160E4D0B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6815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aam.ru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nsportal.ru/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2634DDD-7CAC-4053-BBA5-BD1B2427A1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59572" y="-2659573"/>
            <a:ext cx="6872853" cy="12192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10980F-C074-49F6-B1BB-720CAEA6A8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739" y="302965"/>
            <a:ext cx="9856520" cy="2387600"/>
          </a:xfrm>
        </p:spPr>
        <p:txBody>
          <a:bodyPr>
            <a:noAutofit/>
          </a:bodyPr>
          <a:lstStyle/>
          <a:p>
            <a:r>
              <a:rPr lang="ru-RU" sz="3600" dirty="0">
                <a:latin typeface="Monotype Corsiva" panose="03010101010201010101" pitchFamily="66" charset="0"/>
              </a:rPr>
              <a:t>Творческий, практико-ориентированный проект </a:t>
            </a:r>
            <a:r>
              <a:rPr lang="ru-RU" sz="48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«</a:t>
            </a:r>
            <a:r>
              <a:rPr lang="ru-RU" sz="4800" b="1" dirty="0">
                <a:solidFill>
                  <a:srgbClr val="00B050"/>
                </a:solidFill>
                <a:latin typeface="Monotype Corsiva" panose="03010101010201010101" pitchFamily="66" charset="0"/>
              </a:rPr>
              <a:t>Л</a:t>
            </a:r>
            <a:r>
              <a:rPr lang="ru-RU" sz="4800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а</a:t>
            </a:r>
            <a:r>
              <a:rPr lang="ru-RU" sz="4800" b="1" dirty="0">
                <a:solidFill>
                  <a:srgbClr val="FF33CC"/>
                </a:solidFill>
                <a:latin typeface="Monotype Corsiva" panose="03010101010201010101" pitchFamily="66" charset="0"/>
              </a:rPr>
              <a:t>д</a:t>
            </a:r>
            <a:r>
              <a:rPr lang="ru-RU" sz="48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о</a:t>
            </a:r>
            <a:r>
              <a:rPr lang="ru-RU" sz="4800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ш</a:t>
            </a:r>
            <a:r>
              <a:rPr lang="ru-RU" sz="4800" b="1" dirty="0">
                <a:solidFill>
                  <a:srgbClr val="FFC000"/>
                </a:solidFill>
                <a:latin typeface="Monotype Corsiva" panose="03010101010201010101" pitchFamily="66" charset="0"/>
              </a:rPr>
              <a:t>к</a:t>
            </a:r>
            <a:r>
              <a:rPr lang="ru-RU" sz="4800" b="1" dirty="0">
                <a:solidFill>
                  <a:srgbClr val="FF33CC"/>
                </a:solidFill>
                <a:latin typeface="Monotype Corsiva" panose="03010101010201010101" pitchFamily="66" charset="0"/>
              </a:rPr>
              <a:t>и</a:t>
            </a:r>
            <a:r>
              <a:rPr lang="ru-RU" sz="48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 </a:t>
            </a:r>
            <a:r>
              <a:rPr lang="ru-RU" sz="4800" b="1" dirty="0">
                <a:solidFill>
                  <a:srgbClr val="FFC000"/>
                </a:solidFill>
                <a:latin typeface="Monotype Corsiva" panose="03010101010201010101" pitchFamily="66" charset="0"/>
              </a:rPr>
              <a:t>и</a:t>
            </a:r>
            <a:r>
              <a:rPr lang="ru-RU" sz="4800" b="1" dirty="0">
                <a:latin typeface="Monotype Corsiva" panose="03010101010201010101" pitchFamily="66" charset="0"/>
              </a:rPr>
              <a:t> </a:t>
            </a:r>
            <a:r>
              <a:rPr lang="ru-RU" sz="4800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п</a:t>
            </a:r>
            <a:r>
              <a:rPr lang="ru-RU" sz="48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о</a:t>
            </a:r>
            <a:r>
              <a:rPr lang="ru-RU" sz="4800" b="1" dirty="0">
                <a:solidFill>
                  <a:srgbClr val="FFC000"/>
                </a:solidFill>
                <a:latin typeface="Monotype Corsiva" panose="03010101010201010101" pitchFamily="66" charset="0"/>
              </a:rPr>
              <a:t>т</a:t>
            </a:r>
            <a:r>
              <a:rPr lang="ru-RU" sz="4800" b="1" dirty="0">
                <a:solidFill>
                  <a:srgbClr val="0033CC"/>
                </a:solidFill>
                <a:latin typeface="Monotype Corsiva" panose="03010101010201010101" pitchFamily="66" charset="0"/>
              </a:rPr>
              <a:t>е</a:t>
            </a:r>
            <a:r>
              <a:rPr lang="ru-RU" sz="4800" b="1" dirty="0">
                <a:solidFill>
                  <a:srgbClr val="00B050"/>
                </a:solidFill>
                <a:latin typeface="Monotype Corsiva" panose="03010101010201010101" pitchFamily="66" charset="0"/>
              </a:rPr>
              <a:t>ш</a:t>
            </a:r>
            <a:r>
              <a:rPr lang="ru-RU" sz="4800" b="1" dirty="0">
                <a:solidFill>
                  <a:srgbClr val="0033CC"/>
                </a:solidFill>
                <a:latin typeface="Monotype Corsiva" panose="03010101010201010101" pitchFamily="66" charset="0"/>
              </a:rPr>
              <a:t>к</a:t>
            </a:r>
            <a:r>
              <a:rPr lang="ru-RU" sz="4800" b="1" dirty="0">
                <a:solidFill>
                  <a:srgbClr val="FF33CC"/>
                </a:solidFill>
                <a:latin typeface="Monotype Corsiva" panose="03010101010201010101" pitchFamily="66" charset="0"/>
              </a:rPr>
              <a:t>и</a:t>
            </a:r>
            <a:r>
              <a:rPr lang="ru-RU" sz="48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-</a:t>
            </a:r>
            <a:r>
              <a:rPr lang="ru-RU" sz="4800" b="1" dirty="0">
                <a:solidFill>
                  <a:srgbClr val="00B050"/>
                </a:solidFill>
                <a:latin typeface="Monotype Corsiva" panose="03010101010201010101" pitchFamily="66" charset="0"/>
              </a:rPr>
              <a:t>д</a:t>
            </a:r>
            <a:r>
              <a:rPr lang="ru-RU" sz="4800" b="1" dirty="0">
                <a:solidFill>
                  <a:srgbClr val="FFC000"/>
                </a:solidFill>
                <a:latin typeface="Monotype Corsiva" panose="03010101010201010101" pitchFamily="66" charset="0"/>
              </a:rPr>
              <a:t>о</a:t>
            </a:r>
            <a:r>
              <a:rPr lang="ru-RU" sz="4800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б</a:t>
            </a:r>
            <a:r>
              <a:rPr lang="ru-RU" sz="4800" b="1" dirty="0">
                <a:solidFill>
                  <a:srgbClr val="FF33CC"/>
                </a:solidFill>
                <a:latin typeface="Monotype Corsiva" panose="03010101010201010101" pitchFamily="66" charset="0"/>
              </a:rPr>
              <a:t>р</a:t>
            </a:r>
            <a:r>
              <a:rPr lang="ru-RU" sz="48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ы</a:t>
            </a:r>
            <a:r>
              <a:rPr lang="ru-RU" sz="4800" b="1" dirty="0">
                <a:solidFill>
                  <a:srgbClr val="0033CC"/>
                </a:solidFill>
                <a:latin typeface="Monotype Corsiva" panose="03010101010201010101" pitchFamily="66" charset="0"/>
              </a:rPr>
              <a:t>е</a:t>
            </a:r>
            <a:r>
              <a:rPr lang="ru-RU" sz="4800" b="1" dirty="0">
                <a:latin typeface="Monotype Corsiva" panose="03010101010201010101" pitchFamily="66" charset="0"/>
              </a:rPr>
              <a:t> </a:t>
            </a:r>
            <a:r>
              <a:rPr lang="ru-RU" sz="4800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д</a:t>
            </a:r>
            <a:r>
              <a:rPr lang="ru-RU" sz="48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р</a:t>
            </a:r>
            <a:r>
              <a:rPr lang="ru-RU" sz="4800" b="1" dirty="0">
                <a:solidFill>
                  <a:srgbClr val="FFC000"/>
                </a:solidFill>
                <a:latin typeface="Monotype Corsiva" panose="03010101010201010101" pitchFamily="66" charset="0"/>
              </a:rPr>
              <a:t>у</a:t>
            </a:r>
            <a:r>
              <a:rPr lang="ru-RU" sz="4800" b="1" dirty="0">
                <a:solidFill>
                  <a:srgbClr val="FF33CC"/>
                </a:solidFill>
                <a:latin typeface="Monotype Corsiva" panose="03010101010201010101" pitchFamily="66" charset="0"/>
              </a:rPr>
              <a:t>з</a:t>
            </a:r>
            <a:r>
              <a:rPr lang="ru-RU" sz="4800" b="1" dirty="0">
                <a:solidFill>
                  <a:srgbClr val="00B050"/>
                </a:solidFill>
                <a:latin typeface="Monotype Corsiva" panose="03010101010201010101" pitchFamily="66" charset="0"/>
              </a:rPr>
              <a:t>ь</a:t>
            </a:r>
            <a:r>
              <a:rPr lang="ru-RU" sz="4800" b="1" dirty="0">
                <a:solidFill>
                  <a:srgbClr val="FF33CC"/>
                </a:solidFill>
                <a:latin typeface="Monotype Corsiva" panose="03010101010201010101" pitchFamily="66" charset="0"/>
              </a:rPr>
              <a:t>я</a:t>
            </a:r>
            <a:r>
              <a:rPr lang="ru-RU" sz="4800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!</a:t>
            </a:r>
            <a:r>
              <a:rPr lang="ru-RU" sz="48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»</a:t>
            </a:r>
            <a:r>
              <a:rPr lang="ru-RU" sz="4800" b="1" dirty="0">
                <a:latin typeface="Monotype Corsiva" panose="03010101010201010101" pitchFamily="66" charset="0"/>
              </a:rPr>
              <a:t> </a:t>
            </a:r>
            <a:br>
              <a:rPr lang="ru-RU" sz="3600" dirty="0">
                <a:latin typeface="Monotype Corsiva" panose="03010101010201010101" pitchFamily="66" charset="0"/>
              </a:rPr>
            </a:br>
            <a:r>
              <a:rPr lang="ru-RU" sz="3600" dirty="0">
                <a:latin typeface="Monotype Corsiva" panose="03010101010201010101" pitchFamily="66" charset="0"/>
              </a:rPr>
              <a:t>вторая младшая группа №10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1BF8AD7-9718-4AF2-B9B9-38CE068DAD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7448" y="2778292"/>
            <a:ext cx="5393377" cy="3197432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668803F-3D0B-4EC4-9CAB-9DE84C4F5C7B}"/>
              </a:ext>
            </a:extLst>
          </p:cNvPr>
          <p:cNvSpPr/>
          <p:nvPr/>
        </p:nvSpPr>
        <p:spPr>
          <a:xfrm>
            <a:off x="8236526" y="477539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Создали</a:t>
            </a: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воспитатели:      </a:t>
            </a:r>
          </a:p>
          <a:p>
            <a:pPr>
              <a:spcAft>
                <a:spcPts val="0"/>
              </a:spcAft>
            </a:pP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Гнусова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Е. В. 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Ягупова Ю. В.                                                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9469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BCEDE5C-C612-47B4-B043-8D7D24CECF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59573" y="-2659575"/>
            <a:ext cx="6872853" cy="12192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D9BB44A-2E8F-4E0B-AB9C-78279524ACC4}"/>
              </a:ext>
            </a:extLst>
          </p:cNvPr>
          <p:cNvSpPr txBox="1"/>
          <p:nvPr/>
        </p:nvSpPr>
        <p:spPr>
          <a:xfrm>
            <a:off x="3624007" y="807522"/>
            <a:ext cx="494398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rgbClr val="FF0000"/>
                </a:solidFill>
                <a:latin typeface="Miama Nueva" panose="02000603000000000000" pitchFamily="2" charset="-52"/>
              </a:rPr>
              <a:t>Актуальность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11CD0EF-DF40-4CCF-B725-A537E7D1188C}"/>
              </a:ext>
            </a:extLst>
          </p:cNvPr>
          <p:cNvSpPr/>
          <p:nvPr/>
        </p:nvSpPr>
        <p:spPr>
          <a:xfrm>
            <a:off x="1151906" y="1895494"/>
            <a:ext cx="9868395" cy="4385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ru-RU" sz="29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Художественно – эстетическое творчество – увлекательный и очень интересный вид деятельности для детей любого дошкольного возраста.</a:t>
            </a:r>
            <a:r>
              <a:rPr lang="ru-RU" sz="29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900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spcAft>
                <a:spcPts val="0"/>
              </a:spcAft>
            </a:pPr>
            <a:r>
              <a:rPr lang="ru-RU" sz="29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Младшие дошкольники не умеют еще хорошо рисовать кисточкой и карандашом, их рисунки получаются часто не узнаваемые, далекие от реальности. </a:t>
            </a:r>
            <a:endParaRPr lang="ru-RU" sz="2900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spcAft>
                <a:spcPts val="0"/>
              </a:spcAft>
            </a:pPr>
            <a:r>
              <a:rPr lang="ru-RU" sz="29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Рисование ладошками</a:t>
            </a:r>
            <a:r>
              <a:rPr lang="ru-RU" sz="29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9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одно из простых и интересных детских занятий. Именно этот нетрадиционный способ рисования мы решили взять для нашего проекта.</a:t>
            </a:r>
            <a:endParaRPr lang="ru-RU" sz="2900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11119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D04EB7C-5F53-4D7D-8202-3C08EE7DF0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59573" y="-2659575"/>
            <a:ext cx="6872853" cy="12192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3321631-FCA6-4381-953B-A3BE9F5FD56F}"/>
              </a:ext>
            </a:extLst>
          </p:cNvPr>
          <p:cNvSpPr/>
          <p:nvPr/>
        </p:nvSpPr>
        <p:spPr>
          <a:xfrm>
            <a:off x="1316180" y="1590542"/>
            <a:ext cx="9559637" cy="4033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ru-RU" sz="29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 помощью ладошек можно делать отпечатки на бумаге и превращать их  в разные образы. Младшим дошкольникам близки и понятны образы героев потешек.</a:t>
            </a:r>
            <a:endParaRPr lang="ru-RU" sz="2900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spcAft>
                <a:spcPts val="0"/>
              </a:spcAft>
            </a:pPr>
            <a:r>
              <a:rPr lang="ru-RU" sz="29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Поскольку рисование является источником положительных эмоций детей,  то хотелось бы чтобы и родителям поддерживали ребенка в его стремлениях рисовать и помогали бы ему. Поэтому в проекте  нами сделан акцент на совместную работу с родителями.</a:t>
            </a:r>
            <a:endParaRPr lang="ru-RU" sz="2900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807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1542173-CBCC-45C1-BFCA-19256E1BB4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539337" y="-2669969"/>
            <a:ext cx="7113325" cy="1219200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742ED11-9227-4FB7-9875-804ADD62C7D6}"/>
              </a:ext>
            </a:extLst>
          </p:cNvPr>
          <p:cNvSpPr/>
          <p:nvPr/>
        </p:nvSpPr>
        <p:spPr>
          <a:xfrm>
            <a:off x="1187532" y="1574885"/>
            <a:ext cx="988027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000" b="1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Цель проекта</a:t>
            </a:r>
            <a:r>
              <a:rPr lang="ru-RU" sz="20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 создание условий для творческой деятельности детей нетрадиционными способами – рисование ладошками.</a:t>
            </a:r>
            <a:endParaRPr lang="ru-RU" sz="20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000" b="1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Цель для детей</a:t>
            </a:r>
            <a: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ru-RU" sz="20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научиться делать рисунок к потешке ладошками.</a:t>
            </a:r>
            <a:endParaRPr lang="ru-RU" sz="20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000" b="1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 проекта</a:t>
            </a:r>
            <a: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ru-RU" sz="20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0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формировать у детей умение рисовать с помощью ладошек;</a:t>
            </a:r>
            <a:endParaRPr lang="ru-RU" sz="20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способствовать воплощению образов героев, знакомых детям народных потешек; </a:t>
            </a:r>
            <a:endParaRPr lang="ru-RU" sz="20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обогащать и закреплять знание детьми русских народных потешек;</a:t>
            </a:r>
            <a:endParaRPr lang="ru-RU" sz="20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развивать воображение, речь детей, мелкую моторику, умение проявлять свои эмоции при восприятии потешек и рисовании ладошками; </a:t>
            </a:r>
            <a:endParaRPr lang="ru-RU" sz="20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через творческую деятельность способствовать воспитанию у детей интереса к изобразительной деятельности, устному народному творчеству, уверенность в своих силах;</a:t>
            </a:r>
            <a:endParaRPr lang="ru-RU" sz="20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вовлечь родителей в творческую деятельность детей. Содействовать знакомству родителей с нетрадиционными техниками рисования; </a:t>
            </a:r>
            <a:endParaRPr lang="ru-RU" sz="20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стимулировать их совместное творчество с детьми.</a:t>
            </a:r>
            <a:endParaRPr lang="ru-RU" sz="20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48BE7E-398B-43C8-ABFE-AE2B41B9A187}"/>
              </a:ext>
            </a:extLst>
          </p:cNvPr>
          <p:cNvSpPr txBox="1"/>
          <p:nvPr/>
        </p:nvSpPr>
        <p:spPr>
          <a:xfrm>
            <a:off x="2176495" y="590366"/>
            <a:ext cx="783900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rgbClr val="FF0000"/>
                </a:solidFill>
                <a:latin typeface="Miama Nueva" panose="02000603000000000000" pitchFamily="2" charset="-52"/>
              </a:rPr>
              <a:t>Цели и задачи проекта</a:t>
            </a:r>
          </a:p>
        </p:txBody>
      </p:sp>
    </p:spTree>
    <p:extLst>
      <p:ext uri="{BB962C8B-B14F-4D97-AF65-F5344CB8AC3E}">
        <p14:creationId xmlns:p14="http://schemas.microsoft.com/office/powerpoint/2010/main" val="89130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E01A79-C51D-4FCB-AD4D-269908B24C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8FC1D7D-6B14-4F2D-84BF-C45B53E0BE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D863035-1CDD-46CC-91B1-1F00D4B1CC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59573" y="-2659575"/>
            <a:ext cx="6872853" cy="12192000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92C0B6A-49B1-48A2-BC29-6C3F490223E4}"/>
              </a:ext>
            </a:extLst>
          </p:cNvPr>
          <p:cNvSpPr/>
          <p:nvPr/>
        </p:nvSpPr>
        <p:spPr>
          <a:xfrm>
            <a:off x="1387433" y="1129736"/>
            <a:ext cx="9417131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400" b="1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Интеграция образовательных областей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«Познавательное развитие», «Социально-коммуникативное», «Речевое», «Художественно – эстетическое развитие».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4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Методическая составляющая проекта-это чтение потешек, беседа, объяснение, рассматривание иллюстраций к потешкам, различные игровые ситуации, рисование ладошками и пальчиками.</a:t>
            </a:r>
            <a:endParaRPr lang="ru-RU" sz="24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Необходимый материал для реализации проекта – это книги с потешками, с иллюстрациями к потешкам. Также картотека потешек и пальчиковых игр. Для каждого ребенка необходимый материал для рисования: листы бумаги, гуашь, тарелочки, влажные салфетки для вытирания ладошек.  </a:t>
            </a:r>
          </a:p>
          <a:p>
            <a:pPr algn="just">
              <a:spcAft>
                <a:spcPts val="0"/>
              </a:spcAft>
            </a:pPr>
            <a:r>
              <a:rPr lang="ru-RU" sz="2400" b="1" dirty="0">
                <a:solidFill>
                  <a:srgbClr val="7030A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Продолжительность проекта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18 марта 2019 года по 31 марта 2019 года.</a:t>
            </a:r>
            <a:endParaRPr lang="ru-RU" sz="24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5977005"/>
      </p:ext>
    </p:extLst>
  </p:cSld>
  <p:clrMapOvr>
    <a:masterClrMapping/>
  </p:clrMapOvr>
  <p:transition spd="slow"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A1CC76-B042-441E-B209-0231B0E4D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F75C5F2-0C87-45EF-A743-3B7B1D4175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6A7395C-409E-49F4-A523-C99FD96552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59574" y="-2659573"/>
            <a:ext cx="6872853" cy="12192000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558325F-CAC1-4632-BA4E-7B716CDC2959}"/>
              </a:ext>
            </a:extLst>
          </p:cNvPr>
          <p:cNvSpPr/>
          <p:nvPr/>
        </p:nvSpPr>
        <p:spPr>
          <a:xfrm>
            <a:off x="1353784" y="1683425"/>
            <a:ext cx="9773393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Подбор необходимой литературы для реализации проекта</a:t>
            </a:r>
            <a:endParaRPr lang="ru-RU" sz="22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2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Разработка плана по реализации проекта.</a:t>
            </a:r>
            <a:endParaRPr lang="ru-RU" sz="22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89535" indent="-285750" algn="just">
              <a:spcAft>
                <a:spcPts val="0"/>
              </a:spcAft>
              <a:buFont typeface="Wingdings" panose="05000000000000000000" pitchFamily="2" charset="2"/>
              <a:buChar char="ü"/>
              <a:tabLst>
                <a:tab pos="5829300" algn="l"/>
              </a:tabLst>
            </a:pPr>
            <a:r>
              <a:rPr lang="ru-RU" sz="22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Консультация для родителей: «Рисование с детьми нетрадиционными способами», «Роль потешек в речевом развитии младших дошкольников», «Почему рисуют дети. Дайте мне порисовать».</a:t>
            </a:r>
          </a:p>
          <a:p>
            <a:pPr marL="285750" marR="89535" indent="-285750" algn="just">
              <a:spcAft>
                <a:spcPts val="0"/>
              </a:spcAft>
              <a:buFont typeface="Wingdings" panose="05000000000000000000" pitchFamily="2" charset="2"/>
              <a:buChar char="ü"/>
              <a:tabLst>
                <a:tab pos="5829300" algn="l"/>
              </a:tabLst>
            </a:pPr>
            <a:r>
              <a:rPr lang="ru-RU" sz="22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Разработка положения о конкурсе совместного творчества детей и родителей в рамках одноименного проекта.</a:t>
            </a:r>
          </a:p>
          <a:p>
            <a:pPr marL="285750" marR="89535" indent="-285750" algn="just">
              <a:spcAft>
                <a:spcPts val="0"/>
              </a:spcAft>
              <a:buFont typeface="Wingdings" panose="05000000000000000000" pitchFamily="2" charset="2"/>
              <a:buChar char="ü"/>
              <a:tabLst>
                <a:tab pos="5829300" algn="l"/>
              </a:tabLst>
            </a:pPr>
            <a:r>
              <a:rPr lang="ru-RU" sz="22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Информирование родителей о конкурсе.</a:t>
            </a:r>
            <a:endParaRPr lang="ru-RU" sz="22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89535" indent="-285750" algn="just">
              <a:spcAft>
                <a:spcPts val="0"/>
              </a:spcAft>
              <a:buFont typeface="Wingdings" panose="05000000000000000000" pitchFamily="2" charset="2"/>
              <a:buChar char="ü"/>
              <a:tabLst>
                <a:tab pos="5829300" algn="l"/>
              </a:tabLst>
            </a:pPr>
            <a:r>
              <a:rPr lang="ru-RU" sz="22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Обогащение книжного уголка русскими народными потешками. </a:t>
            </a:r>
          </a:p>
          <a:p>
            <a:pPr marL="285750" marR="89535" indent="-285750" algn="just">
              <a:spcAft>
                <a:spcPts val="0"/>
              </a:spcAft>
              <a:buFont typeface="Wingdings" panose="05000000000000000000" pitchFamily="2" charset="2"/>
              <a:buChar char="ü"/>
              <a:tabLst>
                <a:tab pos="5829300" algn="l"/>
              </a:tabLst>
            </a:pPr>
            <a:r>
              <a:rPr lang="ru-RU" sz="22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r>
              <a:rPr lang="ru-RU" sz="22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рганизация выставки книг с потешками.</a:t>
            </a:r>
            <a:endParaRPr lang="ru-RU" sz="22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89535" indent="-285750" algn="just">
              <a:spcAft>
                <a:spcPts val="0"/>
              </a:spcAft>
              <a:buFont typeface="Wingdings" panose="05000000000000000000" pitchFamily="2" charset="2"/>
              <a:buChar char="ü"/>
              <a:tabLst>
                <a:tab pos="5829300" algn="l"/>
              </a:tabLst>
            </a:pPr>
            <a:r>
              <a:rPr lang="ru-RU" sz="22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Чтение и заучивание русских народных потешек с детьми.</a:t>
            </a:r>
            <a:endParaRPr lang="ru-RU" sz="22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89535" indent="-285750" algn="just">
              <a:spcAft>
                <a:spcPts val="0"/>
              </a:spcAft>
              <a:buFont typeface="Wingdings" panose="05000000000000000000" pitchFamily="2" charset="2"/>
              <a:buChar char="ü"/>
              <a:tabLst>
                <a:tab pos="5829300" algn="l"/>
              </a:tabLst>
            </a:pPr>
            <a:r>
              <a:rPr lang="ru-RU" sz="22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Картотека «русские народные потешки».</a:t>
            </a:r>
          </a:p>
          <a:p>
            <a:pPr marL="285750" marR="89535" indent="-285750" algn="just">
              <a:spcAft>
                <a:spcPts val="0"/>
              </a:spcAft>
              <a:buFont typeface="Wingdings" panose="05000000000000000000" pitchFamily="2" charset="2"/>
              <a:buChar char="ü"/>
              <a:tabLst>
                <a:tab pos="5829300" algn="l"/>
              </a:tabLst>
            </a:pPr>
            <a:r>
              <a:rPr lang="ru-RU" sz="22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Подбор пальчиковых игр с использованием потешек.</a:t>
            </a:r>
            <a:endParaRPr lang="ru-RU" sz="22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CB3164-20FD-4C1C-8E93-12125AEE8FEA}"/>
              </a:ext>
            </a:extLst>
          </p:cNvPr>
          <p:cNvSpPr txBox="1"/>
          <p:nvPr/>
        </p:nvSpPr>
        <p:spPr>
          <a:xfrm>
            <a:off x="2797873" y="608698"/>
            <a:ext cx="688521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rgbClr val="FF0000"/>
                </a:solidFill>
                <a:latin typeface="Miama Nueva" panose="02000603000000000000" pitchFamily="2" charset="-52"/>
              </a:rPr>
              <a:t>Реализация проекта</a:t>
            </a:r>
          </a:p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D17B833-F5CC-4ABD-B2B4-092C905239F0}"/>
              </a:ext>
            </a:extLst>
          </p:cNvPr>
          <p:cNvSpPr txBox="1"/>
          <p:nvPr/>
        </p:nvSpPr>
        <p:spPr>
          <a:xfrm>
            <a:off x="4506673" y="1429992"/>
            <a:ext cx="346761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1 этап - подготовительный.</a:t>
            </a:r>
            <a:endParaRPr lang="ru-RU" sz="2400" dirty="0">
              <a:solidFill>
                <a:srgbClr val="C00000"/>
              </a:solidFill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3122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F29982-08C8-44E7-B26D-E8C74F9043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D98C309-F58E-4340-A754-58F6D53D57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C3B85C8-9FDF-45B8-8916-0918FE9599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59574" y="-2674427"/>
            <a:ext cx="6872853" cy="1219200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BB70031-AD2B-415B-820C-0E6743F0261D}"/>
              </a:ext>
            </a:extLst>
          </p:cNvPr>
          <p:cNvSpPr/>
          <p:nvPr/>
        </p:nvSpPr>
        <p:spPr>
          <a:xfrm>
            <a:off x="1399309" y="1027906"/>
            <a:ext cx="939338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3200" b="1" dirty="0">
                <a:solidFill>
                  <a:srgbClr val="7030A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Проблемная ситуация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кукла Маша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приносит детям альбом, в котором собраны русские народные потешки.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Говорит детям, что куклам хочется увидеть картинки к этим потешкам. Просит детей своими умелыми ручками помочь сделать альбом ярким, красочным. </a:t>
            </a:r>
            <a:endParaRPr lang="ru-RU" sz="2400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3200" b="1" dirty="0">
                <a:solidFill>
                  <a:srgbClr val="7030A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Гипотеза (ожидаемые результаты)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дети откликнуться на просьбу куклы, с помощью взрослых нарисуют иллюстрации по потешкам в альбом, используя нетрадиционные способы рисования – ладошки.  </a:t>
            </a:r>
            <a:endParaRPr lang="ru-RU" sz="2400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3200" b="1" dirty="0">
                <a:solidFill>
                  <a:srgbClr val="7030A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Предполагаемый продукт проектной деятельности</a:t>
            </a:r>
            <a:r>
              <a:rPr lang="ru-RU" sz="3200" dirty="0">
                <a:solidFill>
                  <a:srgbClr val="7030A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: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альбом с детскими рисунками по русским народным потешкам, которые выполнены с помощью нетрадиционных способов рисования, выставка детских рисунков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4686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0316A5-1212-4A4A-91F4-4B829458B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C126EC1-24A5-4338-B1C5-10DBD1440E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507F21B-B0DA-47CD-BB51-31A972A52B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59573" y="-2655181"/>
            <a:ext cx="6872853" cy="1219200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93827EE-EF7E-4E1C-81A3-B9C6EA17BF4A}"/>
              </a:ext>
            </a:extLst>
          </p:cNvPr>
          <p:cNvSpPr/>
          <p:nvPr/>
        </p:nvSpPr>
        <p:spPr>
          <a:xfrm>
            <a:off x="1547746" y="1825625"/>
            <a:ext cx="909649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Заучивание потешки «Солнышко», хороводная игра «Солнышко», коллективное рисование по потешке «Солнышко лучистое».</a:t>
            </a:r>
            <a:endParaRPr lang="ru-RU" sz="24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Заучивание и обыгрывание потешки «Курочка –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Рябушечка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», рисование по потешке «Курочка –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Рябушечка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24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Пальчиковая игра и рисование по потешке «Сидит белка на тележке».</a:t>
            </a:r>
            <a:endParaRPr lang="ru-RU" sz="24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Аппликация «Бабочка» с помощью нетрадиционной техники скручивание салфеток, работа в парах.</a:t>
            </a:r>
            <a:endParaRPr lang="ru-RU" sz="24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Заучивание, обыгрывание и рисование потешки «Кисонька –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Мурысенька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24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Чтение и рассматривание книг с потешками. </a:t>
            </a:r>
            <a:endParaRPr lang="ru-RU" sz="24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6B6D92D7-E039-485B-9E34-2C38B53080FD}"/>
              </a:ext>
            </a:extLst>
          </p:cNvPr>
          <p:cNvSpPr/>
          <p:nvPr/>
        </p:nvSpPr>
        <p:spPr>
          <a:xfrm>
            <a:off x="2123701" y="932405"/>
            <a:ext cx="7944591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200" b="1" dirty="0">
                <a:solidFill>
                  <a:srgbClr val="C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этап</a:t>
            </a:r>
          </a:p>
          <a:p>
            <a:pPr algn="ctr">
              <a:spcAft>
                <a:spcPts val="0"/>
              </a:spcAft>
            </a:pPr>
            <a:r>
              <a:rPr lang="ru-RU" sz="3200" b="1" dirty="0">
                <a:solidFill>
                  <a:srgbClr val="C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Познавательно -творческая деятельность детей</a:t>
            </a:r>
            <a:endParaRPr lang="ru-RU" sz="3200" b="1" dirty="0">
              <a:solidFill>
                <a:srgbClr val="C00000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40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9769601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102415-F1A1-4F17-8528-EDD19190CA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88A21CE-90AD-4545-81BC-3C96511986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C2AD68B-BCFC-49FC-9085-A97D6423DC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59573" y="-2659575"/>
            <a:ext cx="6872853" cy="12192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6E9CE9-5C23-4DF6-B67B-0D331D431536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553" y="1825625"/>
            <a:ext cx="3594111" cy="413397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8328D96-10F9-409B-AF5C-94DA3F510849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497" y="1828058"/>
            <a:ext cx="3540760" cy="4131539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ED0AFD79-A0A1-43BB-9151-03635DA186DB}"/>
              </a:ext>
            </a:extLst>
          </p:cNvPr>
          <p:cNvSpPr/>
          <p:nvPr/>
        </p:nvSpPr>
        <p:spPr>
          <a:xfrm>
            <a:off x="1062409" y="777262"/>
            <a:ext cx="1006718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dirty="0">
                <a:solidFill>
                  <a:srgbClr val="FF0000"/>
                </a:solidFill>
                <a:latin typeface="Miama Nueva" panose="02000603000000000000" pitchFamily="2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Хороводная игра «Солнышко»</a:t>
            </a:r>
            <a:endParaRPr lang="ru-RU" sz="4800" b="1" dirty="0">
              <a:solidFill>
                <a:srgbClr val="FF0000"/>
              </a:solidFill>
              <a:latin typeface="Miama Nueva" panose="02000603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883475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B9C657-04D4-4C29-8476-7532CB34CD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3285A1-8C8F-43A9-B185-CEA0AD3F5F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585F59E-7C85-4129-BBE0-F4B6457083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59573" y="-2659575"/>
            <a:ext cx="6872853" cy="1219200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EC8D335-CEC3-4ECC-A019-03B38BA099C0}"/>
              </a:ext>
            </a:extLst>
          </p:cNvPr>
          <p:cNvSpPr/>
          <p:nvPr/>
        </p:nvSpPr>
        <p:spPr>
          <a:xfrm>
            <a:off x="1115308" y="1027906"/>
            <a:ext cx="99613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Miama Nueva" panose="02000603000000000000" pitchFamily="2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Коллективное рисование по потешке «Солнышко лучистое»</a:t>
            </a:r>
            <a:endParaRPr lang="ru-RU" sz="2400" b="1" dirty="0">
              <a:solidFill>
                <a:srgbClr val="FF0000"/>
              </a:solidFill>
              <a:latin typeface="Miama Nueva" panose="02000603000000000000" pitchFamily="2" charset="-52"/>
            </a:endParaRPr>
          </a:p>
        </p:txBody>
      </p:sp>
      <p:pic>
        <p:nvPicPr>
          <p:cNvPr id="7" name="Рисунок 6" descr="https://pp.userapi.com/c845524/v845524447/1dbd7e/dto8ZHd6tHI.jpg">
            <a:extLst>
              <a:ext uri="{FF2B5EF4-FFF2-40B4-BE49-F238E27FC236}">
                <a16:creationId xmlns:a16="http://schemas.microsoft.com/office/drawing/2014/main" id="{6B795B15-22AC-4F77-BA31-6CB1CAC896F1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42" t="14508" r="19224" b="7596"/>
          <a:stretch/>
        </p:blipFill>
        <p:spPr bwMode="auto">
          <a:xfrm>
            <a:off x="3026226" y="1489571"/>
            <a:ext cx="6139543" cy="4408983"/>
          </a:xfrm>
          <a:prstGeom prst="snip2Diag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071617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DDD255-DA35-469E-ABCD-E0EAB4085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4722D40-F60B-4C51-B93F-161026D013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59574" y="-2659573"/>
            <a:ext cx="6872853" cy="12192000"/>
          </a:xfrm>
          <a:prstGeom prst="rect">
            <a:avLst/>
          </a:prstGeom>
        </p:spPr>
      </p:pic>
      <p:pic>
        <p:nvPicPr>
          <p:cNvPr id="7" name="Объект 6">
            <a:extLst>
              <a:ext uri="{FF2B5EF4-FFF2-40B4-BE49-F238E27FC236}">
                <a16:creationId xmlns:a16="http://schemas.microsoft.com/office/drawing/2014/main" id="{F1A57286-3548-4171-BD90-133F8A7213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69" t="13102" r="42529" b="12048"/>
          <a:stretch/>
        </p:blipFill>
        <p:spPr>
          <a:xfrm>
            <a:off x="6887688" y="1774852"/>
            <a:ext cx="3028207" cy="4152589"/>
          </a:xfr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2771284-B705-4946-8085-B4DC2E1EC8AE}"/>
              </a:ext>
            </a:extLst>
          </p:cNvPr>
          <p:cNvSpPr/>
          <p:nvPr/>
        </p:nvSpPr>
        <p:spPr>
          <a:xfrm>
            <a:off x="1424568" y="1070160"/>
            <a:ext cx="99004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Miama Nueva" panose="02000603000000000000" pitchFamily="2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Обыгрывание по потешке «Курочка – </a:t>
            </a:r>
            <a:r>
              <a:rPr lang="ru-RU" sz="2800" b="1" dirty="0" err="1">
                <a:solidFill>
                  <a:srgbClr val="FF0000"/>
                </a:solidFill>
                <a:latin typeface="Miama Nueva" panose="02000603000000000000" pitchFamily="2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Рябушечка</a:t>
            </a:r>
            <a:r>
              <a:rPr lang="ru-RU" sz="2800" b="1" dirty="0">
                <a:solidFill>
                  <a:srgbClr val="FF0000"/>
                </a:solidFill>
                <a:latin typeface="Miama Nueva" panose="02000603000000000000" pitchFamily="2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800" b="1" dirty="0">
              <a:solidFill>
                <a:srgbClr val="FF0000"/>
              </a:solidFill>
              <a:latin typeface="Miama Nueva" panose="02000603000000000000" pitchFamily="2" charset="-52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ABC0C1C-59DA-4789-8B27-F254724025C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10" t="-2671" r="53963" b="17867"/>
          <a:stretch/>
        </p:blipFill>
        <p:spPr>
          <a:xfrm>
            <a:off x="2276105" y="1657638"/>
            <a:ext cx="2947299" cy="4269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597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EEB6A2-206B-46E7-A128-1AD448FBF3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979E8A0-4EAB-428E-AC73-13A8815C71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59574" y="-2659573"/>
            <a:ext cx="6872853" cy="12192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E94B31D-4021-4E42-813D-EE097B984CE5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569" y="2055813"/>
            <a:ext cx="2821946" cy="355184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FD79C30-3DC4-4894-A3E9-7B768713A645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773041" y="2426793"/>
            <a:ext cx="3551843" cy="2809884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583D4F9F-EE25-40D8-9C93-A1DE77145D19}"/>
              </a:ext>
            </a:extLst>
          </p:cNvPr>
          <p:cNvSpPr/>
          <p:nvPr/>
        </p:nvSpPr>
        <p:spPr>
          <a:xfrm>
            <a:off x="1424568" y="1070160"/>
            <a:ext cx="93297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Miama Nueva" panose="02000603000000000000" pitchFamily="2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Рисование по потешке «Курочка – </a:t>
            </a:r>
            <a:r>
              <a:rPr lang="ru-RU" sz="2800" b="1" dirty="0" err="1">
                <a:solidFill>
                  <a:srgbClr val="FF0000"/>
                </a:solidFill>
                <a:latin typeface="Miama Nueva" panose="02000603000000000000" pitchFamily="2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Рябушечка</a:t>
            </a:r>
            <a:r>
              <a:rPr lang="ru-RU" sz="2800" b="1" dirty="0">
                <a:solidFill>
                  <a:srgbClr val="FF0000"/>
                </a:solidFill>
                <a:latin typeface="Miama Nueva" panose="02000603000000000000" pitchFamily="2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800" b="1" dirty="0">
              <a:solidFill>
                <a:srgbClr val="FF0000"/>
              </a:solidFill>
              <a:latin typeface="Miama Nueva" panose="02000603000000000000" pitchFamily="2" charset="-52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CCCFEB9-1832-4C9F-A2F6-D45DBB5B23D7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0325" y="2395723"/>
            <a:ext cx="2809884" cy="3551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737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77A2DD-4777-4CB3-96BF-A0C57D2E8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2228301-1070-475B-91EC-76FA73E77C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BE4DA40-C7D7-45E1-930B-DFD0A8FE53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59573" y="-2659575"/>
            <a:ext cx="6872853" cy="12192000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0F1ED83F-40C7-422E-96C0-EB7A9C3A1EC4}"/>
              </a:ext>
            </a:extLst>
          </p:cNvPr>
          <p:cNvSpPr/>
          <p:nvPr/>
        </p:nvSpPr>
        <p:spPr>
          <a:xfrm>
            <a:off x="1116281" y="926733"/>
            <a:ext cx="103853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ru-RU" sz="3200" b="1" dirty="0">
                <a:solidFill>
                  <a:srgbClr val="FF0000"/>
                </a:solidFill>
                <a:latin typeface="Miama Nueva" panose="02000603000000000000" pitchFamily="2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Пальчиковая игра «Сидит белка на тележке»</a:t>
            </a:r>
            <a:endParaRPr lang="ru-RU" sz="3200" b="1" dirty="0">
              <a:solidFill>
                <a:srgbClr val="FF0000"/>
              </a:solidFill>
              <a:latin typeface="Miama Nueva" panose="02000603000000000000" pitchFamily="2" charset="-52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 descr="https://pp.userapi.com/c855136/v855136249/18ea0/nMtgJyyZ5Qs.jpg">
            <a:extLst>
              <a:ext uri="{FF2B5EF4-FFF2-40B4-BE49-F238E27FC236}">
                <a16:creationId xmlns:a16="http://schemas.microsoft.com/office/drawing/2014/main" id="{CA35535A-C117-49A2-82D2-05D3EF37A575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6363" y="1690688"/>
            <a:ext cx="5243195" cy="2949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ttps://pp.userapi.com/c850120/v850120447/11d004/75BimTLqApY.jpg">
            <a:extLst>
              <a:ext uri="{FF2B5EF4-FFF2-40B4-BE49-F238E27FC236}">
                <a16:creationId xmlns:a16="http://schemas.microsoft.com/office/drawing/2014/main" id="{6D8C0DF9-59DB-43FD-8C72-9D8BF9040763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2798" y="3402708"/>
            <a:ext cx="4704448" cy="26311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6184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443804-8B70-4E96-A787-0F3D296EF3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A8C4367-2BA1-4405-80BE-D68E6E1C00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F54112C-EE30-4024-9BDD-F778D2C2F3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59573" y="-2659575"/>
            <a:ext cx="6872853" cy="12192000"/>
          </a:xfrm>
          <a:prstGeom prst="rect">
            <a:avLst/>
          </a:prstGeom>
        </p:spPr>
      </p:pic>
      <p:pic>
        <p:nvPicPr>
          <p:cNvPr id="6" name="Рисунок 5" descr="https://pp.userapi.com/c846020/v846020902/1dc313/fPG2QB8U3rw.jpg">
            <a:extLst>
              <a:ext uri="{FF2B5EF4-FFF2-40B4-BE49-F238E27FC236}">
                <a16:creationId xmlns:a16="http://schemas.microsoft.com/office/drawing/2014/main" id="{39EE3EBC-7B74-4695-A780-FCE960E7646A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962" y="1686063"/>
            <a:ext cx="3321685" cy="442912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FBA50058-9406-4BC7-A15F-C2164EF05C6F}"/>
              </a:ext>
            </a:extLst>
          </p:cNvPr>
          <p:cNvSpPr/>
          <p:nvPr/>
        </p:nvSpPr>
        <p:spPr>
          <a:xfrm>
            <a:off x="1247556" y="1027906"/>
            <a:ext cx="96968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Miama Nueva" panose="02000603000000000000" pitchFamily="2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Рисование по потешке «Сидит белка на тележке»</a:t>
            </a:r>
            <a:endParaRPr lang="ru-RU" sz="2800" b="1" dirty="0">
              <a:solidFill>
                <a:srgbClr val="FF0000"/>
              </a:solidFill>
              <a:latin typeface="Miama Nueva" panose="02000603000000000000" pitchFamily="2" charset="-52"/>
            </a:endParaRPr>
          </a:p>
        </p:txBody>
      </p:sp>
      <p:pic>
        <p:nvPicPr>
          <p:cNvPr id="7" name="Рисунок 6" descr="https://pp.userapi.com/c845021/v845021902/1e7f8d/Cxjx4jh87aI.jpg">
            <a:extLst>
              <a:ext uri="{FF2B5EF4-FFF2-40B4-BE49-F238E27FC236}">
                <a16:creationId xmlns:a16="http://schemas.microsoft.com/office/drawing/2014/main" id="{1A880CEA-658C-4523-8CD2-430BB862420A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3350" y="1686063"/>
            <a:ext cx="3321685" cy="44291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290262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F7A05F-2A5C-44A0-AAC9-2291E84994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813790A-BB8C-46D2-9950-B461B300D4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2F1B4D1-37F8-48B0-BDA2-510539E477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59574" y="-2659573"/>
            <a:ext cx="6872853" cy="12192000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40128C3-55B3-4280-897C-077F35B86D0F}"/>
              </a:ext>
            </a:extLst>
          </p:cNvPr>
          <p:cNvSpPr/>
          <p:nvPr/>
        </p:nvSpPr>
        <p:spPr>
          <a:xfrm>
            <a:off x="2294318" y="745013"/>
            <a:ext cx="760336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  <a:latin typeface="Miama Nueva" panose="02000603000000000000" pitchFamily="2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Аппликация</a:t>
            </a:r>
            <a:r>
              <a:rPr lang="ru-RU" sz="4400" b="1" i="1" dirty="0">
                <a:solidFill>
                  <a:srgbClr val="FF0000"/>
                </a:solidFill>
                <a:latin typeface="Miama Nueva" panose="02000603000000000000" pitchFamily="2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 «Бабочка» </a:t>
            </a:r>
            <a:endParaRPr lang="ru-RU" sz="4400" b="1" i="1" dirty="0">
              <a:solidFill>
                <a:srgbClr val="FF0000"/>
              </a:solidFill>
              <a:latin typeface="Miama Nueva" panose="02000603000000000000" pitchFamily="2" charset="-52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2571F6A-495A-4D41-A4C9-DCAF2F2FC50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7060" y="1690688"/>
            <a:ext cx="2829609" cy="403412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1477C3C-13A7-4101-9D9C-2C9A59C281C6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660" y="1690688"/>
            <a:ext cx="3315195" cy="1915102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4FB2028-BBFC-4427-8EE8-329286BC9D58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1" y="3740727"/>
            <a:ext cx="3315194" cy="1984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5216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A497CAB-5B16-4B7D-931E-E6B72924CA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59574" y="-2659573"/>
            <a:ext cx="6872853" cy="12192000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A3E0095-5968-41F5-9EEC-69BED53BEA0F}"/>
              </a:ext>
            </a:extLst>
          </p:cNvPr>
          <p:cNvSpPr/>
          <p:nvPr/>
        </p:nvSpPr>
        <p:spPr>
          <a:xfrm>
            <a:off x="1163781" y="1063279"/>
            <a:ext cx="101415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Miama Nueva" panose="02000603000000000000" pitchFamily="2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Обыгрывание потешки «Кисонька – </a:t>
            </a:r>
            <a:r>
              <a:rPr lang="ru-RU" sz="2800" b="1" dirty="0" err="1">
                <a:solidFill>
                  <a:srgbClr val="FF0000"/>
                </a:solidFill>
                <a:latin typeface="Miama Nueva" panose="02000603000000000000" pitchFamily="2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Мурысенька</a:t>
            </a:r>
            <a:r>
              <a:rPr lang="ru-RU" sz="2800" b="1" dirty="0">
                <a:solidFill>
                  <a:srgbClr val="FF0000"/>
                </a:solidFill>
                <a:latin typeface="Miama Nueva" panose="02000603000000000000" pitchFamily="2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800" b="1" dirty="0">
              <a:solidFill>
                <a:srgbClr val="FF0000"/>
              </a:solidFill>
              <a:latin typeface="Miama Nueva" panose="02000603000000000000" pitchFamily="2" charset="-52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95DFD63-5AFE-4C32-A84E-D94522F8554C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263" y="1841566"/>
            <a:ext cx="4474845" cy="395315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849948B-8FB6-4412-85BE-E420E516F147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544" y="1841566"/>
            <a:ext cx="4406265" cy="3953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22387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581164-B548-473D-B093-C3F4A74122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CFB715B-333A-431B-8420-BEA7D59242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59574" y="-2659575"/>
            <a:ext cx="6872853" cy="12192001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D0D411E-FB84-4497-942D-01E2B1A9D11F}"/>
              </a:ext>
            </a:extLst>
          </p:cNvPr>
          <p:cNvSpPr/>
          <p:nvPr/>
        </p:nvSpPr>
        <p:spPr>
          <a:xfrm>
            <a:off x="1399040" y="973327"/>
            <a:ext cx="93939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Miama Nueva" panose="02000603000000000000" pitchFamily="2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Рисование потешки «Кисонька – </a:t>
            </a:r>
            <a:r>
              <a:rPr lang="ru-RU" sz="2800" b="1" dirty="0" err="1">
                <a:solidFill>
                  <a:srgbClr val="FF0000"/>
                </a:solidFill>
                <a:latin typeface="Miama Nueva" panose="02000603000000000000" pitchFamily="2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Мурысенька</a:t>
            </a:r>
            <a:r>
              <a:rPr lang="ru-RU" sz="2800" b="1" dirty="0">
                <a:solidFill>
                  <a:srgbClr val="FF0000"/>
                </a:solidFill>
                <a:latin typeface="Miama Nueva" panose="02000603000000000000" pitchFamily="2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800" b="1" dirty="0">
              <a:solidFill>
                <a:srgbClr val="FF0000"/>
              </a:solidFill>
              <a:latin typeface="Miama Nueva" panose="02000603000000000000" pitchFamily="2" charset="-52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E1FA861-7C23-4721-84DE-57037A800ABA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1687718"/>
            <a:ext cx="4696959" cy="4196954"/>
          </a:xfrm>
          <a:prstGeom prst="rect">
            <a:avLst/>
          </a:prstGeom>
        </p:spPr>
      </p:pic>
      <p:pic>
        <p:nvPicPr>
          <p:cNvPr id="10" name="Объект 9">
            <a:extLst>
              <a:ext uri="{FF2B5EF4-FFF2-40B4-BE49-F238E27FC236}">
                <a16:creationId xmlns:a16="http://schemas.microsoft.com/office/drawing/2014/main" id="{37879B8A-40C1-4F42-830D-6AED7273882E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793" y="1687718"/>
            <a:ext cx="4696959" cy="4196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3065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E61DE2-F621-4A2E-9D5D-53B20D4B1C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2607D85-36DD-414C-B041-284BF313EB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D51BBC7-9312-4A01-B9BF-4BA02A7EF2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59573" y="-2659575"/>
            <a:ext cx="6872853" cy="1219200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8B21100-0A35-41FA-9953-BAD777DDBDE2}"/>
              </a:ext>
            </a:extLst>
          </p:cNvPr>
          <p:cNvSpPr/>
          <p:nvPr/>
        </p:nvSpPr>
        <p:spPr>
          <a:xfrm>
            <a:off x="1672352" y="973327"/>
            <a:ext cx="88472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Miama Nueva" panose="02000603000000000000" pitchFamily="2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Чтение и рассматривание книг с потешками</a:t>
            </a:r>
            <a:endParaRPr lang="ru-RU" sz="2800" b="1" dirty="0">
              <a:solidFill>
                <a:srgbClr val="FF0000"/>
              </a:solidFill>
              <a:latin typeface="Miama Nueva" panose="02000603000000000000" pitchFamily="2" charset="-52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C1C4200-1BB3-4CBB-A2BB-6A12C37B298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0336" y="1631483"/>
            <a:ext cx="4256834" cy="425318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B27AB42-F0BB-44BE-BAF1-64A77251A6E7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830" y="1631483"/>
            <a:ext cx="4651169" cy="4253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3510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0FF80A-6D08-42BD-81F2-4CBECCB7E1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31A611C-D6A1-440F-B2E7-576F385DDD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E8EC612-8057-473C-A90F-9F7B54F5D7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59574" y="-2659573"/>
            <a:ext cx="6872853" cy="1219200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A0ECC83-25D8-4C45-8382-2B20253173D2}"/>
              </a:ext>
            </a:extLst>
          </p:cNvPr>
          <p:cNvSpPr/>
          <p:nvPr/>
        </p:nvSpPr>
        <p:spPr>
          <a:xfrm>
            <a:off x="1434934" y="995456"/>
            <a:ext cx="9322130" cy="1426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ru-RU" sz="3200" b="1" dirty="0">
                <a:solidFill>
                  <a:srgbClr val="C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3 этап</a:t>
            </a:r>
            <a:endParaRPr lang="ru-RU" sz="3200" dirty="0">
              <a:solidFill>
                <a:srgbClr val="C00000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800"/>
              </a:spcAft>
            </a:pPr>
            <a:r>
              <a:rPr lang="ru-RU" sz="3200" b="1" dirty="0">
                <a:solidFill>
                  <a:srgbClr val="C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Презентация результатов творческой деятельности детей</a:t>
            </a:r>
            <a:endParaRPr lang="ru-RU" sz="3200" dirty="0">
              <a:solidFill>
                <a:srgbClr val="C00000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F054FFF-1240-4B12-8C2B-B7F2C27A12CB}"/>
              </a:ext>
            </a:extLst>
          </p:cNvPr>
          <p:cNvSpPr/>
          <p:nvPr/>
        </p:nvSpPr>
        <p:spPr>
          <a:xfrm>
            <a:off x="1587334" y="2477800"/>
            <a:ext cx="901733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Выставка рисунков совместного творчества детей и родителей в рамках конкурса.</a:t>
            </a:r>
            <a:endParaRPr lang="ru-RU" sz="32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Индивидуальная выставка рисунков Лены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Шениной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 Дениса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Дружининского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2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Подведение итогов, награждение участников конкурса.</a:t>
            </a:r>
            <a:endParaRPr lang="ru-RU" sz="32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0294458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B4FFEC-2FBA-4513-AEEB-80BFFF1A3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2C8EF51-787A-44F1-A2C7-87931059AC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139B5A0-85E8-4771-B6B6-A9A7CAE3FD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59573" y="-2674427"/>
            <a:ext cx="6872853" cy="1219200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EFBF26D-5900-46A4-B26A-1864B2C37765}"/>
              </a:ext>
            </a:extLst>
          </p:cNvPr>
          <p:cNvSpPr/>
          <p:nvPr/>
        </p:nvSpPr>
        <p:spPr>
          <a:xfrm>
            <a:off x="1508166" y="907840"/>
            <a:ext cx="89777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Выставка рисунков совместного творчества </a:t>
            </a:r>
          </a:p>
          <a:p>
            <a:pPr lvl="0" algn="ctr">
              <a:spcAft>
                <a:spcPts val="0"/>
              </a:spcAft>
            </a:pP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детей и родителей в рамках конкурса</a:t>
            </a:r>
            <a:r>
              <a:rPr lang="ru-RU" b="1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i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https://pp.userapi.com/c851032/v851032249/f140f/H8ooD9zcQNo.jpg">
            <a:extLst>
              <a:ext uri="{FF2B5EF4-FFF2-40B4-BE49-F238E27FC236}">
                <a16:creationId xmlns:a16="http://schemas.microsoft.com/office/drawing/2014/main" id="{7C6AB52C-D58F-428B-96D7-FF14FC341940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04" b="2590"/>
          <a:stretch/>
        </p:blipFill>
        <p:spPr bwMode="auto">
          <a:xfrm>
            <a:off x="1733796" y="2070667"/>
            <a:ext cx="8526483" cy="384401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588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AFC2A2-EA16-417C-AADC-84D20C127B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9A71633-43DB-476E-9782-28C2AE51C5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4013E30-CD14-41C9-B8B3-D2060D2380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59573" y="-2659575"/>
            <a:ext cx="6872853" cy="1219200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E9FC6CF-7ADF-4DB9-BEB6-971817956886}"/>
              </a:ext>
            </a:extLst>
          </p:cNvPr>
          <p:cNvSpPr/>
          <p:nvPr/>
        </p:nvSpPr>
        <p:spPr>
          <a:xfrm>
            <a:off x="2573049" y="868427"/>
            <a:ext cx="70459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Индивидуальная выставка рисунков по потешкам</a:t>
            </a:r>
          </a:p>
          <a:p>
            <a:pPr algn="ctr"/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Лены </a:t>
            </a:r>
            <a:r>
              <a:rPr lang="ru-RU" sz="24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Шениной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 Дениса </a:t>
            </a:r>
            <a:r>
              <a:rPr lang="ru-RU" sz="24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Дружининского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  <p:pic>
        <p:nvPicPr>
          <p:cNvPr id="6" name="Рисунок 5" descr="https://pp.userapi.com/c850732/v850732631/f9c0b/lB44IX2zvpE.jpg">
            <a:extLst>
              <a:ext uri="{FF2B5EF4-FFF2-40B4-BE49-F238E27FC236}">
                <a16:creationId xmlns:a16="http://schemas.microsoft.com/office/drawing/2014/main" id="{1865672C-D629-441F-84F5-9A9B9BEAFF19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78" r="10601"/>
          <a:stretch/>
        </p:blipFill>
        <p:spPr bwMode="auto">
          <a:xfrm>
            <a:off x="2486024" y="1897161"/>
            <a:ext cx="7219950" cy="40336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023490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B01D78-06D4-4C23-A4D6-1D931461F6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D6D8464F-AA23-4D41-8D8F-CC6CBDE019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8B8A994-1708-4DBD-88AE-145EF096EE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59573" y="-2659575"/>
            <a:ext cx="6872853" cy="12192000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908533FE-227E-4852-A61A-5842C954207E}"/>
              </a:ext>
            </a:extLst>
          </p:cNvPr>
          <p:cNvSpPr/>
          <p:nvPr/>
        </p:nvSpPr>
        <p:spPr>
          <a:xfrm>
            <a:off x="2182395" y="1129736"/>
            <a:ext cx="78272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Подведение итогов, награждение участников конкурса.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B9A8CED-C644-4B0C-9C71-F55118C847D8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3821" y="2294543"/>
            <a:ext cx="4954600" cy="301498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5672738-F5C3-42E8-BE42-EFD83086F67B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7" r="12758"/>
          <a:stretch/>
        </p:blipFill>
        <p:spPr bwMode="auto">
          <a:xfrm>
            <a:off x="1566216" y="1875802"/>
            <a:ext cx="4027062" cy="385246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552327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801EC1-47CB-4D16-A50C-8C6DE4FB02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934EB-3242-45D0-896C-F573340A94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6707BF8-B9BE-45DE-8457-3105CBBCF9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59571" y="-2659573"/>
            <a:ext cx="6872853" cy="12192000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96D173B-6A03-426F-A254-B3E292B2D5BF}"/>
              </a:ext>
            </a:extLst>
          </p:cNvPr>
          <p:cNvSpPr/>
          <p:nvPr/>
        </p:nvSpPr>
        <p:spPr>
          <a:xfrm>
            <a:off x="4971331" y="859691"/>
            <a:ext cx="224933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4800" b="1" dirty="0">
                <a:solidFill>
                  <a:srgbClr val="FF0000"/>
                </a:solidFill>
                <a:latin typeface="Miama Nueva" panose="02000603000000000000" pitchFamily="2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Вывод</a:t>
            </a:r>
            <a:endParaRPr lang="ru-RU" sz="4000" dirty="0">
              <a:solidFill>
                <a:srgbClr val="FF0000"/>
              </a:solidFill>
              <a:effectLst/>
              <a:latin typeface="Miama Nueva" panose="02000603000000000000" pitchFamily="2" charset="-52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77A89F0F-DD1A-4327-8476-10CBF7FBF3EC}"/>
              </a:ext>
            </a:extLst>
          </p:cNvPr>
          <p:cNvSpPr/>
          <p:nvPr/>
        </p:nvSpPr>
        <p:spPr>
          <a:xfrm>
            <a:off x="1423056" y="1966436"/>
            <a:ext cx="9345881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Работа над проектом позволила детям проявить свои творческие способности в рисовании ладошками. Процесс рисования нашел эмоциональный отклик у детей, уверенность в своих силах, желание передать в творческой деятельности образы потешек. Родители приняли активное участие в конкурсе, который проводился в рамках проекта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9733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7E0954-039A-48A2-AB77-234C0653E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431E18D-62DD-4A47-93CC-81C1725EAE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1AE7E35-DF19-4640-83A6-A8E743DA99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59573" y="-2674427"/>
            <a:ext cx="6872853" cy="12192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7D51FA1-003E-4110-AAA8-10C1949916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811973" y="-2522027"/>
            <a:ext cx="6872853" cy="12192000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6D065013-E65B-4299-8237-25C9826B4EC1}"/>
              </a:ext>
            </a:extLst>
          </p:cNvPr>
          <p:cNvSpPr/>
          <p:nvPr/>
        </p:nvSpPr>
        <p:spPr>
          <a:xfrm>
            <a:off x="3150918" y="681037"/>
            <a:ext cx="5890162" cy="6106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аши ладошки – маленькие крошки</a:t>
            </a:r>
            <a:endParaRPr lang="ru-RU" sz="24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 такие смелые, послушные, умелые!</a:t>
            </a:r>
            <a:endParaRPr lang="ru-RU" sz="24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Нарисуют всё, что хочешь, 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только краску подавай,</a:t>
            </a:r>
            <a:endParaRPr lang="ru-RU" sz="24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любимую потешку поскорее выбирай!</a:t>
            </a:r>
            <a:endParaRPr lang="ru-RU" sz="24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Оживут тогда герои и подружатся тайком!</a:t>
            </a:r>
            <a:endParaRPr lang="ru-RU" sz="24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Соберутся все рисунки в большой, </a:t>
            </a: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красочный альбом.</a:t>
            </a:r>
            <a:endParaRPr lang="ru-RU" sz="24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6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99341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7E0954-039A-48A2-AB77-234C0653E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431E18D-62DD-4A47-93CC-81C1725EAE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BCB0DB8-315B-404C-ADF4-E2777EBC05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59573" y="-2659573"/>
            <a:ext cx="6872853" cy="1219200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75E06E1-FB44-415B-917A-A5DB0B69A3F4}"/>
              </a:ext>
            </a:extLst>
          </p:cNvPr>
          <p:cNvSpPr/>
          <p:nvPr/>
        </p:nvSpPr>
        <p:spPr>
          <a:xfrm>
            <a:off x="3703357" y="834827"/>
            <a:ext cx="478528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b="1" dirty="0">
                <a:solidFill>
                  <a:srgbClr val="FF0000"/>
                </a:solidFill>
                <a:latin typeface="Miama Nueva" panose="02000603000000000000" pitchFamily="2" charset="-52"/>
                <a:ea typeface="Calibri" panose="020F0502020204030204" pitchFamily="34" charset="0"/>
              </a:rPr>
              <a:t>Литература</a:t>
            </a:r>
            <a:endParaRPr lang="ru-RU" sz="5400" dirty="0">
              <a:latin typeface="Miama Nueva" panose="02000603000000000000" pitchFamily="2" charset="-52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6437DC7-20DD-47D3-9631-210982B7C2E3}"/>
              </a:ext>
            </a:extLst>
          </p:cNvPr>
          <p:cNvSpPr/>
          <p:nvPr/>
        </p:nvSpPr>
        <p:spPr>
          <a:xfrm>
            <a:off x="1353788" y="2504775"/>
            <a:ext cx="965463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Программа «Цвет творчества»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Н.В.Дубровская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Санкт-Петербург,</a:t>
            </a:r>
            <a:r>
              <a:rPr lang="ru-RU" sz="1400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«ДЕТСТВО-ПРЕСС», 2010г.</a:t>
            </a:r>
            <a:endParaRPr lang="ru-RU" sz="14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«Рисование с детьми дошкольного возраста» под редакцией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Р.Г.Казаковой</a:t>
            </a:r>
            <a:r>
              <a:rPr lang="ru-RU" sz="1400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Москва 2005</a:t>
            </a:r>
            <a:endParaRPr lang="ru-RU" sz="14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«Рисуем без кисточки» А. А. Фатеева - Академия развития, 2006</a:t>
            </a:r>
            <a:endParaRPr lang="ru-RU" sz="14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«Яркие ладошки» </a:t>
            </a:r>
            <a:r>
              <a:rPr lang="ru-RU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Н.В.Дубровская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««Детство-пресс», 2004</a:t>
            </a:r>
            <a:endParaRPr lang="ru-RU" sz="14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« Рисунки, спрятанные в пальчиках» Н.В. Дубровская - «Детство-пресс»,</a:t>
            </a:r>
            <a:r>
              <a:rPr lang="ru-RU" sz="1400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2003</a:t>
            </a:r>
            <a:endParaRPr lang="ru-RU" sz="14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интернет-ресурс: </a:t>
            </a:r>
            <a:r>
              <a:rPr lang="ru-RU" u="sng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https://www.maam.ru</a:t>
            </a:r>
            <a:endParaRPr lang="ru-RU" sz="14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Интернет-ресурс: </a:t>
            </a:r>
            <a:r>
              <a:rPr lang="ru-RU" u="sng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https://nsportal.ru</a:t>
            </a:r>
            <a:endParaRPr lang="ru-RU" sz="14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3202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7E0954-039A-48A2-AB77-234C0653E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431E18D-62DD-4A47-93CC-81C1725EAE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373996B-BE80-4E6F-A5AB-C1EFFA3D1C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59573" y="-2674427"/>
            <a:ext cx="6872853" cy="1219200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3BEA56F-5D45-49D3-8CDD-A45E5230007C}"/>
              </a:ext>
            </a:extLst>
          </p:cNvPr>
          <p:cNvSpPr/>
          <p:nvPr/>
        </p:nvSpPr>
        <p:spPr>
          <a:xfrm>
            <a:off x="2156497" y="2967335"/>
            <a:ext cx="7879016" cy="92333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prstTxWarp prst="textWave2">
              <a:avLst/>
            </a:prstTxWarp>
            <a:spAutoFit/>
          </a:bodyPr>
          <a:lstStyle/>
          <a:p>
            <a:pPr algn="ctr"/>
            <a:r>
              <a:rPr lang="ru-RU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7030A0"/>
                </a:solidFill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2422337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airplan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802</Words>
  <Application>Microsoft Office PowerPoint</Application>
  <PresentationFormat>Широкоэкранный</PresentationFormat>
  <Paragraphs>92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4" baseType="lpstr">
      <vt:lpstr>Arial</vt:lpstr>
      <vt:lpstr>Calibri</vt:lpstr>
      <vt:lpstr>Calibri Light</vt:lpstr>
      <vt:lpstr>Miama Nueva</vt:lpstr>
      <vt:lpstr>Monotype Corsiva</vt:lpstr>
      <vt:lpstr>Times New Roman</vt:lpstr>
      <vt:lpstr>Wingdings</vt:lpstr>
      <vt:lpstr>Тема Office</vt:lpstr>
      <vt:lpstr>Творческий, практико-ориентированный проект «Ладошки и потешки-добрые друзья!»  вторая младшая группа №10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Творческий, практико-ориентированный проект «Ладошки и потешки-добрые друзья!»  вторая младшая группа №10</dc:title>
  <dc:creator>MSI</dc:creator>
  <cp:lastModifiedBy>MSI</cp:lastModifiedBy>
  <cp:revision>22</cp:revision>
  <dcterms:created xsi:type="dcterms:W3CDTF">2019-10-24T17:13:14Z</dcterms:created>
  <dcterms:modified xsi:type="dcterms:W3CDTF">2019-11-07T18:23:12Z</dcterms:modified>
</cp:coreProperties>
</file>