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
  </p:notesMasterIdLst>
  <p:sldIdLst>
    <p:sldId id="256" r:id="rId2"/>
    <p:sldId id="257" r:id="rId3"/>
    <p:sldId id="258" r:id="rId4"/>
    <p:sldId id="259" r:id="rId5"/>
    <p:sldId id="260" r:id="rId6"/>
    <p:sldId id="266" r:id="rId7"/>
    <p:sldId id="261" r:id="rId8"/>
    <p:sldId id="262" r:id="rId9"/>
    <p:sldId id="263" r:id="rId10"/>
    <p:sldId id="264" r:id="rId11"/>
    <p:sldId id="265" r:id="rId12"/>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34559" autoAdjust="0"/>
    <p:restoredTop sz="98246" autoAdjust="0"/>
  </p:normalViewPr>
  <p:slideViewPr>
    <p:cSldViewPr>
      <p:cViewPr varScale="1">
        <p:scale>
          <a:sx n="81" d="100"/>
          <a:sy n="81" d="100"/>
        </p:scale>
        <p:origin x="-822" y="-96"/>
      </p:cViewPr>
      <p:guideLst>
        <p:guide orient="horz" pos="2160"/>
        <p:guide pos="2880"/>
      </p:guideLst>
    </p:cSldViewPr>
  </p:slideViewPr>
  <p:outlineViewPr>
    <p:cViewPr>
      <p:scale>
        <a:sx n="33" d="100"/>
        <a:sy n="33" d="100"/>
      </p:scale>
      <p:origin x="0" y="8574"/>
    </p:cViewPr>
  </p:outlin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CE92D56-749D-4516-8493-D6C0746DE440}" type="datetimeFigureOut">
              <a:rPr lang="ru-RU" smtClean="0"/>
              <a:t>08.01.2026</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174DC17-3FBC-46EC-ABE5-0310CF3AD073}" type="slidenum">
              <a:rPr lang="ru-RU" smtClean="0"/>
              <a:t>‹#›</a:t>
            </a:fld>
            <a:endParaRPr lang="ru-RU"/>
          </a:p>
        </p:txBody>
      </p:sp>
    </p:spTree>
    <p:extLst>
      <p:ext uri="{BB962C8B-B14F-4D97-AF65-F5344CB8AC3E}">
        <p14:creationId xmlns:p14="http://schemas.microsoft.com/office/powerpoint/2010/main" val="36723123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7174DC17-3FBC-46EC-ABE5-0310CF3AD073}" type="slidenum">
              <a:rPr lang="ru-RU" smtClean="0"/>
              <a:t>3</a:t>
            </a:fld>
            <a:endParaRPr lang="ru-RU"/>
          </a:p>
        </p:txBody>
      </p:sp>
    </p:spTree>
    <p:extLst>
      <p:ext uri="{BB962C8B-B14F-4D97-AF65-F5344CB8AC3E}">
        <p14:creationId xmlns:p14="http://schemas.microsoft.com/office/powerpoint/2010/main" val="28134717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1">
        <a:schemeClr val="bg1"/>
      </p:bgRef>
    </p:bg>
    <p:spTree>
      <p:nvGrpSpPr>
        <p:cNvPr id="1" name=""/>
        <p:cNvGrpSpPr/>
        <p:nvPr/>
      </p:nvGrpSpPr>
      <p:grpSpPr>
        <a:xfrm>
          <a:off x="0" y="0"/>
          <a:ext cx="0" cy="0"/>
          <a:chOff x="0" y="0"/>
          <a:chExt cx="0" cy="0"/>
        </a:xfrm>
      </p:grpSpPr>
      <p:sp>
        <p:nvSpPr>
          <p:cNvPr id="8" name="Заголовок 7"/>
          <p:cNvSpPr>
            <a:spLocks noGrp="1"/>
          </p:cNvSpPr>
          <p:nvPr>
            <p:ph type="ctrTitle"/>
          </p:nvPr>
        </p:nvSpPr>
        <p:spPr>
          <a:xfrm>
            <a:off x="2286000" y="3124200"/>
            <a:ext cx="6172200" cy="1894362"/>
          </a:xfrm>
        </p:spPr>
        <p:txBody>
          <a:bodyPr/>
          <a:lstStyle>
            <a:lvl1pPr>
              <a:defRPr b="1"/>
            </a:lvl1pPr>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bwMode="auto">
          <a:xfrm rot="5400000">
            <a:off x="7764621" y="1174097"/>
            <a:ext cx="2286000" cy="381000"/>
          </a:xfrm>
        </p:spPr>
        <p:txBody>
          <a:bodyPr/>
          <a:lstStyle/>
          <a:p>
            <a:fld id="{B4C71EC6-210F-42DE-9C53-41977AD35B3D}" type="datetimeFigureOut">
              <a:rPr lang="ru-RU" smtClean="0"/>
              <a:t>08.01.2026</a:t>
            </a:fld>
            <a:endParaRPr lang="ru-RU"/>
          </a:p>
        </p:txBody>
      </p:sp>
      <p:sp>
        <p:nvSpPr>
          <p:cNvPr id="17" name="Нижний колонтитул 16"/>
          <p:cNvSpPr>
            <a:spLocks noGrp="1"/>
          </p:cNvSpPr>
          <p:nvPr>
            <p:ph type="ftr" sz="quarter" idx="11"/>
          </p:nvPr>
        </p:nvSpPr>
        <p:spPr bwMode="auto">
          <a:xfrm rot="5400000">
            <a:off x="7077269" y="4181669"/>
            <a:ext cx="3657600" cy="384048"/>
          </a:xfrm>
        </p:spPr>
        <p:txBody>
          <a:bodyPr/>
          <a:lstStyle/>
          <a:p>
            <a:endParaRPr lang="ru-RU"/>
          </a:p>
        </p:txBody>
      </p:sp>
      <p:sp>
        <p:nvSpPr>
          <p:cNvPr id="10" name="Прямоугольник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Прямоугольник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Прямоугольник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ая соединительная линия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Прямая соединительная линия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Прямая соединительная линия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Прямая соединительная линия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Прямая соединительная линия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Прямая соединительная линия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Прямоугольник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Овал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Овал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Овал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Овал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Овал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Номер слайда 28"/>
          <p:cNvSpPr>
            <a:spLocks noGrp="1"/>
          </p:cNvSpPr>
          <p:nvPr>
            <p:ph type="sldNum" sz="quarter" idx="12"/>
          </p:nvPr>
        </p:nvSpPr>
        <p:spPr bwMode="auto">
          <a:xfrm>
            <a:off x="1325544" y="4928702"/>
            <a:ext cx="609600" cy="517524"/>
          </a:xfrm>
        </p:spPr>
        <p:txBody>
          <a:bodyPr/>
          <a:lstStyle/>
          <a:p>
            <a:fld id="{B19B0651-EE4F-4900-A07F-96A6BFA9D0F0}" type="slidenum">
              <a:rPr lang="ru-RU" smtClean="0"/>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8" name="Объект 7"/>
          <p:cNvSpPr>
            <a:spLocks noGrp="1"/>
          </p:cNvSpPr>
          <p:nvPr>
            <p:ph sz="quarter" idx="1"/>
          </p:nvPr>
        </p:nvSpPr>
        <p:spPr>
          <a:xfrm>
            <a:off x="457200" y="1600200"/>
            <a:ext cx="7467600" cy="4873752"/>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4"/>
          </p:nvPr>
        </p:nvSpPr>
        <p:spPr/>
        <p:txBody>
          <a:bodyPr rtlCol="0"/>
          <a:lstStyle/>
          <a:p>
            <a:fld id="{B4C71EC6-210F-42DE-9C53-41977AD35B3D}" type="datetimeFigureOut">
              <a:rPr lang="ru-RU" smtClean="0"/>
              <a:t>08.01.2026</a:t>
            </a:fld>
            <a:endParaRPr lang="ru-RU"/>
          </a:p>
        </p:txBody>
      </p:sp>
      <p:sp>
        <p:nvSpPr>
          <p:cNvPr id="9" name="Номер слайда 8"/>
          <p:cNvSpPr>
            <a:spLocks noGrp="1"/>
          </p:cNvSpPr>
          <p:nvPr>
            <p:ph type="sldNum" sz="quarter" idx="15"/>
          </p:nvPr>
        </p:nvSpPr>
        <p:spPr/>
        <p:txBody>
          <a:bodyPr rtlCol="0"/>
          <a:lstStyle/>
          <a:p>
            <a:fld id="{B19B0651-EE4F-4900-A07F-96A6BFA9D0F0}" type="slidenum">
              <a:rPr lang="ru-RU" smtClean="0"/>
              <a:t>‹#›</a:t>
            </a:fld>
            <a:endParaRPr lang="ru-RU"/>
          </a:p>
        </p:txBody>
      </p:sp>
      <p:sp>
        <p:nvSpPr>
          <p:cNvPr id="10" name="Нижний колонтитул 9"/>
          <p:cNvSpPr>
            <a:spLocks noGrp="1"/>
          </p:cNvSpPr>
          <p:nvPr>
            <p:ph type="ftr" sz="quarter" idx="16"/>
          </p:nvPr>
        </p:nvSpPr>
        <p:spPr/>
        <p:txBody>
          <a:bodyPr rtlCol="0"/>
          <a:lstStyle/>
          <a:p>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286000" y="2895600"/>
            <a:ext cx="6172200" cy="2053590"/>
          </a:xfrm>
        </p:spPr>
        <p:txBody>
          <a:bodyPr/>
          <a:lstStyle>
            <a:lvl1pPr algn="l">
              <a:buNone/>
              <a:defRPr sz="3000" b="1" cap="small" baseline="0"/>
            </a:lvl1pPr>
          </a:lstStyle>
          <a:p>
            <a:r>
              <a:rPr kumimoji="0" lang="ru-RU" smtClean="0"/>
              <a:t>Образец заголовка</a:t>
            </a:r>
            <a:endParaRPr kumimoji="0" lang="en-US"/>
          </a:p>
        </p:txBody>
      </p:sp>
      <p:sp>
        <p:nvSpPr>
          <p:cNvPr id="3" name="Текст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bwMode="auto">
          <a:xfrm rot="5400000">
            <a:off x="7763256" y="1170432"/>
            <a:ext cx="2286000" cy="381000"/>
          </a:xfrm>
        </p:spPr>
        <p:txBody>
          <a:bodyPr/>
          <a:lstStyle/>
          <a:p>
            <a:fld id="{B4C71EC6-210F-42DE-9C53-41977AD35B3D}" type="datetimeFigureOut">
              <a:rPr lang="ru-RU" smtClean="0"/>
              <a:t>08.01.2026</a:t>
            </a:fld>
            <a:endParaRPr lang="ru-RU"/>
          </a:p>
        </p:txBody>
      </p:sp>
      <p:sp>
        <p:nvSpPr>
          <p:cNvPr id="5" name="Нижний колонтитул 4"/>
          <p:cNvSpPr>
            <a:spLocks noGrp="1"/>
          </p:cNvSpPr>
          <p:nvPr>
            <p:ph type="ftr" sz="quarter" idx="11"/>
          </p:nvPr>
        </p:nvSpPr>
        <p:spPr bwMode="auto">
          <a:xfrm rot="5400000">
            <a:off x="7077456" y="4178808"/>
            <a:ext cx="3657600" cy="384048"/>
          </a:xfrm>
        </p:spPr>
        <p:txBody>
          <a:bodyPr/>
          <a:lstStyle/>
          <a:p>
            <a:endParaRPr lang="ru-RU"/>
          </a:p>
        </p:txBody>
      </p:sp>
      <p:sp>
        <p:nvSpPr>
          <p:cNvPr id="9" name="Прямоугольник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оугольник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ая соединительная линия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Прямая соединительная линия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Прямая соединительная линия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Прямая соединительная линия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Прямая соединительная линия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Прямоугольник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Овал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Овал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Овал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Овал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Овал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Прямая соединительная линия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Номер слайда 5"/>
          <p:cNvSpPr>
            <a:spLocks noGrp="1"/>
          </p:cNvSpPr>
          <p:nvPr>
            <p:ph type="sldNum" sz="quarter" idx="12"/>
          </p:nvPr>
        </p:nvSpPr>
        <p:spPr bwMode="auto">
          <a:xfrm>
            <a:off x="1340616" y="4928702"/>
            <a:ext cx="609600" cy="517524"/>
          </a:xfrm>
        </p:spPr>
        <p:txBody>
          <a:bodyPr/>
          <a:lstStyle/>
          <a:p>
            <a:fld id="{B19B0651-EE4F-4900-A07F-96A6BFA9D0F0}"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p>
            <a:fld id="{B4C71EC6-210F-42DE-9C53-41977AD35B3D}" type="datetimeFigureOut">
              <a:rPr lang="ru-RU" smtClean="0"/>
              <a:t>08.01.2026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
        <p:nvSpPr>
          <p:cNvPr id="9" name="Объект 8"/>
          <p:cNvSpPr>
            <a:spLocks noGrp="1"/>
          </p:cNvSpPr>
          <p:nvPr>
            <p:ph sz="quarter" idx="1"/>
          </p:nvPr>
        </p:nvSpPr>
        <p:spPr>
          <a:xfrm>
            <a:off x="457200" y="1600200"/>
            <a:ext cx="365760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1" name="Объект 10"/>
          <p:cNvSpPr>
            <a:spLocks noGrp="1"/>
          </p:cNvSpPr>
          <p:nvPr>
            <p:ph sz="quarter" idx="2"/>
          </p:nvPr>
        </p:nvSpPr>
        <p:spPr>
          <a:xfrm>
            <a:off x="4270248" y="1600200"/>
            <a:ext cx="365760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7543800" cy="1143000"/>
          </a:xfrm>
        </p:spPr>
        <p:txBody>
          <a:bodyPr anchor="b"/>
          <a:lstStyle>
            <a:lvl1pPr>
              <a:defRPr/>
            </a:lvl1pPr>
          </a:lstStyle>
          <a:p>
            <a:r>
              <a:rPr kumimoji="0" lang="ru-RU" smtClean="0"/>
              <a:t>Образец заголовка</a:t>
            </a:r>
            <a:endParaRPr kumimoji="0" lang="en-US"/>
          </a:p>
        </p:txBody>
      </p:sp>
      <p:sp>
        <p:nvSpPr>
          <p:cNvPr id="7" name="Дата 6"/>
          <p:cNvSpPr>
            <a:spLocks noGrp="1"/>
          </p:cNvSpPr>
          <p:nvPr>
            <p:ph type="dt" sz="half" idx="10"/>
          </p:nvPr>
        </p:nvSpPr>
        <p:spPr/>
        <p:txBody>
          <a:bodyPr/>
          <a:lstStyle/>
          <a:p>
            <a:fld id="{B4C71EC6-210F-42DE-9C53-41977AD35B3D}" type="datetimeFigureOut">
              <a:rPr lang="ru-RU" smtClean="0"/>
              <a:t>08.01.2026</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19B0651-EE4F-4900-A07F-96A6BFA9D0F0}" type="slidenum">
              <a:rPr lang="ru-RU" smtClean="0"/>
              <a:t>‹#›</a:t>
            </a:fld>
            <a:endParaRPr lang="ru-RU"/>
          </a:p>
        </p:txBody>
      </p:sp>
      <p:sp>
        <p:nvSpPr>
          <p:cNvPr id="11" name="Объект 10"/>
          <p:cNvSpPr>
            <a:spLocks noGrp="1"/>
          </p:cNvSpPr>
          <p:nvPr>
            <p:ph sz="quarter" idx="2"/>
          </p:nvPr>
        </p:nvSpPr>
        <p:spPr>
          <a:xfrm>
            <a:off x="457200" y="2362200"/>
            <a:ext cx="3657600" cy="38862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Объект 12"/>
          <p:cNvSpPr>
            <a:spLocks noGrp="1"/>
          </p:cNvSpPr>
          <p:nvPr>
            <p:ph sz="quarter" idx="4"/>
          </p:nvPr>
        </p:nvSpPr>
        <p:spPr>
          <a:xfrm>
            <a:off x="4371975" y="2362200"/>
            <a:ext cx="3657600" cy="38862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2" name="Текст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ru-RU" smtClean="0"/>
              <a:t>Образец текста</a:t>
            </a:r>
          </a:p>
        </p:txBody>
      </p:sp>
      <p:sp>
        <p:nvSpPr>
          <p:cNvPr id="14" name="Текст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ru-RU" smtClean="0"/>
              <a:t>Образец текста</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6" name="Дата 5"/>
          <p:cNvSpPr>
            <a:spLocks noGrp="1"/>
          </p:cNvSpPr>
          <p:nvPr>
            <p:ph type="dt" sz="half" idx="10"/>
          </p:nvPr>
        </p:nvSpPr>
        <p:spPr/>
        <p:txBody>
          <a:bodyPr rtlCol="0"/>
          <a:lstStyle/>
          <a:p>
            <a:fld id="{B4C71EC6-210F-42DE-9C53-41977AD35B3D}" type="datetimeFigureOut">
              <a:rPr lang="ru-RU" smtClean="0"/>
              <a:t>08.01.2026</a:t>
            </a:fld>
            <a:endParaRPr lang="ru-RU"/>
          </a:p>
        </p:txBody>
      </p:sp>
      <p:sp>
        <p:nvSpPr>
          <p:cNvPr id="7" name="Номер слайда 6"/>
          <p:cNvSpPr>
            <a:spLocks noGrp="1"/>
          </p:cNvSpPr>
          <p:nvPr>
            <p:ph type="sldNum" sz="quarter" idx="11"/>
          </p:nvPr>
        </p:nvSpPr>
        <p:spPr/>
        <p:txBody>
          <a:bodyPr rtlCol="0"/>
          <a:lstStyle/>
          <a:p>
            <a:fld id="{B19B0651-EE4F-4900-A07F-96A6BFA9D0F0}" type="slidenum">
              <a:rPr lang="ru-RU" smtClean="0"/>
              <a:t>‹#›</a:t>
            </a:fld>
            <a:endParaRPr lang="ru-RU"/>
          </a:p>
        </p:txBody>
      </p:sp>
      <p:sp>
        <p:nvSpPr>
          <p:cNvPr id="8" name="Нижний колонтитул 7"/>
          <p:cNvSpPr>
            <a:spLocks noGrp="1"/>
          </p:cNvSpPr>
          <p:nvPr>
            <p:ph type="ftr" sz="quarter" idx="12"/>
          </p:nvPr>
        </p:nvSpPr>
        <p:spPr/>
        <p:txBody>
          <a:bodyPr rtlCol="0"/>
          <a:lstStyle/>
          <a:p>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4C71EC6-210F-42DE-9C53-41977AD35B3D}" type="datetimeFigureOut">
              <a:rPr lang="ru-RU" smtClean="0"/>
              <a:t>08.01.2026</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bg>
      <p:bgRef idx="1001">
        <a:schemeClr val="bg1"/>
      </p:bgRef>
    </p:bg>
    <p:spTree>
      <p:nvGrpSpPr>
        <p:cNvPr id="1" name=""/>
        <p:cNvGrpSpPr/>
        <p:nvPr/>
      </p:nvGrpSpPr>
      <p:grpSpPr>
        <a:xfrm>
          <a:off x="0" y="0"/>
          <a:ext cx="0" cy="0"/>
          <a:chOff x="0" y="0"/>
          <a:chExt cx="0" cy="0"/>
        </a:xfrm>
      </p:grpSpPr>
      <p:sp>
        <p:nvSpPr>
          <p:cNvPr id="10" name="Прямая соединительная линия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Заголовок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ru-RU" smtClean="0"/>
              <a:t>Образец заголовка</a:t>
            </a:r>
            <a:endParaRPr kumimoji="0" lang="en-US"/>
          </a:p>
        </p:txBody>
      </p:sp>
      <p:sp>
        <p:nvSpPr>
          <p:cNvPr id="3" name="Текст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8" name="Прямая соединительная линия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Прямая соединительная линия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Прямая соединительная линия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оугольник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ая соединительная линия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Овал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Объект 17"/>
          <p:cNvSpPr>
            <a:spLocks noGrp="1"/>
          </p:cNvSpPr>
          <p:nvPr>
            <p:ph sz="quarter" idx="1"/>
          </p:nvPr>
        </p:nvSpPr>
        <p:spPr>
          <a:xfrm>
            <a:off x="304800" y="274320"/>
            <a:ext cx="5638800" cy="6327648"/>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4"/>
          </p:nvPr>
        </p:nvSpPr>
        <p:spPr/>
        <p:txBody>
          <a:bodyPr rtlCol="0"/>
          <a:lstStyle/>
          <a:p>
            <a:fld id="{B4C71EC6-210F-42DE-9C53-41977AD35B3D}" type="datetimeFigureOut">
              <a:rPr lang="ru-RU" smtClean="0"/>
              <a:t>08.01.2026</a:t>
            </a:fld>
            <a:endParaRPr lang="ru-RU"/>
          </a:p>
        </p:txBody>
      </p:sp>
      <p:sp>
        <p:nvSpPr>
          <p:cNvPr id="22" name="Номер слайда 21"/>
          <p:cNvSpPr>
            <a:spLocks noGrp="1"/>
          </p:cNvSpPr>
          <p:nvPr>
            <p:ph type="sldNum" sz="quarter" idx="15"/>
          </p:nvPr>
        </p:nvSpPr>
        <p:spPr/>
        <p:txBody>
          <a:bodyPr rtlCol="0"/>
          <a:lstStyle/>
          <a:p>
            <a:fld id="{B19B0651-EE4F-4900-A07F-96A6BFA9D0F0}" type="slidenum">
              <a:rPr lang="ru-RU" smtClean="0"/>
              <a:t>‹#›</a:t>
            </a:fld>
            <a:endParaRPr lang="ru-RU"/>
          </a:p>
        </p:txBody>
      </p:sp>
      <p:sp>
        <p:nvSpPr>
          <p:cNvPr id="23" name="Нижний колонтитул 22"/>
          <p:cNvSpPr>
            <a:spLocks noGrp="1"/>
          </p:cNvSpPr>
          <p:nvPr>
            <p:ph type="ftr" sz="quarter" idx="16"/>
          </p:nvPr>
        </p:nvSpPr>
        <p:spPr/>
        <p:txBody>
          <a:bodyPr rtlCol="0"/>
          <a:lstStyle/>
          <a:p>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ая соединительная линия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Овал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Заголовок 1"/>
          <p:cNvSpPr>
            <a:spLocks noGrp="1"/>
          </p:cNvSpPr>
          <p:nvPr>
            <p:ph type="title"/>
          </p:nvPr>
        </p:nvSpPr>
        <p:spPr>
          <a:xfrm rot="5400000">
            <a:off x="3350133" y="3200400"/>
            <a:ext cx="6309360" cy="457200"/>
          </a:xfrm>
        </p:spPr>
        <p:txBody>
          <a:bodyPr anchor="b"/>
          <a:lstStyle>
            <a:lvl1pPr algn="l">
              <a:buNone/>
              <a:defRPr sz="2000" b="1"/>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ru-RU" smtClean="0"/>
              <a:t>Вставка рисунка</a:t>
            </a:r>
            <a:endParaRPr kumimoji="0" lang="en-US" dirty="0"/>
          </a:p>
        </p:txBody>
      </p:sp>
      <p:sp>
        <p:nvSpPr>
          <p:cNvPr id="4" name="Текст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10" name="Прямая соединительная линия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Прямоугольник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ая соединительная линия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Прямая соединительная линия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Прямая соединительная линия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Дата 16"/>
          <p:cNvSpPr>
            <a:spLocks noGrp="1"/>
          </p:cNvSpPr>
          <p:nvPr>
            <p:ph type="dt" sz="half" idx="10"/>
          </p:nvPr>
        </p:nvSpPr>
        <p:spPr/>
        <p:txBody>
          <a:bodyPr rtlCol="0"/>
          <a:lstStyle/>
          <a:p>
            <a:fld id="{B4C71EC6-210F-42DE-9C53-41977AD35B3D}" type="datetimeFigureOut">
              <a:rPr lang="ru-RU" smtClean="0"/>
              <a:t>08.01.2026</a:t>
            </a:fld>
            <a:endParaRPr lang="ru-RU"/>
          </a:p>
        </p:txBody>
      </p:sp>
      <p:sp>
        <p:nvSpPr>
          <p:cNvPr id="18" name="Номер слайда 17"/>
          <p:cNvSpPr>
            <a:spLocks noGrp="1"/>
          </p:cNvSpPr>
          <p:nvPr>
            <p:ph type="sldNum" sz="quarter" idx="11"/>
          </p:nvPr>
        </p:nvSpPr>
        <p:spPr/>
        <p:txBody>
          <a:bodyPr rtlCol="0"/>
          <a:lstStyle/>
          <a:p>
            <a:fld id="{B19B0651-EE4F-4900-A07F-96A6BFA9D0F0}" type="slidenum">
              <a:rPr lang="ru-RU" smtClean="0"/>
              <a:t>‹#›</a:t>
            </a:fld>
            <a:endParaRPr lang="ru-RU"/>
          </a:p>
        </p:txBody>
      </p:sp>
      <p:sp>
        <p:nvSpPr>
          <p:cNvPr id="21" name="Нижний колонтитул 20"/>
          <p:cNvSpPr>
            <a:spLocks noGrp="1"/>
          </p:cNvSpPr>
          <p:nvPr>
            <p:ph type="ftr" sz="quarter" idx="12"/>
          </p:nvPr>
        </p:nvSpPr>
        <p:spPr/>
        <p:txBody>
          <a:bodyPr rtlCol="0"/>
          <a:lstStyle/>
          <a:p>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B4C71EC6-210F-42DE-9C53-41977AD35B3D}" type="datetimeFigureOut">
              <a:rPr lang="ru-RU" smtClean="0"/>
              <a:t>08.01.2026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9"/>
            <a:ext cx="16764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B4C71EC6-210F-42DE-9C53-41977AD35B3D}" type="datetimeFigureOut">
              <a:rPr lang="ru-RU" smtClean="0"/>
              <a:t>08.01.2026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Прямая соединительная линия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Заголовок 21"/>
          <p:cNvSpPr>
            <a:spLocks noGrp="1"/>
          </p:cNvSpPr>
          <p:nvPr>
            <p:ph type="title"/>
          </p:nvPr>
        </p:nvSpPr>
        <p:spPr>
          <a:xfrm>
            <a:off x="457200" y="274638"/>
            <a:ext cx="7467600" cy="1143000"/>
          </a:xfrm>
          <a:prstGeom prst="rect">
            <a:avLst/>
          </a:prstGeom>
        </p:spPr>
        <p:txBody>
          <a:bodyPr vert="horz" anchor="b">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B4C71EC6-210F-42DE-9C53-41977AD35B3D}" type="datetimeFigureOut">
              <a:rPr lang="ru-RU" smtClean="0"/>
              <a:t>08.01.2026</a:t>
            </a:fld>
            <a:endParaRPr lang="ru-RU"/>
          </a:p>
        </p:txBody>
      </p:sp>
      <p:sp>
        <p:nvSpPr>
          <p:cNvPr id="3" name="Нижний колонтитул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ru-RU"/>
          </a:p>
        </p:txBody>
      </p:sp>
      <p:sp>
        <p:nvSpPr>
          <p:cNvPr id="7" name="Прямая соединительная линия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Прямая соединительная линия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Прямоугольник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ая соединительная линия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Овал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Номер слайда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B19B0651-EE4F-4900-A07F-96A6BFA9D0F0}"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 Id="rId5" Type="http://schemas.openxmlformats.org/officeDocument/2006/relationships/image" Target="../media/image16.jpeg"/><Relationship Id="rId4" Type="http://schemas.openxmlformats.org/officeDocument/2006/relationships/image" Target="../media/image15.jpeg"/></Relationships>
</file>

<file path=ppt/slides/_rels/slide1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2267744" y="404664"/>
            <a:ext cx="6172200" cy="720080"/>
          </a:xfrm>
        </p:spPr>
        <p:txBody>
          <a:bodyPr>
            <a:normAutofit fontScale="90000"/>
          </a:bodyPr>
          <a:lstStyle/>
          <a:p>
            <a:r>
              <a:rPr lang="ru-RU" altLang="ru-RU" sz="1600" dirty="0">
                <a:solidFill>
                  <a:srgbClr val="002060"/>
                </a:solidFill>
                <a:latin typeface="Times New Roman" pitchFamily="18" charset="0"/>
                <a:cs typeface="Times New Roman" pitchFamily="18" charset="0"/>
              </a:rPr>
              <a:t>Муниципальное автономное дошкольное образовательное учреждение</a:t>
            </a:r>
            <a:br>
              <a:rPr lang="ru-RU" altLang="ru-RU" sz="1600" dirty="0">
                <a:solidFill>
                  <a:srgbClr val="002060"/>
                </a:solidFill>
                <a:latin typeface="Times New Roman" pitchFamily="18" charset="0"/>
                <a:cs typeface="Times New Roman" pitchFamily="18" charset="0"/>
              </a:rPr>
            </a:br>
            <a:r>
              <a:rPr lang="ru-RU" altLang="ru-RU" sz="1600" dirty="0">
                <a:solidFill>
                  <a:srgbClr val="002060"/>
                </a:solidFill>
                <a:latin typeface="Times New Roman" pitchFamily="18" charset="0"/>
                <a:cs typeface="Times New Roman" pitchFamily="18" charset="0"/>
              </a:rPr>
              <a:t>«Детский сад комбинированного вида №25 «Рябинка»</a:t>
            </a:r>
            <a:endParaRPr lang="ru-RU" sz="1600" dirty="0"/>
          </a:p>
        </p:txBody>
      </p:sp>
      <p:sp>
        <p:nvSpPr>
          <p:cNvPr id="3" name="Подзаголовок 2"/>
          <p:cNvSpPr>
            <a:spLocks noGrp="1"/>
          </p:cNvSpPr>
          <p:nvPr>
            <p:ph type="subTitle" idx="1"/>
          </p:nvPr>
        </p:nvSpPr>
        <p:spPr>
          <a:xfrm>
            <a:off x="2286000" y="2060848"/>
            <a:ext cx="6172200" cy="4314074"/>
          </a:xfrm>
        </p:spPr>
        <p:txBody>
          <a:bodyPr>
            <a:normAutofit/>
          </a:bodyPr>
          <a:lstStyle/>
          <a:p>
            <a:r>
              <a:rPr lang="ru-RU" dirty="0" smtClean="0"/>
              <a:t>                          «Чудеса из фетра» </a:t>
            </a:r>
            <a:endParaRPr lang="ru-RU" dirty="0"/>
          </a:p>
          <a:p>
            <a:endParaRPr lang="ru-RU" dirty="0"/>
          </a:p>
          <a:p>
            <a:r>
              <a:rPr lang="ru-RU" dirty="0" smtClean="0"/>
              <a:t>Мастер-класс </a:t>
            </a:r>
            <a:r>
              <a:rPr lang="ru-RU" dirty="0"/>
              <a:t>для родителей в младшей группе </a:t>
            </a:r>
            <a:r>
              <a:rPr lang="ru-RU" dirty="0" smtClean="0"/>
              <a:t>№9 «Сказка» </a:t>
            </a:r>
            <a:r>
              <a:rPr lang="ru-RU" dirty="0"/>
              <a:t>по изготовлению </a:t>
            </a:r>
            <a:r>
              <a:rPr lang="ru-RU" dirty="0" smtClean="0"/>
              <a:t> игрушки </a:t>
            </a:r>
            <a:r>
              <a:rPr lang="ru-RU" dirty="0"/>
              <a:t>из фетра </a:t>
            </a:r>
          </a:p>
          <a:p>
            <a:endParaRPr lang="ru-RU" dirty="0" smtClean="0"/>
          </a:p>
          <a:p>
            <a:pPr algn="r"/>
            <a:endParaRPr lang="ru-RU" dirty="0" smtClean="0"/>
          </a:p>
          <a:p>
            <a:pPr algn="r"/>
            <a:endParaRPr lang="ru-RU" dirty="0"/>
          </a:p>
          <a:p>
            <a:pPr algn="r"/>
            <a:r>
              <a:rPr lang="ru-RU" dirty="0" smtClean="0"/>
              <a:t>Воспитатели: </a:t>
            </a:r>
            <a:r>
              <a:rPr lang="ru-RU" dirty="0" err="1" smtClean="0"/>
              <a:t>Облаватная</a:t>
            </a:r>
            <a:r>
              <a:rPr lang="ru-RU" dirty="0" smtClean="0"/>
              <a:t> Е.А.</a:t>
            </a:r>
          </a:p>
          <a:p>
            <a:pPr algn="r"/>
            <a:r>
              <a:rPr lang="ru-RU" dirty="0" smtClean="0"/>
              <a:t>Титкова М.В.</a:t>
            </a:r>
            <a:endParaRPr lang="ru-RU" dirty="0"/>
          </a:p>
        </p:txBody>
      </p:sp>
      <p:pic>
        <p:nvPicPr>
          <p:cNvPr id="7170" name="Picture 2" descr="C:\Users\ПК\Desktop\httpdousad_25ru.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188640"/>
            <a:ext cx="1428750" cy="1428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7401668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
          </p:nvPr>
        </p:nvSpPr>
        <p:spPr>
          <a:xfrm>
            <a:off x="457200" y="620688"/>
            <a:ext cx="6275040" cy="5953844"/>
          </a:xfrm>
        </p:spPr>
        <p:txBody>
          <a:bodyPr>
            <a:normAutofit fontScale="92500" lnSpcReduction="10000"/>
          </a:bodyPr>
          <a:lstStyle/>
          <a:p>
            <a:pPr marL="0" indent="0">
              <a:buNone/>
            </a:pPr>
            <a:r>
              <a:rPr lang="ru-RU" b="1" dirty="0" smtClean="0">
                <a:solidFill>
                  <a:srgbClr val="FF0000"/>
                </a:solidFill>
              </a:rPr>
              <a:t>Цель</a:t>
            </a:r>
            <a:endParaRPr lang="ru-RU" dirty="0">
              <a:solidFill>
                <a:srgbClr val="FF0000"/>
              </a:solidFill>
            </a:endParaRPr>
          </a:p>
          <a:p>
            <a:pPr marL="0" indent="0">
              <a:buNone/>
            </a:pPr>
            <a:r>
              <a:rPr lang="ru-RU" dirty="0" smtClean="0">
                <a:solidFill>
                  <a:srgbClr val="002060"/>
                </a:solidFill>
              </a:rPr>
              <a:t> </a:t>
            </a:r>
            <a:r>
              <a:rPr lang="ru-RU" dirty="0">
                <a:solidFill>
                  <a:srgbClr val="002060"/>
                </a:solidFill>
              </a:rPr>
              <a:t>использовать новые технологии </a:t>
            </a:r>
            <a:r>
              <a:rPr lang="ru-RU" dirty="0" err="1" smtClean="0">
                <a:solidFill>
                  <a:srgbClr val="002060"/>
                </a:solidFill>
              </a:rPr>
              <a:t>фетро</a:t>
            </a:r>
            <a:r>
              <a:rPr lang="ru-RU" dirty="0" smtClean="0">
                <a:solidFill>
                  <a:srgbClr val="002060"/>
                </a:solidFill>
              </a:rPr>
              <a:t> творчества </a:t>
            </a:r>
            <a:r>
              <a:rPr lang="ru-RU" dirty="0">
                <a:solidFill>
                  <a:srgbClr val="002060"/>
                </a:solidFill>
              </a:rPr>
              <a:t>в различных видах детской деятельности.</a:t>
            </a:r>
          </a:p>
          <a:p>
            <a:pPr marL="0" indent="0">
              <a:buNone/>
            </a:pPr>
            <a:r>
              <a:rPr lang="ru-RU" b="1" dirty="0" smtClean="0">
                <a:solidFill>
                  <a:srgbClr val="FF0000"/>
                </a:solidFill>
              </a:rPr>
              <a:t>Задачи</a:t>
            </a:r>
            <a:r>
              <a:rPr lang="ru-RU" dirty="0" smtClean="0"/>
              <a:t>: </a:t>
            </a:r>
            <a:r>
              <a:rPr lang="ru-RU" dirty="0" smtClean="0">
                <a:solidFill>
                  <a:srgbClr val="002060"/>
                </a:solidFill>
              </a:rPr>
              <a:t>Представление</a:t>
            </a:r>
            <a:r>
              <a:rPr lang="ru-RU" b="1" dirty="0" smtClean="0">
                <a:solidFill>
                  <a:srgbClr val="002060"/>
                </a:solidFill>
              </a:rPr>
              <a:t> </a:t>
            </a:r>
            <a:r>
              <a:rPr lang="ru-RU" dirty="0">
                <a:solidFill>
                  <a:srgbClr val="002060"/>
                </a:solidFill>
              </a:rPr>
              <a:t>алгоритма работы по изготовлению игрового пособия из фетра.</a:t>
            </a:r>
          </a:p>
          <a:p>
            <a:pPr marL="0" lvl="0" indent="0">
              <a:buNone/>
            </a:pPr>
            <a:r>
              <a:rPr lang="ru-RU" dirty="0" smtClean="0">
                <a:solidFill>
                  <a:srgbClr val="002060"/>
                </a:solidFill>
              </a:rPr>
              <a:t>Вовлечение </a:t>
            </a:r>
            <a:r>
              <a:rPr lang="ru-RU" dirty="0">
                <a:solidFill>
                  <a:srgbClr val="002060"/>
                </a:solidFill>
              </a:rPr>
              <a:t>родителей в образовательный процесс — дать опыт изготовления игрушек, которые можно использовать в </a:t>
            </a:r>
            <a:r>
              <a:rPr lang="ru-RU" dirty="0" smtClean="0">
                <a:solidFill>
                  <a:srgbClr val="002060"/>
                </a:solidFill>
              </a:rPr>
              <a:t>игровой, театрализованной </a:t>
            </a:r>
            <a:r>
              <a:rPr lang="ru-RU" dirty="0">
                <a:solidFill>
                  <a:srgbClr val="002060"/>
                </a:solidFill>
              </a:rPr>
              <a:t>деятельности детей. </a:t>
            </a:r>
          </a:p>
          <a:p>
            <a:pPr marL="0" lvl="0" indent="0">
              <a:buNone/>
            </a:pPr>
            <a:r>
              <a:rPr lang="ru-RU" dirty="0">
                <a:solidFill>
                  <a:srgbClr val="002060"/>
                </a:solidFill>
              </a:rPr>
              <a:t>Научить технике изготовлени</a:t>
            </a:r>
            <a:r>
              <a:rPr lang="ru-RU" b="1" dirty="0">
                <a:solidFill>
                  <a:srgbClr val="002060"/>
                </a:solidFill>
              </a:rPr>
              <a:t>я</a:t>
            </a:r>
            <a:r>
              <a:rPr lang="ru-RU" dirty="0">
                <a:solidFill>
                  <a:srgbClr val="002060"/>
                </a:solidFill>
              </a:rPr>
              <a:t> — показать, как создавать детали, сшивать их, декорировать. </a:t>
            </a:r>
          </a:p>
          <a:p>
            <a:pPr marL="0" lvl="0" indent="0">
              <a:buNone/>
            </a:pPr>
            <a:r>
              <a:rPr lang="ru-RU" dirty="0">
                <a:solidFill>
                  <a:srgbClr val="002060"/>
                </a:solidFill>
              </a:rPr>
              <a:t>Привить интерес к творчеству — предложить участникам самостоятельно выбрать цветовую гамму и элементы декора. </a:t>
            </a:r>
          </a:p>
          <a:p>
            <a:endParaRPr lang="ru-RU" dirty="0"/>
          </a:p>
        </p:txBody>
      </p:sp>
      <p:pic>
        <p:nvPicPr>
          <p:cNvPr id="1026" name="Picture 2" descr="C:\Users\ПК\Desktop\11d621847301e20925d6a64dd45a12b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88225" y="4005064"/>
            <a:ext cx="2448272" cy="2569468"/>
          </a:xfrm>
          <a:prstGeom prst="rect">
            <a:avLst/>
          </a:prstGeom>
          <a:noFill/>
          <a:extLst>
            <a:ext uri="{909E8E84-426E-40DD-AFC4-6F175D3DCCD1}">
              <a14:hiddenFill xmlns:a14="http://schemas.microsoft.com/office/drawing/2010/main">
                <a:solidFill>
                  <a:srgbClr val="FFFFFF"/>
                </a:solidFill>
              </a14:hiddenFill>
            </a:ext>
          </a:extLst>
        </p:spPr>
      </p:pic>
      <p:sp>
        <p:nvSpPr>
          <p:cNvPr id="2" name="AutoShape 4" descr="C:\Users\%D0%9F%D0%9A\Desktop\orig (1).webp"/>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4" name="AutoShape 6" descr="C:\Users\%D0%9F%D0%9A\Desktop\orig (1).webp"/>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Tree>
    <p:extLst>
      <p:ext uri="{BB962C8B-B14F-4D97-AF65-F5344CB8AC3E}">
        <p14:creationId xmlns:p14="http://schemas.microsoft.com/office/powerpoint/2010/main" val="141086523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
          </p:nvPr>
        </p:nvSpPr>
        <p:spPr>
          <a:xfrm>
            <a:off x="467544" y="620688"/>
            <a:ext cx="7467600" cy="5809856"/>
          </a:xfrm>
        </p:spPr>
        <p:txBody>
          <a:bodyPr/>
          <a:lstStyle/>
          <a:p>
            <a:pPr marL="0" indent="0">
              <a:buNone/>
            </a:pPr>
            <a:r>
              <a:rPr lang="ru-RU" b="1" dirty="0">
                <a:solidFill>
                  <a:srgbClr val="FF0000"/>
                </a:solidFill>
              </a:rPr>
              <a:t>Инструменты и материалы</a:t>
            </a:r>
            <a:r>
              <a:rPr lang="ru-RU" dirty="0"/>
              <a:t>:</a:t>
            </a:r>
          </a:p>
          <a:p>
            <a:r>
              <a:rPr lang="ru-RU" b="1" i="1" dirty="0">
                <a:solidFill>
                  <a:srgbClr val="002060"/>
                </a:solidFill>
              </a:rPr>
              <a:t>Материалы:</a:t>
            </a:r>
            <a:r>
              <a:rPr lang="ru-RU" dirty="0">
                <a:solidFill>
                  <a:srgbClr val="002060"/>
                </a:solidFill>
              </a:rPr>
              <a:t> </a:t>
            </a:r>
            <a:r>
              <a:rPr lang="ru-RU" dirty="0" smtClean="0">
                <a:solidFill>
                  <a:srgbClr val="002060"/>
                </a:solidFill>
              </a:rPr>
              <a:t>фетр разных цветов, </a:t>
            </a:r>
            <a:r>
              <a:rPr lang="ru-RU" dirty="0">
                <a:solidFill>
                  <a:srgbClr val="002060"/>
                </a:solidFill>
              </a:rPr>
              <a:t>нитки, иголка, </a:t>
            </a:r>
            <a:r>
              <a:rPr lang="ru-RU" dirty="0" smtClean="0">
                <a:solidFill>
                  <a:srgbClr val="002060"/>
                </a:solidFill>
              </a:rPr>
              <a:t>синтепон, </a:t>
            </a:r>
            <a:r>
              <a:rPr lang="ru-RU" dirty="0">
                <a:solidFill>
                  <a:srgbClr val="002060"/>
                </a:solidFill>
              </a:rPr>
              <a:t>шаблоны.</a:t>
            </a:r>
          </a:p>
          <a:p>
            <a:r>
              <a:rPr lang="ru-RU" b="1" i="1" dirty="0">
                <a:solidFill>
                  <a:srgbClr val="002060"/>
                </a:solidFill>
              </a:rPr>
              <a:t>Инструменты</a:t>
            </a:r>
            <a:r>
              <a:rPr lang="ru-RU" dirty="0">
                <a:solidFill>
                  <a:srgbClr val="002060"/>
                </a:solidFill>
              </a:rPr>
              <a:t>: ножницы, клеевой пистолет, </a:t>
            </a:r>
            <a:r>
              <a:rPr lang="ru-RU" dirty="0" smtClean="0">
                <a:solidFill>
                  <a:srgbClr val="002060"/>
                </a:solidFill>
              </a:rPr>
              <a:t>швейные иглы.</a:t>
            </a:r>
            <a:endParaRPr lang="ru-RU" dirty="0">
              <a:solidFill>
                <a:srgbClr val="002060"/>
              </a:solidFill>
            </a:endParaRPr>
          </a:p>
          <a:p>
            <a:r>
              <a:rPr lang="ru-RU" b="1" i="1" dirty="0">
                <a:solidFill>
                  <a:srgbClr val="002060"/>
                </a:solidFill>
              </a:rPr>
              <a:t>Наглядные пособия</a:t>
            </a:r>
            <a:r>
              <a:rPr lang="ru-RU" dirty="0">
                <a:solidFill>
                  <a:srgbClr val="002060"/>
                </a:solidFill>
              </a:rPr>
              <a:t>: образцы ранее изготовленных воспитателем </a:t>
            </a:r>
            <a:r>
              <a:rPr lang="ru-RU" dirty="0" smtClean="0">
                <a:solidFill>
                  <a:srgbClr val="002060"/>
                </a:solidFill>
              </a:rPr>
              <a:t>игрушек </a:t>
            </a:r>
            <a:r>
              <a:rPr lang="ru-RU" dirty="0">
                <a:solidFill>
                  <a:srgbClr val="002060"/>
                </a:solidFill>
              </a:rPr>
              <a:t>из </a:t>
            </a:r>
            <a:r>
              <a:rPr lang="ru-RU" b="1" dirty="0">
                <a:solidFill>
                  <a:srgbClr val="002060"/>
                </a:solidFill>
              </a:rPr>
              <a:t>фетра</a:t>
            </a:r>
            <a:r>
              <a:rPr lang="ru-RU" dirty="0">
                <a:solidFill>
                  <a:srgbClr val="002060"/>
                </a:solidFill>
              </a:rPr>
              <a:t>.</a:t>
            </a:r>
          </a:p>
          <a:p>
            <a:endParaRPr lang="ru-RU" dirty="0"/>
          </a:p>
        </p:txBody>
      </p:sp>
      <p:pic>
        <p:nvPicPr>
          <p:cNvPr id="1026" name="Picture 2" descr="C:\Users\ПК\Desktop\1bdfc92da9f668715db3598360236848.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92080" y="3501008"/>
            <a:ext cx="3430141" cy="3153234"/>
          </a:xfrm>
          <a:prstGeom prst="rect">
            <a:avLst/>
          </a:prstGeom>
          <a:noFill/>
          <a:extLst>
            <a:ext uri="{909E8E84-426E-40DD-AFC4-6F175D3DCCD1}">
              <a14:hiddenFill xmlns:a14="http://schemas.microsoft.com/office/drawing/2010/main">
                <a:solidFill>
                  <a:srgbClr val="FFFFFF"/>
                </a:solidFill>
              </a14:hiddenFill>
            </a:ext>
          </a:extLst>
        </p:spPr>
      </p:pic>
      <p:pic>
        <p:nvPicPr>
          <p:cNvPr id="6146" name="Picture 2" descr="C:\Users\ПК\Desktop\c11e405b3fa662ff96ac4c709fbdcc3e_xl.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55165" y="3784194"/>
            <a:ext cx="3166542" cy="28355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8165287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
          </p:nvPr>
        </p:nvSpPr>
        <p:spPr>
          <a:xfrm>
            <a:off x="457200" y="548680"/>
            <a:ext cx="7467600" cy="5925272"/>
          </a:xfrm>
        </p:spPr>
        <p:txBody>
          <a:bodyPr>
            <a:normAutofit lnSpcReduction="10000"/>
          </a:bodyPr>
          <a:lstStyle/>
          <a:p>
            <a:pPr marL="0" indent="0">
              <a:buNone/>
            </a:pPr>
            <a:r>
              <a:rPr lang="ru-RU" b="1" dirty="0" smtClean="0">
                <a:solidFill>
                  <a:srgbClr val="FF0000"/>
                </a:solidFill>
              </a:rPr>
              <a:t>            Основные </a:t>
            </a:r>
            <a:r>
              <a:rPr lang="ru-RU" b="1" dirty="0">
                <a:solidFill>
                  <a:srgbClr val="FF0000"/>
                </a:solidFill>
              </a:rPr>
              <a:t>этапы мастер-класса</a:t>
            </a:r>
          </a:p>
          <a:p>
            <a:pPr marL="0" indent="0">
              <a:buNone/>
            </a:pPr>
            <a:r>
              <a:rPr lang="ru-RU" b="1" i="1" dirty="0">
                <a:solidFill>
                  <a:srgbClr val="002060"/>
                </a:solidFill>
              </a:rPr>
              <a:t>1. Вводная часть</a:t>
            </a:r>
          </a:p>
          <a:p>
            <a:pPr marL="0" indent="0">
              <a:buNone/>
            </a:pPr>
            <a:r>
              <a:rPr lang="ru-RU" dirty="0"/>
              <a:t>-</a:t>
            </a:r>
            <a:r>
              <a:rPr lang="ru-RU" dirty="0" smtClean="0"/>
              <a:t> </a:t>
            </a:r>
            <a:r>
              <a:rPr lang="ru-RU" dirty="0">
                <a:solidFill>
                  <a:srgbClr val="002060"/>
                </a:solidFill>
              </a:rPr>
              <a:t>Приветствие, сообщение темы, постановка цели и задач</a:t>
            </a:r>
          </a:p>
          <a:p>
            <a:pPr marL="0" indent="0">
              <a:buNone/>
            </a:pPr>
            <a:r>
              <a:rPr lang="ru-RU" b="1" i="1" dirty="0">
                <a:solidFill>
                  <a:srgbClr val="002060"/>
                </a:solidFill>
              </a:rPr>
              <a:t>2. Основная </a:t>
            </a:r>
            <a:r>
              <a:rPr lang="ru-RU" b="1" i="1" dirty="0" smtClean="0">
                <a:solidFill>
                  <a:srgbClr val="002060"/>
                </a:solidFill>
              </a:rPr>
              <a:t>часть</a:t>
            </a:r>
          </a:p>
          <a:p>
            <a:pPr marL="0" indent="0">
              <a:buNone/>
            </a:pPr>
            <a:r>
              <a:rPr lang="ru-RU" dirty="0"/>
              <a:t>-</a:t>
            </a:r>
            <a:r>
              <a:rPr lang="ru-RU" dirty="0" smtClean="0">
                <a:solidFill>
                  <a:srgbClr val="002060"/>
                </a:solidFill>
              </a:rPr>
              <a:t>Вводная </a:t>
            </a:r>
            <a:r>
              <a:rPr lang="ru-RU" dirty="0">
                <a:solidFill>
                  <a:srgbClr val="002060"/>
                </a:solidFill>
              </a:rPr>
              <a:t>беседа, знакомство с историей возникновения, качественными характеристиками фетра как материала для творчества. Что такое фетр для чего он используется, виды фетра.</a:t>
            </a:r>
          </a:p>
          <a:p>
            <a:pPr marL="0" indent="0">
              <a:buNone/>
            </a:pPr>
            <a:r>
              <a:rPr lang="ru-RU" dirty="0">
                <a:solidFill>
                  <a:srgbClr val="002060"/>
                </a:solidFill>
              </a:rPr>
              <a:t>-</a:t>
            </a:r>
            <a:r>
              <a:rPr lang="ru-RU" dirty="0" smtClean="0">
                <a:solidFill>
                  <a:srgbClr val="002060"/>
                </a:solidFill>
              </a:rPr>
              <a:t>Практическая </a:t>
            </a:r>
            <a:r>
              <a:rPr lang="ru-RU" dirty="0">
                <a:solidFill>
                  <a:srgbClr val="002060"/>
                </a:solidFill>
              </a:rPr>
              <a:t>работа. Знакомство с техникой изготовления игрушки из фетра. Поэтапное изготовление игрового пособия из фетра.</a:t>
            </a:r>
          </a:p>
          <a:p>
            <a:pPr marL="0" indent="0">
              <a:buNone/>
            </a:pPr>
            <a:r>
              <a:rPr lang="ru-RU" b="1" i="1" dirty="0">
                <a:solidFill>
                  <a:srgbClr val="002060"/>
                </a:solidFill>
              </a:rPr>
              <a:t>3. Заключительная часть</a:t>
            </a:r>
          </a:p>
          <a:p>
            <a:pPr marL="0" indent="0">
              <a:buNone/>
            </a:pPr>
            <a:r>
              <a:rPr lang="ru-RU" dirty="0"/>
              <a:t>-</a:t>
            </a:r>
            <a:r>
              <a:rPr lang="ru-RU" dirty="0" smtClean="0"/>
              <a:t> </a:t>
            </a:r>
            <a:r>
              <a:rPr lang="ru-RU" dirty="0">
                <a:solidFill>
                  <a:srgbClr val="002060"/>
                </a:solidFill>
              </a:rPr>
              <a:t>Подведение итогов, анализ работы.</a:t>
            </a:r>
          </a:p>
          <a:p>
            <a:endParaRPr lang="ru-RU" dirty="0">
              <a:solidFill>
                <a:srgbClr val="002060"/>
              </a:solidFill>
            </a:endParaRPr>
          </a:p>
          <a:p>
            <a:endParaRPr lang="ru-RU" dirty="0"/>
          </a:p>
        </p:txBody>
      </p:sp>
      <p:pic>
        <p:nvPicPr>
          <p:cNvPr id="3074" name="Picture 2" descr="C:\Users\ПК\Desktop\b0088e54c62ad77de4b4f0d518bbdfc4.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732240" y="4878652"/>
            <a:ext cx="2243137" cy="19446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8262269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
          </p:nvPr>
        </p:nvSpPr>
        <p:spPr>
          <a:xfrm>
            <a:off x="457200" y="404664"/>
            <a:ext cx="8075240" cy="6069288"/>
          </a:xfrm>
        </p:spPr>
        <p:txBody>
          <a:bodyPr>
            <a:normAutofit fontScale="62500" lnSpcReduction="20000"/>
          </a:bodyPr>
          <a:lstStyle/>
          <a:p>
            <a:pPr marL="0" indent="0">
              <a:buNone/>
            </a:pPr>
            <a:r>
              <a:rPr lang="ru-RU" b="1" dirty="0">
                <a:solidFill>
                  <a:srgbClr val="FF0000"/>
                </a:solidFill>
              </a:rPr>
              <a:t>1. Вводная часть</a:t>
            </a:r>
          </a:p>
          <a:p>
            <a:pPr marL="0" indent="0">
              <a:buNone/>
            </a:pPr>
            <a:r>
              <a:rPr lang="ru-RU" dirty="0">
                <a:solidFill>
                  <a:srgbClr val="002060"/>
                </a:solidFill>
              </a:rPr>
              <a:t>(</a:t>
            </a:r>
            <a:r>
              <a:rPr lang="ru-RU" dirty="0" smtClean="0">
                <a:solidFill>
                  <a:srgbClr val="002060"/>
                </a:solidFill>
              </a:rPr>
              <a:t> </a:t>
            </a:r>
            <a:r>
              <a:rPr lang="ru-RU" dirty="0">
                <a:solidFill>
                  <a:srgbClr val="002060"/>
                </a:solidFill>
              </a:rPr>
              <a:t>Приветствие, сообщение темы, постановка цели и задач</a:t>
            </a:r>
            <a:r>
              <a:rPr lang="ru-RU" dirty="0" smtClean="0">
                <a:solidFill>
                  <a:srgbClr val="002060"/>
                </a:solidFill>
              </a:rPr>
              <a:t>.)</a:t>
            </a:r>
            <a:endParaRPr lang="ru-RU" dirty="0">
              <a:solidFill>
                <a:srgbClr val="002060"/>
              </a:solidFill>
            </a:endParaRPr>
          </a:p>
          <a:p>
            <a:pPr marL="0" indent="0">
              <a:buNone/>
            </a:pPr>
            <a:r>
              <a:rPr lang="ru-RU" dirty="0" smtClean="0">
                <a:solidFill>
                  <a:srgbClr val="002060"/>
                </a:solidFill>
              </a:rPr>
              <a:t> Дорогие </a:t>
            </a:r>
            <a:r>
              <a:rPr lang="ru-RU" dirty="0">
                <a:solidFill>
                  <a:srgbClr val="002060"/>
                </a:solidFill>
              </a:rPr>
              <a:t> родители. Сегодня </a:t>
            </a:r>
            <a:r>
              <a:rPr lang="ru-RU" dirty="0" smtClean="0">
                <a:solidFill>
                  <a:srgbClr val="002060"/>
                </a:solidFill>
              </a:rPr>
              <a:t>мы предлагаем </a:t>
            </a:r>
            <a:r>
              <a:rPr lang="ru-RU" dirty="0">
                <a:solidFill>
                  <a:srgbClr val="002060"/>
                </a:solidFill>
              </a:rPr>
              <a:t>вашему вниманию </a:t>
            </a:r>
            <a:r>
              <a:rPr lang="ru-RU" b="1" dirty="0">
                <a:solidFill>
                  <a:srgbClr val="002060"/>
                </a:solidFill>
              </a:rPr>
              <a:t>мастер-класс</a:t>
            </a:r>
            <a:r>
              <a:rPr lang="ru-RU" dirty="0">
                <a:solidFill>
                  <a:srgbClr val="002060"/>
                </a:solidFill>
              </a:rPr>
              <a:t> по изготовлению игрового пособия из фетра</a:t>
            </a:r>
            <a:r>
              <a:rPr lang="ru-RU" b="1" dirty="0">
                <a:solidFill>
                  <a:srgbClr val="002060"/>
                </a:solidFill>
              </a:rPr>
              <a:t> </a:t>
            </a:r>
            <a:r>
              <a:rPr lang="ru-RU" i="1" dirty="0" smtClean="0">
                <a:solidFill>
                  <a:srgbClr val="002060"/>
                </a:solidFill>
              </a:rPr>
              <a:t>«</a:t>
            </a:r>
            <a:r>
              <a:rPr lang="ru-RU" i="1" dirty="0">
                <a:solidFill>
                  <a:srgbClr val="002060"/>
                </a:solidFill>
              </a:rPr>
              <a:t>П</a:t>
            </a:r>
            <a:r>
              <a:rPr lang="ru-RU" i="1" dirty="0" smtClean="0">
                <a:solidFill>
                  <a:srgbClr val="002060"/>
                </a:solidFill>
              </a:rPr>
              <a:t>тица </a:t>
            </a:r>
            <a:r>
              <a:rPr lang="ru-RU" i="1" dirty="0" smtClean="0">
                <a:solidFill>
                  <a:srgbClr val="002060"/>
                </a:solidFill>
              </a:rPr>
              <a:t>счастья»</a:t>
            </a:r>
            <a:r>
              <a:rPr lang="ru-RU" dirty="0" smtClean="0">
                <a:solidFill>
                  <a:srgbClr val="002060"/>
                </a:solidFill>
              </a:rPr>
              <a:t>. </a:t>
            </a:r>
            <a:r>
              <a:rPr lang="ru-RU" dirty="0" smtClean="0">
                <a:solidFill>
                  <a:srgbClr val="002060"/>
                </a:solidFill>
              </a:rPr>
              <a:t>Когда </a:t>
            </a:r>
            <a:r>
              <a:rPr lang="ru-RU" dirty="0" smtClean="0">
                <a:solidFill>
                  <a:srgbClr val="002060"/>
                </a:solidFill>
              </a:rPr>
              <a:t>мы с детьми играли в </a:t>
            </a:r>
            <a:r>
              <a:rPr lang="ru-RU" dirty="0" err="1" smtClean="0">
                <a:solidFill>
                  <a:srgbClr val="002060"/>
                </a:solidFill>
              </a:rPr>
              <a:t>варежковый</a:t>
            </a:r>
            <a:r>
              <a:rPr lang="ru-RU" dirty="0" smtClean="0">
                <a:solidFill>
                  <a:srgbClr val="002060"/>
                </a:solidFill>
              </a:rPr>
              <a:t> театр из фетра, показывали сказку «Репка</a:t>
            </a:r>
            <a:r>
              <a:rPr lang="ru-RU" b="1" dirty="0" smtClean="0">
                <a:solidFill>
                  <a:srgbClr val="002060"/>
                </a:solidFill>
              </a:rPr>
              <a:t>»</a:t>
            </a:r>
            <a:r>
              <a:rPr lang="ru-RU" dirty="0" smtClean="0">
                <a:solidFill>
                  <a:srgbClr val="002060"/>
                </a:solidFill>
              </a:rPr>
              <a:t>, </a:t>
            </a:r>
            <a:r>
              <a:rPr lang="ru-RU" dirty="0">
                <a:solidFill>
                  <a:srgbClr val="002060"/>
                </a:solidFill>
              </a:rPr>
              <a:t>не было даже сомнений, что </a:t>
            </a:r>
            <a:r>
              <a:rPr lang="ru-RU" dirty="0" smtClean="0">
                <a:solidFill>
                  <a:srgbClr val="002060"/>
                </a:solidFill>
              </a:rPr>
              <a:t>нам нужно сделать еще различные игры из этого материала. Дети были в восторге. </a:t>
            </a:r>
            <a:r>
              <a:rPr lang="ru-RU" dirty="0">
                <a:solidFill>
                  <a:srgbClr val="002060"/>
                </a:solidFill>
              </a:rPr>
              <a:t>Это приятный на ощупь материал, разнообразный по цвету, толщине. Игрушки из фетра не требуют дополнительной обработки краев, их можно стирать, гладить, их сложно помять или порвать. Все это важно именно для детских игрушек. Фетр- благодатный материал. Именно из него получаются самые оригинальные и симпатичные дидактические игры и игрушки для детей. С фетром работать просто, даже если у вас нет навыков работы со швейной машинкой. Фетр отлично держит форму, игрушки не закатываются, не </a:t>
            </a:r>
            <a:r>
              <a:rPr lang="ru-RU" dirty="0" smtClean="0">
                <a:solidFill>
                  <a:srgbClr val="002060"/>
                </a:solidFill>
              </a:rPr>
              <a:t>рвутся. </a:t>
            </a:r>
            <a:r>
              <a:rPr lang="ru-RU" dirty="0">
                <a:solidFill>
                  <a:srgbClr val="002060"/>
                </a:solidFill>
              </a:rPr>
              <a:t>Его можно клеить, причем на любую сторону — ведь у фетра нет изнанки. Его можно сгибать — он абсолютно пластичен.</a:t>
            </a:r>
          </a:p>
          <a:p>
            <a:pPr marL="0" indent="0">
              <a:buNone/>
            </a:pPr>
            <a:r>
              <a:rPr lang="ru-RU" dirty="0">
                <a:solidFill>
                  <a:srgbClr val="002060"/>
                </a:solidFill>
              </a:rPr>
              <a:t>Предлагаю вашему вниманию </a:t>
            </a:r>
            <a:r>
              <a:rPr lang="ru-RU" dirty="0" smtClean="0">
                <a:solidFill>
                  <a:srgbClr val="002060"/>
                </a:solidFill>
              </a:rPr>
              <a:t> </a:t>
            </a:r>
            <a:r>
              <a:rPr lang="ru-RU" dirty="0">
                <a:solidFill>
                  <a:srgbClr val="002060"/>
                </a:solidFill>
              </a:rPr>
              <a:t>игры, которые </a:t>
            </a:r>
            <a:r>
              <a:rPr lang="ru-RU" dirty="0" smtClean="0">
                <a:solidFill>
                  <a:srgbClr val="002060"/>
                </a:solidFill>
              </a:rPr>
              <a:t>мы используем </a:t>
            </a:r>
            <a:r>
              <a:rPr lang="ru-RU" dirty="0">
                <a:solidFill>
                  <a:srgbClr val="002060"/>
                </a:solidFill>
              </a:rPr>
              <a:t>при работе с нашими детьми. Поскольку все игры самостоятельны и имеют свои учебные задачи, их можно включать в любое занятие</a:t>
            </a:r>
            <a:r>
              <a:rPr lang="ru-RU" dirty="0" smtClean="0">
                <a:solidFill>
                  <a:srgbClr val="002060"/>
                </a:solidFill>
              </a:rPr>
              <a:t>.(выставка игр и игрушек из фетра)</a:t>
            </a:r>
            <a:endParaRPr lang="ru-RU" dirty="0">
              <a:solidFill>
                <a:srgbClr val="002060"/>
              </a:solidFill>
            </a:endParaRPr>
          </a:p>
          <a:p>
            <a:pPr marL="0" indent="0">
              <a:buNone/>
            </a:pPr>
            <a:r>
              <a:rPr lang="ru-RU" dirty="0">
                <a:solidFill>
                  <a:srgbClr val="002060"/>
                </a:solidFill>
              </a:rPr>
              <a:t>Например, мы с детьми учим стихотворения, используя пособие из </a:t>
            </a:r>
            <a:r>
              <a:rPr lang="ru-RU" dirty="0" smtClean="0">
                <a:solidFill>
                  <a:srgbClr val="002060"/>
                </a:solidFill>
              </a:rPr>
              <a:t>фетра. Дети </a:t>
            </a:r>
            <a:r>
              <a:rPr lang="ru-RU" dirty="0">
                <a:solidFill>
                  <a:srgbClr val="002060"/>
                </a:solidFill>
              </a:rPr>
              <a:t>выкладывая и проговаривая лучше запоминают стихотворные формы. Для того чтобы дети быстрее запомнили цикличность времен </a:t>
            </a:r>
            <a:r>
              <a:rPr lang="ru-RU" dirty="0" smtClean="0">
                <a:solidFill>
                  <a:srgbClr val="002060"/>
                </a:solidFill>
              </a:rPr>
              <a:t>года и цвета , мы изготовили дидактическое </a:t>
            </a:r>
            <a:r>
              <a:rPr lang="ru-RU" dirty="0">
                <a:solidFill>
                  <a:srgbClr val="002060"/>
                </a:solidFill>
              </a:rPr>
              <a:t>пособие  :"Времена </a:t>
            </a:r>
            <a:r>
              <a:rPr lang="ru-RU" dirty="0" smtClean="0">
                <a:solidFill>
                  <a:srgbClr val="002060"/>
                </a:solidFill>
              </a:rPr>
              <a:t>года», « Разноцветные тучки», учимся правилам надевания и раздевания одежды на пособие «Кукла Маша». Познаем о своей малой родине на планшете из фетра «Моя малая Родина». </a:t>
            </a:r>
            <a:r>
              <a:rPr lang="ru-RU" dirty="0">
                <a:solidFill>
                  <a:srgbClr val="002060"/>
                </a:solidFill>
              </a:rPr>
              <a:t>С </a:t>
            </a:r>
            <a:r>
              <a:rPr lang="ru-RU" dirty="0" smtClean="0">
                <a:solidFill>
                  <a:srgbClr val="002060"/>
                </a:solidFill>
              </a:rPr>
              <a:t>настольным театром </a:t>
            </a:r>
            <a:r>
              <a:rPr lang="ru-RU" dirty="0">
                <a:solidFill>
                  <a:srgbClr val="002060"/>
                </a:solidFill>
              </a:rPr>
              <a:t> </a:t>
            </a:r>
            <a:r>
              <a:rPr lang="ru-RU" i="1" dirty="0">
                <a:solidFill>
                  <a:srgbClr val="002060"/>
                </a:solidFill>
              </a:rPr>
              <a:t>«Играем в сказку»</a:t>
            </a:r>
            <a:r>
              <a:rPr lang="ru-RU" dirty="0">
                <a:solidFill>
                  <a:srgbClr val="002060"/>
                </a:solidFill>
              </a:rPr>
              <a:t> дети самостоятельно рассказывают сказки, тем самым развивают речь, фантазию и воображение.</a:t>
            </a:r>
          </a:p>
          <a:p>
            <a:endParaRPr lang="ru-RU" dirty="0"/>
          </a:p>
        </p:txBody>
      </p:sp>
    </p:spTree>
    <p:extLst>
      <p:ext uri="{BB962C8B-B14F-4D97-AF65-F5344CB8AC3E}">
        <p14:creationId xmlns:p14="http://schemas.microsoft.com/office/powerpoint/2010/main" val="412871622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ПК\Desktop\театр\fc565d8e-e13d-463e-8a72-bbe7a5f2de86.jpg"/>
          <p:cNvPicPr>
            <a:picLocks noGrp="1" noChangeAspect="1" noChangeArrowheads="1"/>
          </p:cNvPicPr>
          <p:nvPr>
            <p:ph sz="quarter" idx="1"/>
          </p:nvPr>
        </p:nvPicPr>
        <p:blipFill>
          <a:blip r:embed="rId2">
            <a:extLst>
              <a:ext uri="{28A0092B-C50C-407E-A947-70E740481C1C}">
                <a14:useLocalDpi xmlns:a14="http://schemas.microsoft.com/office/drawing/2010/main" val="0"/>
              </a:ext>
            </a:extLst>
          </a:blip>
          <a:srcRect/>
          <a:stretch>
            <a:fillRect/>
          </a:stretch>
        </p:blipFill>
        <p:spPr bwMode="auto">
          <a:xfrm>
            <a:off x="179512" y="476672"/>
            <a:ext cx="3888432" cy="352839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C:\Users\ПК\Desktop\6a65a4dc-1ce1-45ba-9b32-3b5b325b252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81854" y="260647"/>
            <a:ext cx="3141567" cy="432383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C:\Users\ПК\Downloads\803fd09f-2810-434e-81a2-b16f6edbb409.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08167" y="3284984"/>
            <a:ext cx="2195736" cy="3312368"/>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C:\Users\ПК\Desktop\ae8c97d10a347123869cc9c18fb3a8cc.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9512" y="4293096"/>
            <a:ext cx="2173688" cy="2152866"/>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descr="C:\Users\ПК\Desktop\2e1dfa57530fc44e494291998588d136.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691172" y="4860745"/>
            <a:ext cx="2232249" cy="19669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247597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
          </p:nvPr>
        </p:nvSpPr>
        <p:spPr>
          <a:xfrm>
            <a:off x="457200" y="404664"/>
            <a:ext cx="7467600" cy="6069288"/>
          </a:xfrm>
        </p:spPr>
        <p:txBody>
          <a:bodyPr>
            <a:normAutofit fontScale="85000" lnSpcReduction="10000"/>
          </a:bodyPr>
          <a:lstStyle/>
          <a:p>
            <a:pPr marL="0" indent="0">
              <a:buNone/>
            </a:pPr>
            <a:r>
              <a:rPr lang="ru-RU" b="1" dirty="0" smtClean="0">
                <a:solidFill>
                  <a:srgbClr val="FF0000"/>
                </a:solidFill>
              </a:rPr>
              <a:t>2. </a:t>
            </a:r>
            <a:r>
              <a:rPr lang="ru-RU" b="1" dirty="0">
                <a:solidFill>
                  <a:srgbClr val="FF0000"/>
                </a:solidFill>
              </a:rPr>
              <a:t>Практическая часть</a:t>
            </a:r>
          </a:p>
          <a:p>
            <a:pPr marL="0" indent="0">
              <a:buNone/>
            </a:pPr>
            <a:r>
              <a:rPr lang="ru-RU" dirty="0">
                <a:solidFill>
                  <a:srgbClr val="002060"/>
                </a:solidFill>
              </a:rPr>
              <a:t>Продолжая заниматься своим новым увлечением - шитьём из фетра, </a:t>
            </a:r>
            <a:r>
              <a:rPr lang="ru-RU" dirty="0" smtClean="0">
                <a:solidFill>
                  <a:srgbClr val="002060"/>
                </a:solidFill>
              </a:rPr>
              <a:t>мы решили </a:t>
            </a:r>
            <a:r>
              <a:rPr lang="ru-RU" dirty="0">
                <a:solidFill>
                  <a:srgbClr val="002060"/>
                </a:solidFill>
              </a:rPr>
              <a:t>перенести на фетр </a:t>
            </a:r>
            <a:r>
              <a:rPr lang="ru-RU" dirty="0" smtClean="0">
                <a:solidFill>
                  <a:srgbClr val="002060"/>
                </a:solidFill>
              </a:rPr>
              <a:t>новогоднюю игрушку. Ведь под Новый год принято дарить подарки, украшать елочку. Такая игрушка, сделанная вместе с ребенком будет лучшим подарком любимым людям(бабушкам дедушкам, родственникам).Когда дарят подарки всегда желают счастья , поэтому наша игрушка и называется «Птица счастья»</a:t>
            </a:r>
            <a:r>
              <a:rPr lang="ru-RU" dirty="0">
                <a:solidFill>
                  <a:srgbClr val="002060"/>
                </a:solidFill>
              </a:rPr>
              <a:t> </a:t>
            </a:r>
            <a:r>
              <a:rPr lang="ru-RU" dirty="0" smtClean="0">
                <a:solidFill>
                  <a:srgbClr val="002060"/>
                </a:solidFill>
              </a:rPr>
              <a:t>. Итак</a:t>
            </a:r>
            <a:r>
              <a:rPr lang="ru-RU" dirty="0">
                <a:solidFill>
                  <a:srgbClr val="002060"/>
                </a:solidFill>
              </a:rPr>
              <a:t>, для работы нам </a:t>
            </a:r>
            <a:r>
              <a:rPr lang="ru-RU" dirty="0" smtClean="0">
                <a:solidFill>
                  <a:srgbClr val="002060"/>
                </a:solidFill>
              </a:rPr>
              <a:t>пригодится: фетр </a:t>
            </a:r>
            <a:r>
              <a:rPr lang="ru-RU" dirty="0">
                <a:solidFill>
                  <a:srgbClr val="002060"/>
                </a:solidFill>
              </a:rPr>
              <a:t>различных </a:t>
            </a:r>
            <a:r>
              <a:rPr lang="ru-RU" dirty="0" smtClean="0">
                <a:solidFill>
                  <a:srgbClr val="002060"/>
                </a:solidFill>
              </a:rPr>
              <a:t>цветов, нитки </a:t>
            </a:r>
            <a:r>
              <a:rPr lang="ru-RU" dirty="0">
                <a:solidFill>
                  <a:srgbClr val="002060"/>
                </a:solidFill>
              </a:rPr>
              <a:t>мулине в тон, либо контрастные, а также </a:t>
            </a:r>
            <a:r>
              <a:rPr lang="ru-RU" dirty="0" smtClean="0">
                <a:solidFill>
                  <a:srgbClr val="002060"/>
                </a:solidFill>
              </a:rPr>
              <a:t>синтепон, </a:t>
            </a:r>
            <a:r>
              <a:rPr lang="ru-RU" dirty="0">
                <a:solidFill>
                  <a:srgbClr val="002060"/>
                </a:solidFill>
              </a:rPr>
              <a:t>как наполнитель.</a:t>
            </a:r>
          </a:p>
          <a:p>
            <a:pPr marL="0" indent="0">
              <a:buNone/>
            </a:pPr>
            <a:r>
              <a:rPr lang="ru-RU" b="1" dirty="0">
                <a:solidFill>
                  <a:srgbClr val="FF0000"/>
                </a:solidFill>
              </a:rPr>
              <a:t>Этапы работы</a:t>
            </a:r>
          </a:p>
          <a:p>
            <a:pPr marL="0" indent="0">
              <a:buNone/>
            </a:pPr>
            <a:r>
              <a:rPr lang="ru-RU" dirty="0">
                <a:solidFill>
                  <a:srgbClr val="002060"/>
                </a:solidFill>
              </a:rPr>
              <a:t>1. </a:t>
            </a:r>
            <a:r>
              <a:rPr lang="ru-RU" dirty="0" smtClean="0">
                <a:solidFill>
                  <a:srgbClr val="002060"/>
                </a:solidFill>
              </a:rPr>
              <a:t>Выбираем  </a:t>
            </a:r>
            <a:r>
              <a:rPr lang="ru-RU" dirty="0">
                <a:solidFill>
                  <a:srgbClr val="002060"/>
                </a:solidFill>
              </a:rPr>
              <a:t>бумажную выкройку</a:t>
            </a:r>
          </a:p>
          <a:p>
            <a:pPr marL="0" indent="0">
              <a:buNone/>
            </a:pPr>
            <a:r>
              <a:rPr lang="ru-RU" dirty="0">
                <a:solidFill>
                  <a:srgbClr val="002060"/>
                </a:solidFill>
              </a:rPr>
              <a:t>2. Переносим нашу выкройку на фетр с помощью карандаша, просто обводим шаблон.</a:t>
            </a:r>
          </a:p>
          <a:p>
            <a:pPr marL="0" indent="0">
              <a:buNone/>
            </a:pPr>
            <a:r>
              <a:rPr lang="ru-RU" dirty="0">
                <a:solidFill>
                  <a:srgbClr val="002060"/>
                </a:solidFill>
              </a:rPr>
              <a:t>3. Склеиваем выкройки попарно, </a:t>
            </a:r>
            <a:r>
              <a:rPr lang="ru-RU" dirty="0" smtClean="0">
                <a:solidFill>
                  <a:srgbClr val="002060"/>
                </a:solidFill>
              </a:rPr>
              <a:t>проложив синтепоном.</a:t>
            </a:r>
            <a:endParaRPr lang="ru-RU" dirty="0">
              <a:solidFill>
                <a:srgbClr val="002060"/>
              </a:solidFill>
            </a:endParaRPr>
          </a:p>
          <a:p>
            <a:pPr marL="0" indent="0">
              <a:buNone/>
            </a:pPr>
            <a:r>
              <a:rPr lang="ru-RU" dirty="0">
                <a:solidFill>
                  <a:srgbClr val="002060"/>
                </a:solidFill>
              </a:rPr>
              <a:t>4. </a:t>
            </a:r>
            <a:r>
              <a:rPr lang="ru-RU" dirty="0" smtClean="0">
                <a:solidFill>
                  <a:srgbClr val="002060"/>
                </a:solidFill>
              </a:rPr>
              <a:t>В серединке (на спинке) </a:t>
            </a:r>
            <a:r>
              <a:rPr lang="ru-RU" dirty="0" err="1" smtClean="0">
                <a:solidFill>
                  <a:srgbClr val="002060"/>
                </a:solidFill>
              </a:rPr>
              <a:t>вставляеем</a:t>
            </a:r>
            <a:r>
              <a:rPr lang="ru-RU" dirty="0" smtClean="0">
                <a:solidFill>
                  <a:srgbClr val="002060"/>
                </a:solidFill>
              </a:rPr>
              <a:t> петельку из нитей.(для бусин)</a:t>
            </a:r>
            <a:endParaRPr lang="ru-RU" dirty="0">
              <a:solidFill>
                <a:srgbClr val="002060"/>
              </a:solidFill>
            </a:endParaRPr>
          </a:p>
          <a:p>
            <a:pPr marL="0" indent="0">
              <a:buNone/>
            </a:pPr>
            <a:r>
              <a:rPr lang="ru-RU" dirty="0">
                <a:solidFill>
                  <a:srgbClr val="002060"/>
                </a:solidFill>
              </a:rPr>
              <a:t>5. </a:t>
            </a:r>
            <a:r>
              <a:rPr lang="ru-RU" dirty="0" smtClean="0">
                <a:solidFill>
                  <a:srgbClr val="002060"/>
                </a:solidFill>
              </a:rPr>
              <a:t>Прошиваем края нитками любым любимым швом.</a:t>
            </a:r>
            <a:endParaRPr lang="ru-RU" dirty="0">
              <a:solidFill>
                <a:srgbClr val="002060"/>
              </a:solidFill>
            </a:endParaRPr>
          </a:p>
        </p:txBody>
      </p:sp>
      <p:pic>
        <p:nvPicPr>
          <p:cNvPr id="4098" name="Picture 2" descr="C:\Users\ПК\Desktop\a89a1d999ca25f26c32aab2901b290fb.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495764" y="4869160"/>
            <a:ext cx="1512168" cy="18849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209029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
          </p:nvPr>
        </p:nvSpPr>
        <p:spPr>
          <a:xfrm>
            <a:off x="457200" y="548680"/>
            <a:ext cx="7467600" cy="5925272"/>
          </a:xfrm>
        </p:spPr>
        <p:txBody>
          <a:bodyPr>
            <a:normAutofit fontScale="92500"/>
          </a:bodyPr>
          <a:lstStyle/>
          <a:p>
            <a:pPr marL="0" indent="0">
              <a:buNone/>
            </a:pPr>
            <a:r>
              <a:rPr lang="ru-RU" dirty="0">
                <a:solidFill>
                  <a:srgbClr val="FF0000"/>
                </a:solidFill>
              </a:rPr>
              <a:t>3. Заключительная часть.</a:t>
            </a:r>
          </a:p>
          <a:p>
            <a:pPr marL="0" indent="0">
              <a:buNone/>
            </a:pPr>
            <a:r>
              <a:rPr lang="ru-RU" dirty="0" smtClean="0">
                <a:solidFill>
                  <a:srgbClr val="002060"/>
                </a:solidFill>
              </a:rPr>
              <a:t>(Подведение </a:t>
            </a:r>
            <a:r>
              <a:rPr lang="ru-RU" dirty="0">
                <a:solidFill>
                  <a:srgbClr val="002060"/>
                </a:solidFill>
              </a:rPr>
              <a:t>итогов, анализ работы</a:t>
            </a:r>
            <a:r>
              <a:rPr lang="ru-RU" dirty="0" smtClean="0">
                <a:solidFill>
                  <a:srgbClr val="002060"/>
                </a:solidFill>
              </a:rPr>
              <a:t>.)</a:t>
            </a:r>
            <a:endParaRPr lang="ru-RU" dirty="0">
              <a:solidFill>
                <a:srgbClr val="002060"/>
              </a:solidFill>
            </a:endParaRPr>
          </a:p>
          <a:p>
            <a:pPr marL="0" indent="0">
              <a:buNone/>
            </a:pPr>
            <a:r>
              <a:rPr lang="ru-RU" dirty="0" smtClean="0"/>
              <a:t> </a:t>
            </a:r>
            <a:r>
              <a:rPr lang="ru-RU" dirty="0">
                <a:solidFill>
                  <a:srgbClr val="002060"/>
                </a:solidFill>
              </a:rPr>
              <a:t>У</a:t>
            </a:r>
            <a:r>
              <a:rPr lang="ru-RU" dirty="0" smtClean="0">
                <a:solidFill>
                  <a:srgbClr val="002060"/>
                </a:solidFill>
              </a:rPr>
              <a:t>важаемые</a:t>
            </a:r>
            <a:r>
              <a:rPr lang="ru-RU" dirty="0">
                <a:solidFill>
                  <a:srgbClr val="002060"/>
                </a:solidFill>
              </a:rPr>
              <a:t> родители, сегодня мы с вами работали по </a:t>
            </a:r>
            <a:r>
              <a:rPr lang="ru-RU" dirty="0" smtClean="0">
                <a:solidFill>
                  <a:srgbClr val="002060"/>
                </a:solidFill>
              </a:rPr>
              <a:t>теме </a:t>
            </a:r>
            <a:r>
              <a:rPr lang="ru-RU" i="1" dirty="0" smtClean="0">
                <a:solidFill>
                  <a:srgbClr val="002060"/>
                </a:solidFill>
              </a:rPr>
              <a:t>«Чудеса </a:t>
            </a:r>
            <a:r>
              <a:rPr lang="ru-RU" i="1" dirty="0">
                <a:solidFill>
                  <a:srgbClr val="002060"/>
                </a:solidFill>
              </a:rPr>
              <a:t>из фетра»</a:t>
            </a:r>
            <a:r>
              <a:rPr lang="ru-RU" dirty="0">
                <a:solidFill>
                  <a:srgbClr val="002060"/>
                </a:solidFill>
              </a:rPr>
              <a:t>. Предлагаю вам высказать свои впечатления о мастер-классе.</a:t>
            </a:r>
          </a:p>
          <a:p>
            <a:pPr marL="0" indent="0">
              <a:buNone/>
            </a:pPr>
            <a:r>
              <a:rPr lang="ru-RU" dirty="0" smtClean="0">
                <a:solidFill>
                  <a:srgbClr val="002060"/>
                </a:solidFill>
              </a:rPr>
              <a:t>(Идет </a:t>
            </a:r>
            <a:r>
              <a:rPr lang="ru-RU" dirty="0">
                <a:solidFill>
                  <a:srgbClr val="002060"/>
                </a:solidFill>
              </a:rPr>
              <a:t>обсуждение, анализ работы</a:t>
            </a:r>
            <a:r>
              <a:rPr lang="ru-RU" dirty="0" smtClean="0">
                <a:solidFill>
                  <a:srgbClr val="002060"/>
                </a:solidFill>
              </a:rPr>
              <a:t>.)</a:t>
            </a:r>
            <a:endParaRPr lang="ru-RU" dirty="0">
              <a:solidFill>
                <a:srgbClr val="002060"/>
              </a:solidFill>
            </a:endParaRPr>
          </a:p>
          <a:p>
            <a:pPr marL="0" indent="0">
              <a:buNone/>
            </a:pPr>
            <a:r>
              <a:rPr lang="ru-RU" dirty="0" smtClean="0">
                <a:solidFill>
                  <a:srgbClr val="FF0000"/>
                </a:solidFill>
              </a:rPr>
              <a:t>Мастерить из фетра</a:t>
            </a:r>
            <a:r>
              <a:rPr lang="ru-RU" dirty="0">
                <a:solidFill>
                  <a:srgbClr val="002060"/>
                </a:solidFill>
              </a:rPr>
              <a:t> – одно удовольствие. Используя дополнительные ткани и элементы декора, можно создать композицию, которая будет привлекать внимание</a:t>
            </a:r>
            <a:r>
              <a:rPr lang="ru-RU" dirty="0" smtClean="0">
                <a:solidFill>
                  <a:srgbClr val="002060"/>
                </a:solidFill>
              </a:rPr>
              <a:t>.</a:t>
            </a:r>
            <a:r>
              <a:rPr lang="ru-RU" dirty="0">
                <a:solidFill>
                  <a:srgbClr val="002060"/>
                </a:solidFill>
              </a:rPr>
              <a:t> Мы не планируем останавливаться на достигнутом и в дальнейшем будем продолжать работу по </a:t>
            </a:r>
            <a:r>
              <a:rPr lang="ru-RU" dirty="0" err="1" smtClean="0">
                <a:solidFill>
                  <a:srgbClr val="002060"/>
                </a:solidFill>
              </a:rPr>
              <a:t>фетротворчеству</a:t>
            </a:r>
            <a:r>
              <a:rPr lang="ru-RU" dirty="0" smtClean="0">
                <a:solidFill>
                  <a:srgbClr val="002060"/>
                </a:solidFill>
              </a:rPr>
              <a:t> </a:t>
            </a:r>
            <a:r>
              <a:rPr lang="ru-RU" dirty="0">
                <a:solidFill>
                  <a:srgbClr val="002060"/>
                </a:solidFill>
              </a:rPr>
              <a:t>и объединим </a:t>
            </a:r>
            <a:r>
              <a:rPr lang="ru-RU" dirty="0" smtClean="0">
                <a:solidFill>
                  <a:srgbClr val="002060"/>
                </a:solidFill>
              </a:rPr>
              <a:t>усилия по развитии </a:t>
            </a:r>
            <a:r>
              <a:rPr lang="ru-RU" dirty="0">
                <a:solidFill>
                  <a:srgbClr val="002060"/>
                </a:solidFill>
              </a:rPr>
              <a:t>данного направления.</a:t>
            </a:r>
          </a:p>
          <a:p>
            <a:pPr marL="0" indent="0">
              <a:buNone/>
            </a:pPr>
            <a:r>
              <a:rPr lang="ru-RU" dirty="0" smtClean="0">
                <a:solidFill>
                  <a:srgbClr val="002060"/>
                </a:solidFill>
              </a:rPr>
              <a:t>Включите </a:t>
            </a:r>
            <a:r>
              <a:rPr lang="ru-RU" dirty="0">
                <a:solidFill>
                  <a:srgbClr val="002060"/>
                </a:solidFill>
              </a:rPr>
              <a:t>фантазию и воображение, и у Вас всё получится! </a:t>
            </a:r>
            <a:r>
              <a:rPr lang="ru-RU" dirty="0" smtClean="0">
                <a:solidFill>
                  <a:srgbClr val="002060"/>
                </a:solidFill>
              </a:rPr>
              <a:t>Удачи!</a:t>
            </a:r>
            <a:endParaRPr lang="ru-RU" dirty="0">
              <a:solidFill>
                <a:srgbClr val="002060"/>
              </a:solidFill>
            </a:endParaRPr>
          </a:p>
          <a:p>
            <a:endParaRPr lang="ru-RU" dirty="0"/>
          </a:p>
        </p:txBody>
      </p:sp>
      <p:pic>
        <p:nvPicPr>
          <p:cNvPr id="5122" name="Picture 2" descr="C:\Users\ПК\Desktop\a89a1d999ca25f26c32aab2901b290fb.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083722" y="4905636"/>
            <a:ext cx="2060278" cy="19168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6464136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ПК\Desktop\b292fbaa-d66c-4baf-8c1f-7922d940ec35.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67544" y="397818"/>
            <a:ext cx="2088231" cy="2592288"/>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C:\Users\ПК\Desktop\0e36342c-37b2-4839-8d23-61286bdbdf5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77666" y="389561"/>
            <a:ext cx="4392488" cy="309634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Users\ПК\Desktop\7b98815a-57b4-4605-bcde-544b11917dfc.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67523" y="3771247"/>
            <a:ext cx="2332264" cy="2808312"/>
          </a:xfrm>
          <a:prstGeom prst="rect">
            <a:avLst/>
          </a:prstGeom>
          <a:noFill/>
          <a:extLst>
            <a:ext uri="{909E8E84-426E-40DD-AFC4-6F175D3DCCD1}">
              <a14:hiddenFill xmlns:a14="http://schemas.microsoft.com/office/drawing/2010/main">
                <a:solidFill>
                  <a:srgbClr val="FFFFFF"/>
                </a:solidFill>
              </a14:hiddenFill>
            </a:ext>
          </a:extLst>
        </p:spPr>
      </p:pic>
      <p:pic>
        <p:nvPicPr>
          <p:cNvPr id="1029" name="Picture 5" descr="C:\Users\ПК\Desktop\e73093b4-1e79-4849-8586-f679af7b5096.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206908" y="3789049"/>
            <a:ext cx="2330584" cy="28529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767938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ПК\Desktop\98ce9008-35b1-44f5-8c1b-4b19f6d2701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692696"/>
            <a:ext cx="7620000" cy="5715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2496552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ПК\Desktop\008ab2fe-02b4-4065-8294-6a990aa85cd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8382" y="161256"/>
            <a:ext cx="5112569" cy="6696744"/>
          </a:xfrm>
          <a:prstGeom prst="rect">
            <a:avLst/>
          </a:prstGeom>
          <a:noFill/>
          <a:extLst>
            <a:ext uri="{909E8E84-426E-40DD-AFC4-6F175D3DCCD1}">
              <a14:hiddenFill xmlns:a14="http://schemas.microsoft.com/office/drawing/2010/main">
                <a:solidFill>
                  <a:srgbClr val="FFFFFF"/>
                </a:solidFill>
              </a14:hiddenFill>
            </a:ext>
          </a:extLst>
        </p:spPr>
      </p:pic>
      <p:pic>
        <p:nvPicPr>
          <p:cNvPr id="8194" name="Picture 2" descr="C:\Users\ПК\Desktop\b0088e54c62ad77de4b4f0d518bbdfc4.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12160" y="4193306"/>
            <a:ext cx="2736303" cy="24487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2080134"/>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Эркер">
  <a:themeElements>
    <a:clrScheme name="Эркер">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Эркер">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Эркер">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115</TotalTime>
  <Words>103</Words>
  <Application>Microsoft Office PowerPoint</Application>
  <PresentationFormat>Экран (4:3)</PresentationFormat>
  <Paragraphs>47</Paragraphs>
  <Slides>11</Slides>
  <Notes>1</Notes>
  <HiddenSlides>0</HiddenSlides>
  <MMClips>0</MMClips>
  <ScaleCrop>false</ScaleCrop>
  <HeadingPairs>
    <vt:vector size="4" baseType="variant">
      <vt:variant>
        <vt:lpstr>Тема</vt:lpstr>
      </vt:variant>
      <vt:variant>
        <vt:i4>1</vt:i4>
      </vt:variant>
      <vt:variant>
        <vt:lpstr>Заголовки слайдов</vt:lpstr>
      </vt:variant>
      <vt:variant>
        <vt:i4>11</vt:i4>
      </vt:variant>
    </vt:vector>
  </HeadingPairs>
  <TitlesOfParts>
    <vt:vector size="12" baseType="lpstr">
      <vt:lpstr>Эркер</vt:lpstr>
      <vt:lpstr>Муниципальное автономное дошкольное образовательное учреждение «Детский сад комбинированного вида №25 «Рябинка»</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Муниципальное автономное дошкольное образовательное учреждение «Детский сад комбинированного вида №25 «Рябинка»</dc:title>
  <dc:creator>ПК</dc:creator>
  <cp:lastModifiedBy>ПК</cp:lastModifiedBy>
  <cp:revision>15</cp:revision>
  <dcterms:created xsi:type="dcterms:W3CDTF">2026-01-06T08:10:12Z</dcterms:created>
  <dcterms:modified xsi:type="dcterms:W3CDTF">2026-01-08T09:20:10Z</dcterms:modified>
</cp:coreProperties>
</file>