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0"/>
  </p:notesMasterIdLst>
  <p:sldIdLst>
    <p:sldId id="256" r:id="rId2"/>
    <p:sldId id="257" r:id="rId3"/>
    <p:sldId id="271" r:id="rId4"/>
    <p:sldId id="258" r:id="rId5"/>
    <p:sldId id="259" r:id="rId6"/>
    <p:sldId id="260" r:id="rId7"/>
    <p:sldId id="268" r:id="rId8"/>
    <p:sldId id="269" r:id="rId9"/>
    <p:sldId id="261" r:id="rId10"/>
    <p:sldId id="262" r:id="rId11"/>
    <p:sldId id="272" r:id="rId12"/>
    <p:sldId id="263" r:id="rId13"/>
    <p:sldId id="264" r:id="rId14"/>
    <p:sldId id="265" r:id="rId15"/>
    <p:sldId id="266" r:id="rId16"/>
    <p:sldId id="267" r:id="rId17"/>
    <p:sldId id="273" r:id="rId18"/>
    <p:sldId id="274" r:id="rId1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1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90C46B80-318D-4304-902C-93C29ED55CDC}" type="datetimeFigureOut">
              <a:rPr lang="ru-RU"/>
              <a:pPr>
                <a:defRPr/>
              </a:pPr>
              <a:t>24.12.2021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AAFF8E8F-8022-4A7E-B488-38D6B6354F7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28675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B37842B-B437-4913-9B0A-9170AF207E32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5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5EA324-E462-4C71-A05A-213210B18571}" type="datetimeFigureOut">
              <a:rPr lang="ru-RU"/>
              <a:pPr>
                <a:defRPr/>
              </a:pPr>
              <a:t>24.12.2021</a:t>
            </a:fld>
            <a:endParaRPr lang="ru-RU"/>
          </a:p>
        </p:txBody>
      </p:sp>
      <p:sp>
        <p:nvSpPr>
          <p:cNvPr id="6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82301B-BDB9-4372-B2B0-B7347EF8310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5E5C1C-1A4F-4D05-8300-6E50C14CCEB5}" type="datetimeFigureOut">
              <a:rPr lang="ru-RU"/>
              <a:pPr>
                <a:defRPr/>
              </a:pPr>
              <a:t>24.12.2021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398BAE-1069-42EC-A8AB-B09F489E502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104784-7201-4A57-B8AA-6AB5E08894B9}" type="datetimeFigureOut">
              <a:rPr lang="ru-RU"/>
              <a:pPr>
                <a:defRPr/>
              </a:pPr>
              <a:t>24.12.2021</a:t>
            </a:fld>
            <a:endParaRPr lang="ru-RU"/>
          </a:p>
        </p:txBody>
      </p:sp>
      <p:sp>
        <p:nvSpPr>
          <p:cNvPr id="7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981930-3AFD-4A48-AE27-7995C3AD16B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21526A-B350-45DA-8D48-3B839C142A2C}" type="datetimeFigureOut">
              <a:rPr lang="ru-RU"/>
              <a:pPr>
                <a:defRPr/>
              </a:pPr>
              <a:t>24.12.2021</a:t>
            </a:fld>
            <a:endParaRPr lang="ru-RU"/>
          </a:p>
        </p:txBody>
      </p:sp>
      <p:sp>
        <p:nvSpPr>
          <p:cNvPr id="6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C48DA5-D3AE-4663-959E-FB73E171C85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23435F-9F32-4042-9B92-FE8D65D496E2}" type="datetimeFigureOut">
              <a:rPr lang="ru-RU"/>
              <a:pPr>
                <a:defRPr/>
              </a:pPr>
              <a:t>24.12.2021</a:t>
            </a:fld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7038F0-B8E5-4B45-8D27-4949F394CA4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33FDF6-6065-4EFC-853F-70615D04884A}" type="datetimeFigureOut">
              <a:rPr lang="ru-RU"/>
              <a:pPr>
                <a:defRPr/>
              </a:pPr>
              <a:t>24.12.2021</a:t>
            </a:fld>
            <a:endParaRPr lang="ru-RU"/>
          </a:p>
        </p:txBody>
      </p:sp>
      <p:sp>
        <p:nvSpPr>
          <p:cNvPr id="4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434B81-10AF-4BEE-9E15-A26BF4DBF02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75FE22-7604-44DD-8F0C-F468C931FFF8}" type="datetimeFigureOut">
              <a:rPr lang="ru-RU"/>
              <a:pPr>
                <a:defRPr/>
              </a:pPr>
              <a:t>24.12.2021</a:t>
            </a:fld>
            <a:endParaRPr lang="ru-RU"/>
          </a:p>
        </p:txBody>
      </p:sp>
      <p:sp>
        <p:nvSpPr>
          <p:cNvPr id="3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7EFD31-3719-4855-9C17-F282F9300AB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F153ED-9192-47A0-A69F-CAB82106F7E8}" type="datetimeFigureOut">
              <a:rPr lang="ru-RU"/>
              <a:pPr>
                <a:defRPr/>
              </a:pPr>
              <a:t>24.12.2021</a:t>
            </a:fld>
            <a:endParaRPr lang="ru-RU"/>
          </a:p>
        </p:txBody>
      </p:sp>
      <p:sp>
        <p:nvSpPr>
          <p:cNvPr id="7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9DEA7F-64DC-42A7-80E1-8DD48932BB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9470DA-2762-40E0-B12E-9E1297272B48}" type="datetimeFigureOut">
              <a:rPr lang="ru-RU"/>
              <a:pPr>
                <a:defRPr/>
              </a:pPr>
              <a:t>24.12.2021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262621-C1BC-4F87-97E6-2CDC0A0F9BC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5C410D-4E59-46D6-B1D3-89E1BA6A4689}" type="datetimeFigureOut">
              <a:rPr lang="ru-RU"/>
              <a:pPr>
                <a:defRPr/>
              </a:pPr>
              <a:t>24.12.2021</a:t>
            </a:fld>
            <a:endParaRPr lang="ru-RU"/>
          </a:p>
        </p:txBody>
      </p:sp>
      <p:sp>
        <p:nvSpPr>
          <p:cNvPr id="5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AAAF2D-5854-453F-BF21-1D0B2A52778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C00FA4-CBCD-4425-9FC3-169653137336}" type="datetimeFigureOut">
              <a:rPr lang="ru-RU"/>
              <a:pPr>
                <a:defRPr/>
              </a:pPr>
              <a:t>24.12.2021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CE404D-FF52-4A9E-A0C6-24E9B830009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9" name="Текст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B3D9E77-3F10-416A-92CE-F166D8639D82}" type="datetimeFigureOut">
              <a:rPr lang="ru-RU"/>
              <a:pPr>
                <a:defRPr/>
              </a:pPr>
              <a:t>24.12.2021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A683FA6-1860-4725-945B-0A1D59AD7D3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07" r:id="rId4"/>
    <p:sldLayoutId id="2147483711" r:id="rId5"/>
    <p:sldLayoutId id="2147483706" r:id="rId6"/>
    <p:sldLayoutId id="2147483712" r:id="rId7"/>
    <p:sldLayoutId id="2147483713" r:id="rId8"/>
    <p:sldLayoutId id="2147483714" r:id="rId9"/>
    <p:sldLayoutId id="2147483705" r:id="rId10"/>
    <p:sldLayoutId id="2147483715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404665"/>
            <a:ext cx="7772400" cy="151216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z="2000" dirty="0" smtClean="0"/>
              <a:t>Муниципальное бюджетное общеобразовательное учреждение «средняя общеобразовательная школа № 57»</a:t>
            </a:r>
            <a:endParaRPr lang="ru-RU" sz="2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14375" y="1785938"/>
            <a:ext cx="7715250" cy="4429125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ru-RU" sz="3500" dirty="0" smtClean="0">
                <a:solidFill>
                  <a:srgbClr val="FF0000"/>
                </a:solidFill>
              </a:rPr>
              <a:t>Тема: </a:t>
            </a:r>
            <a:r>
              <a:rPr lang="ru-RU" sz="5400" dirty="0" smtClean="0">
                <a:solidFill>
                  <a:srgbClr val="FF0000"/>
                </a:solidFill>
              </a:rPr>
              <a:t>«Я и нормы права!»</a:t>
            </a:r>
          </a:p>
          <a:p>
            <a:pPr>
              <a:lnSpc>
                <a:spcPct val="90000"/>
              </a:lnSpc>
            </a:pPr>
            <a:endParaRPr lang="ru-RU" sz="3200" dirty="0" smtClean="0">
              <a:solidFill>
                <a:srgbClr val="443329"/>
              </a:solidFill>
            </a:endParaRPr>
          </a:p>
          <a:p>
            <a:pPr>
              <a:lnSpc>
                <a:spcPct val="90000"/>
              </a:lnSpc>
            </a:pPr>
            <a:r>
              <a:rPr lang="ru-RU" sz="3000" dirty="0" smtClean="0">
                <a:solidFill>
                  <a:srgbClr val="443329"/>
                </a:solidFill>
              </a:rPr>
              <a:t>Форма проведения: устный журнал</a:t>
            </a:r>
          </a:p>
          <a:p>
            <a:pPr>
              <a:lnSpc>
                <a:spcPct val="90000"/>
              </a:lnSpc>
            </a:pPr>
            <a:endParaRPr lang="ru-RU" sz="3000" dirty="0" smtClean="0">
              <a:solidFill>
                <a:srgbClr val="443329"/>
              </a:solidFill>
            </a:endParaRPr>
          </a:p>
          <a:p>
            <a:pPr>
              <a:lnSpc>
                <a:spcPct val="90000"/>
              </a:lnSpc>
            </a:pPr>
            <a:r>
              <a:rPr lang="ru-RU" sz="2000" dirty="0" smtClean="0">
                <a:solidFill>
                  <a:srgbClr val="443329"/>
                </a:solidFill>
              </a:rPr>
              <a:t>Разработала: БОЧАРОВА  Е.Ю., УЧИТЕЛЬ ИСТОРИИ</a:t>
            </a:r>
            <a:endParaRPr lang="ru-RU" sz="2800" dirty="0" smtClean="0">
              <a:solidFill>
                <a:srgbClr val="443329"/>
              </a:solidFill>
            </a:endParaRPr>
          </a:p>
          <a:p>
            <a:pPr>
              <a:lnSpc>
                <a:spcPct val="90000"/>
              </a:lnSpc>
            </a:pPr>
            <a:endParaRPr lang="ru-RU" sz="2800" dirty="0" smtClean="0">
              <a:solidFill>
                <a:srgbClr val="443329"/>
              </a:solidFill>
            </a:endParaRPr>
          </a:p>
          <a:p>
            <a:pPr>
              <a:lnSpc>
                <a:spcPct val="90000"/>
              </a:lnSpc>
            </a:pPr>
            <a:r>
              <a:rPr lang="ru-RU" sz="2800" dirty="0" smtClean="0">
                <a:solidFill>
                  <a:srgbClr val="443329"/>
                </a:solidFill>
              </a:rPr>
              <a:t>                  </a:t>
            </a:r>
            <a:r>
              <a:rPr lang="ru-RU" sz="2800" smtClean="0">
                <a:solidFill>
                  <a:srgbClr val="443329"/>
                </a:solidFill>
              </a:rPr>
              <a:t>Воронеж </a:t>
            </a:r>
            <a:r>
              <a:rPr lang="ru-RU" sz="2800" smtClean="0">
                <a:solidFill>
                  <a:srgbClr val="443329"/>
                </a:solidFill>
              </a:rPr>
              <a:t>2021</a:t>
            </a:r>
            <a:endParaRPr lang="ru-RU" sz="2800" dirty="0" smtClean="0">
              <a:solidFill>
                <a:srgbClr val="443329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1459632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400" b="1" dirty="0" smtClean="0"/>
              <a:t>Чтобы человек был сытым 1 день, дай ему одну рыбу,</a:t>
            </a:r>
            <a:br>
              <a:rPr lang="ru-RU" sz="2400" b="1" dirty="0" smtClean="0"/>
            </a:br>
            <a:r>
              <a:rPr lang="ru-RU" sz="2400" b="1" dirty="0" smtClean="0"/>
              <a:t>2 дня – 2 рыбы,</a:t>
            </a:r>
            <a:br>
              <a:rPr lang="ru-RU" sz="2400" b="1" dirty="0" smtClean="0"/>
            </a:br>
            <a:r>
              <a:rPr lang="ru-RU" sz="2400" b="1" dirty="0" smtClean="0"/>
              <a:t>всю жизнь – научи его ловить рыбу.</a:t>
            </a:r>
            <a:br>
              <a:rPr lang="ru-RU" sz="2400" b="1" dirty="0" smtClean="0"/>
            </a:br>
            <a:r>
              <a:rPr lang="ru-RU" sz="2400" b="1" dirty="0" smtClean="0"/>
              <a:t>                                                                    Японская мудрость</a:t>
            </a:r>
            <a:endParaRPr lang="ru-RU" sz="2400" b="1" dirty="0"/>
          </a:p>
        </p:txBody>
      </p:sp>
      <p:pic>
        <p:nvPicPr>
          <p:cNvPr id="15362" name="Содержимое 3" descr="i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39750" y="2205038"/>
            <a:ext cx="7777163" cy="40322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428604"/>
            <a:ext cx="8572560" cy="838200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1800" b="1" dirty="0" smtClean="0">
                <a:solidFill>
                  <a:srgbClr val="FF0000"/>
                </a:solidFill>
              </a:rPr>
              <a:t>Школа должна ребенка</a:t>
            </a:r>
            <a:r>
              <a:rPr lang="ru-RU" sz="1800" dirty="0" smtClean="0"/>
              <a:t>: «</a:t>
            </a:r>
            <a:r>
              <a:rPr lang="ru-RU" sz="1800" b="1" dirty="0" smtClean="0"/>
              <a:t>научить учиться», «научить жить», «научить жить вместе», «научить работать и зарабатывать</a:t>
            </a:r>
            <a:r>
              <a:rPr lang="ru-RU" sz="1800" dirty="0" smtClean="0"/>
              <a:t>» </a:t>
            </a:r>
            <a:br>
              <a:rPr lang="ru-RU" sz="1800" dirty="0" smtClean="0"/>
            </a:br>
            <a:r>
              <a:rPr lang="ru-RU" sz="1800" dirty="0" smtClean="0"/>
              <a:t>                                            из доклада ЮНЕСКО «В  новое тысячелетие».</a:t>
            </a:r>
            <a:endParaRPr lang="ru-RU" sz="1800" dirty="0"/>
          </a:p>
        </p:txBody>
      </p:sp>
      <p:sp>
        <p:nvSpPr>
          <p:cNvPr id="16386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z="1600" smtClean="0"/>
          </a:p>
          <a:p>
            <a:r>
              <a:rPr lang="ru-RU" sz="1800" b="1" u="sng" smtClean="0"/>
              <a:t>Цель:  </a:t>
            </a:r>
            <a:r>
              <a:rPr lang="ru-RU" sz="1800" smtClean="0"/>
              <a:t>Создание условий для развития социально-активной личности, владеющей знаниями правовых норм в обществе.</a:t>
            </a:r>
          </a:p>
          <a:p>
            <a:r>
              <a:rPr lang="ru-RU" sz="1800" b="1" u="sng" smtClean="0"/>
              <a:t>Задачи:</a:t>
            </a:r>
            <a:r>
              <a:rPr lang="ru-RU" sz="1800" smtClean="0"/>
              <a:t>1Научить самостоятельно  приобретать  недостающие знания из разных источников, использовать полученные знания для решения практических задач.</a:t>
            </a:r>
          </a:p>
          <a:p>
            <a:r>
              <a:rPr lang="ru-RU" sz="1800" smtClean="0"/>
              <a:t>2.Научить коммуникативному общению, работая в группах.</a:t>
            </a:r>
          </a:p>
          <a:p>
            <a:r>
              <a:rPr lang="ru-RU" sz="1800" smtClean="0"/>
              <a:t>3.Развить исследовательские умения (выявление проблемы, сбор информации, анализ, проведение эксперимента и т.д.).</a:t>
            </a:r>
          </a:p>
        </p:txBody>
      </p:sp>
      <p:pic>
        <p:nvPicPr>
          <p:cNvPr id="16387" name="Picture 4" descr="j02849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52975" y="4000500"/>
            <a:ext cx="4105275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800" dirty="0" smtClean="0"/>
              <a:t>Задания по формированию познавательных                                                                               УУД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04800" y="1341438"/>
            <a:ext cx="5059363" cy="5516562"/>
          </a:xfrm>
        </p:spPr>
        <p:txBody>
          <a:bodyPr>
            <a:normAutofit fontScale="25000" lnSpcReduction="20000"/>
          </a:bodyPr>
          <a:lstStyle/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ru-RU" sz="8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Притча “Яма”</a:t>
            </a: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endParaRPr lang="ru-RU" sz="49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endParaRPr lang="ru-RU" sz="49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ru-RU" sz="6400" b="1" dirty="0" smtClean="0">
                <a:latin typeface="Times New Roman" pitchFamily="18" charset="0"/>
                <a:cs typeface="Times New Roman" pitchFamily="18" charset="0"/>
              </a:rPr>
              <a:t>“Однажды пастух обидел одного человека, а тот затаил на него злобу и решил отомстить ему. Он знал, что обидчик пасет животных в определенном месте, где почти никто не ходит, и решил воспользоваться этим: выкопать глубокую яму, чтобы пастух упал в нее. Поздней ночью человек начал копать. Когда он копал, то представлял себе, как его обидчик попадает в яму и, может быть, что-нибудь себе сломает, или умрет в ней, не имея возможности вылезти оттуда. Или, по крайней мере, в яму упадет его корова, овца или, на худой конец, коза. Долго и упорно он копал, мечтая о мести, не замечая, как яма становилась все глубже и глубже. Но вот забрезжил рассвет, и он очнулся от своих мыслей. Каково же было его отчаяние, когда он увидел, что за это время выкопал такую глубокую яму, что сам не сможет вылезти из нее”.</a:t>
            </a:r>
            <a:endParaRPr lang="ru-RU" sz="4900" b="1" dirty="0" smtClean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endParaRPr lang="ru-RU" sz="4900" b="1" dirty="0" smtClean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endParaRPr lang="ru-RU" sz="4900" dirty="0" smtClean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ru-RU" sz="5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-Подумайте: </a:t>
            </a:r>
            <a:endParaRPr lang="en-US" sz="55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ru-RU" sz="5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 чем мы с вами  будем сегодня говорить </a:t>
            </a:r>
            <a:r>
              <a:rPr lang="en-US" sz="5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ru-RU" sz="55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ru-RU" sz="5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Почему в обществе нужно жить по правилам?</a:t>
            </a:r>
            <a:endParaRPr lang="ru-RU" dirty="0"/>
          </a:p>
        </p:txBody>
      </p:sp>
      <p:pic>
        <p:nvPicPr>
          <p:cNvPr id="17411" name="Содержимое 4" descr="i (1)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364163" y="1125538"/>
            <a:ext cx="3529012" cy="518318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188640"/>
            <a:ext cx="8686800" cy="936104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z="1800" b="1" dirty="0" smtClean="0"/>
              <a:t>2.Крошка сын пришел к отцу и спросила кроха: «Что такое хорошо? Что такое плохо?»</a:t>
            </a:r>
            <a:endParaRPr lang="ru-RU" sz="1800" b="1" dirty="0"/>
          </a:p>
        </p:txBody>
      </p:sp>
      <p:sp>
        <p:nvSpPr>
          <p:cNvPr id="18434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Font typeface="Wingdings 2" pitchFamily="18" charset="2"/>
              <a:buNone/>
            </a:pPr>
            <a:r>
              <a:rPr lang="ru-RU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Выскажите свои предположения какой ответ получит кроха от своего отца?</a:t>
            </a:r>
          </a:p>
          <a:p>
            <a:pPr>
              <a:buFont typeface="Wingdings 2" pitchFamily="18" charset="2"/>
              <a:buNone/>
            </a:pPr>
            <a:r>
              <a:rPr lang="ru-RU" sz="32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</a:p>
        </p:txBody>
      </p:sp>
      <p:pic>
        <p:nvPicPr>
          <p:cNvPr id="18435" name="Содержимое 4" descr="223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0" y="1268413"/>
            <a:ext cx="4321175" cy="468153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3. </a:t>
            </a:r>
            <a:r>
              <a:rPr lang="ru-RU" sz="2400" dirty="0" smtClean="0"/>
              <a:t>Умный паучок   </a:t>
            </a:r>
            <a:r>
              <a:rPr lang="ru-RU" sz="1800" dirty="0" smtClean="0"/>
              <a:t>работа с раздаточным материалом       </a:t>
            </a:r>
            <a:endParaRPr lang="ru-RU" sz="1800" dirty="0"/>
          </a:p>
        </p:txBody>
      </p:sp>
      <p:sp>
        <p:nvSpPr>
          <p:cNvPr id="19458" name="Текст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pPr marL="342900" indent="-342900">
              <a:buFont typeface="Wingdings 2" pitchFamily="18" charset="2"/>
              <a:buAutoNum type="arabicPeriod"/>
            </a:pPr>
            <a:r>
              <a:rPr lang="ru-RU" sz="2800" b="1" smtClean="0">
                <a:solidFill>
                  <a:srgbClr val="FF0000"/>
                </a:solidFill>
              </a:rPr>
              <a:t>В тексте найдите  новые понятия, зафиксируйте их на лапках паучка.</a:t>
            </a:r>
          </a:p>
          <a:p>
            <a:pPr marL="342900" indent="-342900"/>
            <a:r>
              <a:rPr lang="ru-RU" sz="2800" b="1" smtClean="0">
                <a:solidFill>
                  <a:srgbClr val="FF0000"/>
                </a:solidFill>
              </a:rPr>
              <a:t>2.    Составьте рассказ, используя эти определения</a:t>
            </a:r>
          </a:p>
        </p:txBody>
      </p:sp>
      <p:sp>
        <p:nvSpPr>
          <p:cNvPr id="19459" name="Содержимое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b="1" smtClean="0"/>
              <a:t>Чем больше у меня лапок, тем вы умнее!!!!</a:t>
            </a:r>
          </a:p>
        </p:txBody>
      </p:sp>
      <p:sp>
        <p:nvSpPr>
          <p:cNvPr id="5" name="Овал 4"/>
          <p:cNvSpPr/>
          <p:nvPr/>
        </p:nvSpPr>
        <p:spPr>
          <a:xfrm>
            <a:off x="4932363" y="2205038"/>
            <a:ext cx="2376487" cy="143986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8" name="Соединительная линия уступом 7"/>
          <p:cNvCxnSpPr/>
          <p:nvPr/>
        </p:nvCxnSpPr>
        <p:spPr>
          <a:xfrm flipV="1">
            <a:off x="7308850" y="2276475"/>
            <a:ext cx="863600" cy="431800"/>
          </a:xfrm>
          <a:prstGeom prst="bentConnector3">
            <a:avLst>
              <a:gd name="adj1" fmla="val 30464"/>
            </a:avLst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Соединительная линия уступом 14"/>
          <p:cNvCxnSpPr/>
          <p:nvPr/>
        </p:nvCxnSpPr>
        <p:spPr>
          <a:xfrm flipV="1">
            <a:off x="7235825" y="3068638"/>
            <a:ext cx="1223963" cy="288925"/>
          </a:xfrm>
          <a:prstGeom prst="bentConnector3">
            <a:avLst>
              <a:gd name="adj1" fmla="val 50000"/>
            </a:avLst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Соединительная линия уступом 16"/>
          <p:cNvCxnSpPr/>
          <p:nvPr/>
        </p:nvCxnSpPr>
        <p:spPr>
          <a:xfrm flipV="1">
            <a:off x="6804025" y="1628775"/>
            <a:ext cx="1008063" cy="576263"/>
          </a:xfrm>
          <a:prstGeom prst="bentConnector3">
            <a:avLst>
              <a:gd name="adj1" fmla="val 50000"/>
            </a:avLst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Соединительная линия уступом 18"/>
          <p:cNvCxnSpPr/>
          <p:nvPr/>
        </p:nvCxnSpPr>
        <p:spPr>
          <a:xfrm rot="10800000">
            <a:off x="4284663" y="1916113"/>
            <a:ext cx="1079500" cy="433387"/>
          </a:xfrm>
          <a:prstGeom prst="bentConnector3">
            <a:avLst>
              <a:gd name="adj1" fmla="val 50000"/>
            </a:avLst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Соединительная линия уступом 25"/>
          <p:cNvCxnSpPr>
            <a:stCxn id="5" idx="2"/>
          </p:cNvCxnSpPr>
          <p:nvPr/>
        </p:nvCxnSpPr>
        <p:spPr>
          <a:xfrm rot="10800000">
            <a:off x="3851275" y="2565400"/>
            <a:ext cx="1081088" cy="358775"/>
          </a:xfrm>
          <a:prstGeom prst="bentConnector3">
            <a:avLst>
              <a:gd name="adj1" fmla="val 50000"/>
            </a:avLst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Соединительная линия уступом 31"/>
          <p:cNvCxnSpPr/>
          <p:nvPr/>
        </p:nvCxnSpPr>
        <p:spPr>
          <a:xfrm rot="10800000">
            <a:off x="4067175" y="3284538"/>
            <a:ext cx="1296988" cy="288925"/>
          </a:xfrm>
          <a:prstGeom prst="bentConnector3">
            <a:avLst>
              <a:gd name="adj1" fmla="val 50000"/>
            </a:avLst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Овал 36"/>
          <p:cNvSpPr/>
          <p:nvPr/>
        </p:nvSpPr>
        <p:spPr>
          <a:xfrm>
            <a:off x="5580063" y="2565400"/>
            <a:ext cx="360362" cy="215900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8" name="Овал 37"/>
          <p:cNvSpPr/>
          <p:nvPr/>
        </p:nvSpPr>
        <p:spPr>
          <a:xfrm>
            <a:off x="6443663" y="2565400"/>
            <a:ext cx="360362" cy="215900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9" name="Лента лицом вниз 38"/>
          <p:cNvSpPr/>
          <p:nvPr/>
        </p:nvSpPr>
        <p:spPr>
          <a:xfrm>
            <a:off x="5867400" y="3213100"/>
            <a:ext cx="720725" cy="215900"/>
          </a:xfrm>
          <a:prstGeom prst="ribbo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0" name="4-конечная звезда 39"/>
          <p:cNvSpPr/>
          <p:nvPr/>
        </p:nvSpPr>
        <p:spPr>
          <a:xfrm>
            <a:off x="6156325" y="2852738"/>
            <a:ext cx="144463" cy="144462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1" name="Блок-схема: память с посл. доступом 40"/>
          <p:cNvSpPr/>
          <p:nvPr/>
        </p:nvSpPr>
        <p:spPr>
          <a:xfrm>
            <a:off x="6588125" y="2636838"/>
            <a:ext cx="144463" cy="71437"/>
          </a:xfrm>
          <a:prstGeom prst="flowChartMagneticTap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2" name="Блок-схема: память с посл. доступом 41"/>
          <p:cNvSpPr/>
          <p:nvPr/>
        </p:nvSpPr>
        <p:spPr>
          <a:xfrm>
            <a:off x="5724525" y="2636838"/>
            <a:ext cx="142875" cy="71437"/>
          </a:xfrm>
          <a:prstGeom prst="flowChartMagneticTap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686800" cy="714356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Пояснительная записка</a:t>
            </a:r>
            <a:br>
              <a:rPr lang="ru-RU" dirty="0" smtClean="0"/>
            </a:br>
            <a:r>
              <a:rPr lang="ru-RU" dirty="0" smtClean="0"/>
              <a:t>Советуем запомнить!</a:t>
            </a:r>
            <a:endParaRPr lang="ru-RU" dirty="0"/>
          </a:p>
        </p:txBody>
      </p:sp>
      <p:sp>
        <p:nvSpPr>
          <p:cNvPr id="20482" name="Текст 2"/>
          <p:cNvSpPr>
            <a:spLocks noGrp="1"/>
          </p:cNvSpPr>
          <p:nvPr>
            <p:ph type="body" idx="2"/>
          </p:nvPr>
        </p:nvSpPr>
        <p:spPr>
          <a:xfrm>
            <a:off x="214313" y="1071563"/>
            <a:ext cx="4071937" cy="4857750"/>
          </a:xfrm>
        </p:spPr>
        <p:txBody>
          <a:bodyPr/>
          <a:lstStyle/>
          <a:p>
            <a:r>
              <a:rPr lang="ru-RU" sz="2000" smtClean="0"/>
              <a:t>Право- система общеобразовательных правил поведения, которые выражены в источниках (законах, указах, постановлениях) установлены государством, охраняются им, их нарушение порождает юридическую ответственность. </a:t>
            </a:r>
          </a:p>
          <a:p>
            <a:r>
              <a:rPr lang="ru-RU" sz="2000" smtClean="0"/>
              <a:t>Каждый ребенок должен знать свои права  , чтобы с легкостью ими оперировать</a:t>
            </a:r>
          </a:p>
        </p:txBody>
      </p:sp>
      <p:pic>
        <p:nvPicPr>
          <p:cNvPr id="20483" name="Picture 14" descr="тебя любят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00563" y="1000125"/>
            <a:ext cx="4241800" cy="4538663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14290"/>
            <a:ext cx="8686800" cy="78581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Конвенция о правах ребенка!!!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04800" y="1214438"/>
            <a:ext cx="5124450" cy="5110162"/>
          </a:xfrm>
        </p:spPr>
        <p:txBody>
          <a:bodyPr>
            <a:normAutofit fontScale="62500" lnSpcReduction="20000"/>
          </a:bodyPr>
          <a:lstStyle/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ru-RU" dirty="0" smtClean="0"/>
              <a:t>20 ноября 1989 г. была принята Конвенция о правах ребенка. Права ,закрепленные в конвенции:</a:t>
            </a: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ru-RU" dirty="0" smtClean="0"/>
              <a:t>Это права на жизнь, выживание и развитие</a:t>
            </a:r>
            <a:r>
              <a:rPr lang="en-US" dirty="0" smtClean="0"/>
              <a:t>; </a:t>
            </a:r>
            <a:r>
              <a:rPr lang="ru-RU" dirty="0" smtClean="0"/>
              <a:t>на безотлагательную</a:t>
            </a:r>
            <a:r>
              <a:rPr lang="en-US" dirty="0" smtClean="0"/>
              <a:t> </a:t>
            </a:r>
            <a:r>
              <a:rPr lang="ru-RU" dirty="0" smtClean="0"/>
              <a:t>регистрацию после рождения</a:t>
            </a:r>
            <a:r>
              <a:rPr lang="en-US" dirty="0" smtClean="0"/>
              <a:t>; </a:t>
            </a:r>
            <a:r>
              <a:rPr lang="ru-RU" dirty="0" smtClean="0"/>
              <a:t>на имя с рождения</a:t>
            </a:r>
            <a:r>
              <a:rPr lang="en-US" dirty="0" smtClean="0"/>
              <a:t>; </a:t>
            </a:r>
            <a:r>
              <a:rPr lang="ru-RU" dirty="0" smtClean="0"/>
              <a:t>на получение национальности</a:t>
            </a:r>
            <a:r>
              <a:rPr lang="en-US" dirty="0" smtClean="0"/>
              <a:t>; </a:t>
            </a:r>
            <a:r>
              <a:rPr lang="ru-RU" dirty="0" smtClean="0"/>
              <a:t>знать родителей и воспитываться ими</a:t>
            </a:r>
            <a:r>
              <a:rPr lang="en-US" dirty="0" smtClean="0"/>
              <a:t>.</a:t>
            </a:r>
            <a:r>
              <a:rPr lang="ru-RU" dirty="0" smtClean="0"/>
              <a:t> Особо подчеркнута ответственность родителей за реализацию прав ребенка. Основная их обязанность – действовать в его интересах. В Конвенции подчеркивается право детей не быть лишенными родителей вопреки их желанию, кроме случаев, когда такое разлучение необходимо в интересах детей. Конвенция определяет ответственность государства за воспитание детей-сирот и детей, оставшихся без попечения родителей. В последние годы в нашей стране принят ряд документов предусматривающих материальную помощь и ряд льгот детям-сиротам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62500" lnSpcReduction="20000"/>
          </a:bodyPr>
          <a:lstStyle/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endParaRPr lang="ru-RU" dirty="0" smtClean="0"/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endParaRPr lang="ru-RU" dirty="0" smtClean="0"/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endParaRPr lang="ru-RU" dirty="0" smtClean="0"/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endParaRPr lang="ru-RU" dirty="0" smtClean="0"/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endParaRPr lang="ru-RU" dirty="0" smtClean="0"/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endParaRPr lang="ru-RU" dirty="0" smtClean="0"/>
          </a:p>
        </p:txBody>
      </p:sp>
      <p:pic>
        <p:nvPicPr>
          <p:cNvPr id="21508" name="Picture 4" descr="1108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57875" y="1285875"/>
            <a:ext cx="3000375" cy="460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dirty="0" smtClean="0"/>
              <a:t>4</a:t>
            </a:r>
            <a:r>
              <a:rPr lang="ru-RU" sz="3100" b="1" dirty="0" smtClean="0">
                <a:latin typeface="Times New Roman" pitchFamily="18" charset="0"/>
                <a:cs typeface="Times New Roman" pitchFamily="18" charset="0"/>
              </a:rPr>
              <a:t>. На примере сказок продолжите фразу: « Я считаю,  что нарушено право на ….., т.к……?</a:t>
            </a:r>
            <a:endParaRPr lang="ru-RU" sz="31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530" name="Picture 4" descr="стрекоза и муравей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28625" y="1643063"/>
            <a:ext cx="8286750" cy="4643437"/>
          </a:xfrm>
        </p:spPr>
      </p:pic>
      <p:sp>
        <p:nvSpPr>
          <p:cNvPr id="22531" name="Содержимое 7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На примере сказок продолжите фразу: « Я считаю,  что нарушено право на ….., т.к……?</a:t>
            </a:r>
            <a:endParaRPr lang="ru-RU" dirty="0"/>
          </a:p>
        </p:txBody>
      </p:sp>
      <p:pic>
        <p:nvPicPr>
          <p:cNvPr id="23554" name="Picture 4" descr="Чебурашка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85750" y="1857375"/>
            <a:ext cx="4191000" cy="4392613"/>
          </a:xfrm>
        </p:spPr>
      </p:pic>
      <p:pic>
        <p:nvPicPr>
          <p:cNvPr id="23555" name="Picture 4" descr="Лиса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648200" y="1844675"/>
            <a:ext cx="4343400" cy="4392613"/>
          </a:xfrm>
        </p:spPr>
      </p:pic>
      <p:pic>
        <p:nvPicPr>
          <p:cNvPr id="23556" name="Picture 4" descr="Чебурашк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8150" y="2009775"/>
            <a:ext cx="4191000" cy="439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На примере сказок продолжите фразу: « Я считаю,  что нарушено право на ….., т.к……?</a:t>
            </a:r>
            <a:endParaRPr lang="ru-RU" dirty="0"/>
          </a:p>
        </p:txBody>
      </p:sp>
      <p:sp>
        <p:nvSpPr>
          <p:cNvPr id="24578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24579" name="Picture 4" descr="Безымянный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57188" y="1643063"/>
            <a:ext cx="8572500" cy="4786312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000" b="1" dirty="0" err="1" smtClean="0"/>
              <a:t>зАдания</a:t>
            </a:r>
            <a:r>
              <a:rPr lang="ru-RU" sz="2000" b="1" dirty="0" smtClean="0"/>
              <a:t> по формированию личностных УУД</a:t>
            </a:r>
            <a:br>
              <a:rPr lang="ru-RU" sz="2000" b="1" dirty="0" smtClean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/>
              <a:t>не делай другому человеку того, чего сам себе не желаешь!</a:t>
            </a:r>
            <a:endParaRPr lang="ru-RU" sz="2000" b="1" dirty="0"/>
          </a:p>
        </p:txBody>
      </p:sp>
      <p:pic>
        <p:nvPicPr>
          <p:cNvPr id="25602" name="Содержимое 4" descr="неш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39750" y="1773238"/>
            <a:ext cx="3744913" cy="3816350"/>
          </a:xfrm>
        </p:spPr>
      </p:pic>
      <p:sp>
        <p:nvSpPr>
          <p:cNvPr id="25603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smtClean="0">
                <a:solidFill>
                  <a:srgbClr val="FF0000"/>
                </a:solidFill>
              </a:rPr>
              <a:t>охарактеризуйте свое сегодняшнее поведение, запишите какие ваши поступки были бы одобрены людьми , какие нет?</a:t>
            </a:r>
          </a:p>
          <a:p>
            <a:r>
              <a:rPr lang="ru-RU" smtClean="0"/>
              <a:t>Добро- красная точка, зло –черная точка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Дорога доброты! (физкультминутка)</a:t>
            </a:r>
            <a:endParaRPr lang="ru-RU" dirty="0"/>
          </a:p>
        </p:txBody>
      </p:sp>
      <p:pic>
        <p:nvPicPr>
          <p:cNvPr id="26626" name="Содержимое 4" descr="73182047_591720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79388" y="1557338"/>
            <a:ext cx="4537075" cy="4535487"/>
          </a:xfrm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3438" y="1628775"/>
            <a:ext cx="4500562" cy="4724400"/>
          </a:xfrm>
        </p:spPr>
        <p:txBody>
          <a:bodyPr>
            <a:normAutofit fontScale="92500" lnSpcReduction="20000"/>
          </a:bodyPr>
          <a:lstStyle/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ru-RU" dirty="0" smtClean="0"/>
              <a:t>Действия на дороге:</a:t>
            </a:r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ru-RU" dirty="0" smtClean="0">
                <a:solidFill>
                  <a:srgbClr val="FF0000"/>
                </a:solidFill>
              </a:rPr>
              <a:t>1.Бег на месте,</a:t>
            </a:r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ru-RU" dirty="0" smtClean="0">
                <a:solidFill>
                  <a:srgbClr val="FF0000"/>
                </a:solidFill>
              </a:rPr>
              <a:t>2.Встреча с солнцем</a:t>
            </a:r>
            <a:r>
              <a:rPr lang="ru-RU" dirty="0" smtClean="0"/>
              <a:t>(руки протягиваем к солнцу,. Голову вверх, вниз)- 3раза</a:t>
            </a:r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ru-RU" dirty="0" smtClean="0">
                <a:solidFill>
                  <a:srgbClr val="FF0000"/>
                </a:solidFill>
              </a:rPr>
              <a:t>3.Пошел теплый  дождь </a:t>
            </a:r>
            <a:r>
              <a:rPr lang="ru-RU" dirty="0" smtClean="0"/>
              <a:t>(Стоим на месте, слушаем шум дождя , закрыв глаза)…</a:t>
            </a:r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ru-RU" dirty="0" smtClean="0">
                <a:solidFill>
                  <a:srgbClr val="FF0000"/>
                </a:solidFill>
              </a:rPr>
              <a:t>Задание : Предположите, кого , вы хотели бы встретить на дороге доброты, а кого нет. Обоснуйте свой ответ. </a:t>
            </a: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dirty="0" smtClean="0"/>
              <a:t>Письма издалека!(письмо бывшему однокласснику)</a:t>
            </a:r>
            <a:endParaRPr lang="ru-RU" b="1" dirty="0"/>
          </a:p>
        </p:txBody>
      </p:sp>
      <p:pic>
        <p:nvPicPr>
          <p:cNvPr id="27650" name="Содержимое 4" descr="i (2)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395288" y="1773238"/>
            <a:ext cx="4321175" cy="4176712"/>
          </a:xfrm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ru-RU" dirty="0" smtClean="0">
                <a:solidFill>
                  <a:srgbClr val="FF0000"/>
                </a:solidFill>
              </a:rPr>
              <a:t>Правило написания.</a:t>
            </a: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ru-RU" dirty="0" smtClean="0">
                <a:solidFill>
                  <a:srgbClr val="FF0000"/>
                </a:solidFill>
              </a:rPr>
              <a:t>Кому пишите?</a:t>
            </a: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ru-RU" dirty="0" smtClean="0">
                <a:solidFill>
                  <a:srgbClr val="FF0000"/>
                </a:solidFill>
              </a:rPr>
              <a:t>Представьте себе, вы стали взрослыми, давно не видели своего друга. В письме  вы </a:t>
            </a:r>
            <a:r>
              <a:rPr lang="ru-RU" dirty="0" smtClean="0"/>
              <a:t>рассказываете о себе, своей семье, как вы воспитываете своих детей, какая у вас жена или какой муж?...</a:t>
            </a: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endParaRPr lang="ru-RU" dirty="0" smtClean="0"/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b="1" dirty="0" smtClean="0"/>
              <a:t>Коммуникативные УУД.</a:t>
            </a:r>
            <a:endParaRPr lang="ru-RU" b="1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ru-RU" dirty="0" smtClean="0"/>
              <a:t>Работа в группах</a:t>
            </a: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ru-RU" dirty="0" smtClean="0"/>
              <a:t>1 группа. разработчики ситуаций. примеры нарушения норм морали и норм права</a:t>
            </a: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ru-RU" dirty="0" smtClean="0"/>
              <a:t>2 группа: общество</a:t>
            </a: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ru-RU" dirty="0" smtClean="0"/>
              <a:t>3 группа: государство</a:t>
            </a: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ru-RU" dirty="0" smtClean="0"/>
              <a:t>2 и 3 группа дают оценку этим нарушениям.</a:t>
            </a: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ru-RU" dirty="0" smtClean="0">
                <a:solidFill>
                  <a:srgbClr val="FF0000"/>
                </a:solidFill>
              </a:rPr>
              <a:t>Объясните своими словами ,Что нужно делать всем людям, чтобы не было нарушений норм жизни? 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29699" name="Содержимое 10" descr="i (3)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84213" y="1557338"/>
            <a:ext cx="3887787" cy="4535487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b="1" dirty="0" smtClean="0"/>
              <a:t>Давайте жить дружно</a:t>
            </a:r>
            <a:r>
              <a:rPr lang="ru-RU" dirty="0" smtClean="0"/>
              <a:t>!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ru-RU" dirty="0" smtClean="0"/>
              <a:t>Графическое выражение решения проблемы : Может ли общество жить без правил? </a:t>
            </a: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ru-RU" dirty="0" smtClean="0"/>
              <a:t>На доске  рисует учитель круг. В круге отмечаются красные и черные точки по заданию, оценки своего поведения. </a:t>
            </a: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ru-RU" dirty="0" smtClean="0"/>
              <a:t>Красные точки – это дружба, мир, согласие!! </a:t>
            </a:r>
          </a:p>
        </p:txBody>
      </p:sp>
      <p:pic>
        <p:nvPicPr>
          <p:cNvPr id="30723" name="Picture 2" descr="C:\Users\Катя\Pictures\эжжж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0563" y="2143125"/>
            <a:ext cx="4427537" cy="35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Блок-схема: узел 7"/>
          <p:cNvSpPr/>
          <p:nvPr/>
        </p:nvSpPr>
        <p:spPr>
          <a:xfrm>
            <a:off x="6286500" y="3571875"/>
            <a:ext cx="215900" cy="144463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Блок-схема: узел 8"/>
          <p:cNvSpPr/>
          <p:nvPr/>
        </p:nvSpPr>
        <p:spPr>
          <a:xfrm>
            <a:off x="7572375" y="3571875"/>
            <a:ext cx="144463" cy="144463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0" name="Блок-схема: узел 9"/>
          <p:cNvSpPr/>
          <p:nvPr/>
        </p:nvSpPr>
        <p:spPr>
          <a:xfrm>
            <a:off x="6929438" y="3000375"/>
            <a:ext cx="144462" cy="144463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Блок-схема: узел 10"/>
          <p:cNvSpPr/>
          <p:nvPr/>
        </p:nvSpPr>
        <p:spPr>
          <a:xfrm>
            <a:off x="6072188" y="3143250"/>
            <a:ext cx="144462" cy="144463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Блок-схема: узел 11"/>
          <p:cNvSpPr/>
          <p:nvPr/>
        </p:nvSpPr>
        <p:spPr>
          <a:xfrm>
            <a:off x="6429375" y="3714750"/>
            <a:ext cx="215900" cy="144463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Блок-схема: узел 12"/>
          <p:cNvSpPr/>
          <p:nvPr/>
        </p:nvSpPr>
        <p:spPr>
          <a:xfrm>
            <a:off x="7143750" y="4000500"/>
            <a:ext cx="215900" cy="144463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Блок-схема: узел 13"/>
          <p:cNvSpPr/>
          <p:nvPr/>
        </p:nvSpPr>
        <p:spPr>
          <a:xfrm>
            <a:off x="7286625" y="3214688"/>
            <a:ext cx="144463" cy="14446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5" name="Блок-схема: узел 14"/>
          <p:cNvSpPr/>
          <p:nvPr/>
        </p:nvSpPr>
        <p:spPr>
          <a:xfrm>
            <a:off x="6429375" y="3071813"/>
            <a:ext cx="144463" cy="14446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Блок-схема: узел 15"/>
          <p:cNvSpPr/>
          <p:nvPr/>
        </p:nvSpPr>
        <p:spPr>
          <a:xfrm>
            <a:off x="6357938" y="4286250"/>
            <a:ext cx="215900" cy="144463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Блок-схема: узел 16"/>
          <p:cNvSpPr/>
          <p:nvPr/>
        </p:nvSpPr>
        <p:spPr>
          <a:xfrm>
            <a:off x="7072313" y="3500438"/>
            <a:ext cx="215900" cy="14446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" name="Содержимое 18"/>
          <p:cNvSpPr>
            <a:spLocks noGrp="1"/>
          </p:cNvSpPr>
          <p:nvPr>
            <p:ph sz="half" idx="2"/>
          </p:nvPr>
        </p:nvSpPr>
        <p:spPr>
          <a:xfrm>
            <a:off x="9144000" y="1600200"/>
            <a:ext cx="785813" cy="4724400"/>
          </a:xfrm>
        </p:spPr>
        <p:txBody>
          <a:bodyPr>
            <a:normAutofit fontScale="92500"/>
          </a:bodyPr>
          <a:lstStyle/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b="1" u="sng" dirty="0" smtClean="0"/>
              <a:t>Послесловие!</a:t>
            </a:r>
            <a:endParaRPr lang="ru-RU" b="1" u="sng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ru-RU" dirty="0" smtClean="0"/>
              <a:t>Выскажите свое мнение по мероприятию, начиная словами </a:t>
            </a:r>
            <a:r>
              <a:rPr lang="ru-RU" dirty="0" smtClean="0">
                <a:solidFill>
                  <a:srgbClr val="FF0000"/>
                </a:solidFill>
              </a:rPr>
              <a:t>ОКАЗЫВАЕТСЯ…</a:t>
            </a:r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ru-RU" dirty="0" smtClean="0">
                <a:solidFill>
                  <a:srgbClr val="FF0000"/>
                </a:solidFill>
              </a:rPr>
              <a:t>Задание на дом</a:t>
            </a:r>
            <a:r>
              <a:rPr lang="ru-RU" dirty="0" smtClean="0"/>
              <a:t>: Создание </a:t>
            </a:r>
            <a:r>
              <a:rPr lang="ru-RU" dirty="0" err="1" smtClean="0"/>
              <a:t>мультимедийных</a:t>
            </a:r>
            <a:r>
              <a:rPr lang="ru-RU" dirty="0" smtClean="0"/>
              <a:t> проектов по теме « Я имею право!», авторы лучших работ войдут в школьную лекторскую группу «Равный учит равного!», с последующим выступлением перед учащимися других классов.</a:t>
            </a:r>
            <a:endParaRPr lang="ru-RU" dirty="0"/>
          </a:p>
        </p:txBody>
      </p:sp>
      <p:pic>
        <p:nvPicPr>
          <p:cNvPr id="31748" name="Picture 5" descr="lov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" y="3500438"/>
            <a:ext cx="2857500" cy="311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«Вместе весело шагать!» </a:t>
            </a:r>
            <a:r>
              <a:rPr lang="ru-RU" sz="1600" dirty="0" smtClean="0"/>
              <a:t>звучит песня</a:t>
            </a:r>
            <a:endParaRPr lang="ru-RU" sz="1600" dirty="0"/>
          </a:p>
        </p:txBody>
      </p:sp>
      <p:sp>
        <p:nvSpPr>
          <p:cNvPr id="32770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32771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32772" name="Содержимое 4" descr="зщш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1357313"/>
            <a:ext cx="850106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Трек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473</TotalTime>
  <Words>916</Words>
  <Application>Microsoft Office PowerPoint</Application>
  <PresentationFormat>Экран (4:3)</PresentationFormat>
  <Paragraphs>74</Paragraphs>
  <Slides>18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Трек</vt:lpstr>
      <vt:lpstr>Муниципальное бюджетное общеобразовательное учреждение «средняя общеобразовательная школа № 57»</vt:lpstr>
      <vt:lpstr>Чтобы человек был сытым 1 день, дай ему одну рыбу, 2 дня – 2 рыбы, всю жизнь – научи его ловить рыбу.                                                                     Японская мудрость</vt:lpstr>
      <vt:lpstr>Школа должна ребенка: «научить учиться», «научить жить», «научить жить вместе», «научить работать и зарабатывать»                                              из доклада ЮНЕСКО «В  новое тысячелетие».</vt:lpstr>
      <vt:lpstr>Задания по формированию познавательных                                                                               УУД</vt:lpstr>
      <vt:lpstr>2.Крошка сын пришел к отцу и спросила кроха: «Что такое хорошо? Что такое плохо?»</vt:lpstr>
      <vt:lpstr>3. Умный паучок   работа с раздаточным материалом       </vt:lpstr>
      <vt:lpstr>Пояснительная записка Советуем запомнить!</vt:lpstr>
      <vt:lpstr>Конвенция о правах ребенка!!!</vt:lpstr>
      <vt:lpstr>4. На примере сказок продолжите фразу: « Я считаю,  что нарушено право на ….., т.к……?</vt:lpstr>
      <vt:lpstr>На примере сказок продолжите фразу: « Я считаю,  что нарушено право на ….., т.к……?</vt:lpstr>
      <vt:lpstr>На примере сказок продолжите фразу: « Я считаю,  что нарушено право на ….., т.к……?</vt:lpstr>
      <vt:lpstr>зАдания по формированию личностных УУД  не делай другому человеку того, чего сам себе не желаешь!</vt:lpstr>
      <vt:lpstr>Дорога доброты! (физкультминутка)</vt:lpstr>
      <vt:lpstr>Письма издалека!(письмо бывшему однокласснику)</vt:lpstr>
      <vt:lpstr>Коммуникативные УУД.</vt:lpstr>
      <vt:lpstr>Давайте жить дружно!</vt:lpstr>
      <vt:lpstr>Послесловие!</vt:lpstr>
      <vt:lpstr>«Вместе весело шагать!» звучит песня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бюджетное общеобразовательное учреждение «средняя общеобразовательная школа № 57»</dc:title>
  <dc:creator>Зимина</dc:creator>
  <cp:lastModifiedBy>школа57</cp:lastModifiedBy>
  <cp:revision>44</cp:revision>
  <dcterms:created xsi:type="dcterms:W3CDTF">2013-02-21T16:03:53Z</dcterms:created>
  <dcterms:modified xsi:type="dcterms:W3CDTF">2021-12-24T10:07:11Z</dcterms:modified>
</cp:coreProperties>
</file>