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57" r:id="rId3"/>
    <p:sldId id="267" r:id="rId4"/>
    <p:sldId id="266" r:id="rId5"/>
    <p:sldId id="256" r:id="rId6"/>
    <p:sldId id="268" r:id="rId7"/>
    <p:sldId id="269" r:id="rId8"/>
    <p:sldId id="259" r:id="rId9"/>
    <p:sldId id="270" r:id="rId10"/>
    <p:sldId id="26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E6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6047" autoAdjust="0"/>
  </p:normalViewPr>
  <p:slideViewPr>
    <p:cSldViewPr>
      <p:cViewPr>
        <p:scale>
          <a:sx n="63" d="100"/>
          <a:sy n="63" d="100"/>
        </p:scale>
        <p:origin x="-1858" y="-31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1EE43D9-08EB-430D-8E42-C22AAE4A5AC3}" type="datetimeFigureOut">
              <a:rPr lang="ru-RU" smtClean="0"/>
              <a:pPr/>
              <a:t>08.04.2025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B28365C-B01E-47F4-839B-D4F8801AF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lifehacker.ru/ploshchad-parallelogramma/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31224" cy="25922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Презентация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«Площадь параллелограмма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 класс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4149080"/>
            <a:ext cx="6480720" cy="219310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Составитель: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учитель математики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МАОУ СОШ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151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углубленным изучением отдельных предметов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Екатеринбург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Карабаева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Наталья Александровна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Геометрия: Учеб. для 7-9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учреждений / Л.С.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Атанасян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., В.Ф. Бутузов, С.Б. Кадомцев и др. – М., Просвещение, 2011</a:t>
            </a:r>
          </a:p>
          <a:p>
            <a:r>
              <a:rPr lang="en-US" sz="2000" u="sng" dirty="0">
                <a:hlinkClick r:id="rId2"/>
              </a:rPr>
              <a:t>https://lifehacker.ru/ploshchad-parallelogramma/</a:t>
            </a:r>
            <a:r>
              <a:rPr lang="ru-RU" sz="2000" u="sng" dirty="0" smtClean="0">
                <a:hlinkClick r:id="rId2"/>
              </a:rPr>
              <a:t>/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525" y="1905000"/>
            <a:ext cx="379095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234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908720"/>
            <a:ext cx="8208912" cy="151216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такое параллелограмм</a:t>
            </a:r>
            <a:r>
              <a:rPr lang="ru-RU" sz="112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338936" cy="763950"/>
          </a:xfrm>
        </p:spPr>
        <p:txBody>
          <a:bodyPr/>
          <a:lstStyle/>
          <a:p>
            <a:r>
              <a:rPr lang="ru-RU" dirty="0" smtClean="0"/>
              <a:t>1. Актуализация опорных знаний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924944"/>
            <a:ext cx="8424936" cy="295232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Параллелограмм — это четырёхугольник, стороны которого попарно равны и попарно параллельны. Ромб, прямоугольник, квадрат — частные случаи параллелограмма. Чтобы понять, как найти площадь параллелограмма, пригодятся знания о том, чем он отличается от других фигур. </a:t>
            </a:r>
          </a:p>
          <a:p>
            <a:pPr>
              <a:buFont typeface="Wingdings" pitchFamily="2" charset="2"/>
              <a:buChar char="§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908720"/>
            <a:ext cx="8208912" cy="1512168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7300" b="1" dirty="0">
                <a:latin typeface="Times New Roman" pitchFamily="18" charset="0"/>
                <a:cs typeface="Times New Roman" pitchFamily="18" charset="0"/>
              </a:rPr>
              <a:t>Какие свойства параллелограмма помогут найти его площадь</a:t>
            </a:r>
            <a:r>
              <a:rPr lang="ru-RU" sz="73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5338936" cy="763950"/>
          </a:xfrm>
        </p:spPr>
        <p:txBody>
          <a:bodyPr/>
          <a:lstStyle/>
          <a:p>
            <a:r>
              <a:rPr lang="ru-RU" dirty="0" smtClean="0"/>
              <a:t>1. Актуализация опорных знаний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2924944"/>
            <a:ext cx="8424936" cy="295232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 </a:t>
            </a:r>
          </a:p>
          <a:p>
            <a:r>
              <a:rPr lang="ru-RU" sz="2800" dirty="0" smtClean="0"/>
              <a:t>1. Противоположные </a:t>
            </a:r>
            <a:r>
              <a:rPr lang="ru-RU" sz="2800" dirty="0"/>
              <a:t>стороны в параллелограмме равны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 dirty="0" smtClean="0"/>
              <a:t>2. Противоположные </a:t>
            </a:r>
            <a:r>
              <a:rPr lang="ru-RU" sz="2800" dirty="0"/>
              <a:t>стороны параллелограмма параллельны друг другу.</a:t>
            </a:r>
          </a:p>
          <a:p>
            <a:r>
              <a:rPr lang="ru-RU" sz="2800" dirty="0" smtClean="0"/>
              <a:t>3. Диагонали </a:t>
            </a:r>
            <a:r>
              <a:rPr lang="ru-RU" sz="2800" dirty="0"/>
              <a:t>в параллелограмме пересекаются и </a:t>
            </a:r>
            <a:r>
              <a:rPr lang="ru-RU" sz="2800" dirty="0" smtClean="0"/>
              <a:t>точкой</a:t>
            </a:r>
            <a:r>
              <a:rPr lang="ru-RU" sz="2800" dirty="0"/>
              <a:t> пересечения делятся пополам.</a:t>
            </a:r>
          </a:p>
          <a:p>
            <a:r>
              <a:rPr lang="ru-RU" sz="2800" dirty="0" smtClean="0"/>
              <a:t>4. Соседние </a:t>
            </a:r>
            <a:r>
              <a:rPr lang="ru-RU" sz="2800" dirty="0"/>
              <a:t>углы дополняют друг друга, то есть дают в сумме 180 градусов.</a:t>
            </a:r>
          </a:p>
          <a:p>
            <a:r>
              <a:rPr lang="ru-RU" sz="2800" dirty="0" smtClean="0"/>
              <a:t>5. Противоположные </a:t>
            </a:r>
            <a:r>
              <a:rPr lang="ru-RU" sz="2800" dirty="0"/>
              <a:t>углы в параллелограмме равны.</a:t>
            </a:r>
          </a:p>
          <a:p>
            <a:pPr>
              <a:buFont typeface="Wingdings" pitchFamily="2" charset="2"/>
              <a:buChar char="§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69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147248" cy="76395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основания и высоты параллелограмма.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6752"/>
            <a:ext cx="8153400" cy="4929411"/>
          </a:xfrm>
        </p:spPr>
        <p:txBody>
          <a:bodyPr/>
          <a:lstStyle/>
          <a:p>
            <a:r>
              <a:rPr lang="ru-RU" dirty="0" smtClean="0"/>
              <a:t>а) </a:t>
            </a:r>
            <a:endParaRPr lang="ru-RU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1187624" y="1340768"/>
            <a:ext cx="2880320" cy="1944216"/>
          </a:xfrm>
          <a:prstGeom prst="parallelogram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619672" y="1340768"/>
            <a:ext cx="72008" cy="19442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691680" y="1340768"/>
            <a:ext cx="2232248" cy="57606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619672" y="3068960"/>
            <a:ext cx="216024" cy="21602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 rot="3516955">
            <a:off x="3560259" y="1841807"/>
            <a:ext cx="367297" cy="366380"/>
          </a:xfrm>
          <a:prstGeom prst="diamond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411760" y="3284984"/>
            <a:ext cx="360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995936" y="2060848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1691680" y="2348880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17971610">
            <a:off x="3165842" y="1272735"/>
            <a:ext cx="47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dirty="0" smtClean="0"/>
              <a:t>2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7020272" y="2780928"/>
            <a:ext cx="1296144" cy="1296144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652120" y="2780928"/>
            <a:ext cx="1368152" cy="1296144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652120" y="2780928"/>
            <a:ext cx="2664296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4355976" y="2780928"/>
            <a:ext cx="1296144" cy="1296144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355976" y="4077072"/>
            <a:ext cx="2664296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6876256" y="3789040"/>
            <a:ext cx="144016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020272" y="3789040"/>
            <a:ext cx="144016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860032" y="2132856"/>
            <a:ext cx="5229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b)</a:t>
            </a:r>
            <a:endParaRPr lang="ru-RU" sz="3200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2915816" y="4653136"/>
            <a:ext cx="1440160" cy="1656184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1979712" y="4653136"/>
            <a:ext cx="23762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1187624" y="4653136"/>
            <a:ext cx="792088" cy="864096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187624" y="5517232"/>
            <a:ext cx="237626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979712" y="4653136"/>
            <a:ext cx="1368152" cy="115212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187624" y="3861048"/>
            <a:ext cx="457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c)</a:t>
            </a:r>
            <a:endParaRPr lang="ru-RU" sz="2800" dirty="0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6372200" y="2780928"/>
            <a:ext cx="0" cy="129614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6228184" y="3933056"/>
            <a:ext cx="144016" cy="144016"/>
          </a:xfrm>
          <a:prstGeom prst="rect">
            <a:avLst/>
          </a:prstGeom>
          <a:noFill/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flipH="1">
            <a:off x="3059832" y="5733256"/>
            <a:ext cx="144016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 flipV="1">
            <a:off x="3059832" y="5877272"/>
            <a:ext cx="144016" cy="14401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827584" y="314096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563888" y="321297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995936" y="980728"/>
            <a:ext cx="4395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</a:t>
            </a:r>
            <a:endParaRPr lang="ru-RU" sz="2800" dirty="0"/>
          </a:p>
        </p:txBody>
      </p:sp>
      <p:sp>
        <p:nvSpPr>
          <p:cNvPr id="89" name="TextBox 88"/>
          <p:cNvSpPr txBox="1"/>
          <p:nvPr/>
        </p:nvSpPr>
        <p:spPr>
          <a:xfrm>
            <a:off x="1403648" y="90872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90" name="TextBox 89"/>
          <p:cNvSpPr txBox="1"/>
          <p:nvPr/>
        </p:nvSpPr>
        <p:spPr>
          <a:xfrm>
            <a:off x="899592" y="5445224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1691680" y="429309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4355976" y="436510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93" name="TextBox 92"/>
          <p:cNvSpPr txBox="1"/>
          <p:nvPr/>
        </p:nvSpPr>
        <p:spPr>
          <a:xfrm>
            <a:off x="3635896" y="537321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3275856" y="573325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4067944" y="393305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5436096" y="24928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8244408" y="2492896"/>
            <a:ext cx="375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6948264" y="400506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ru-RU" dirty="0"/>
          </a:p>
        </p:txBody>
      </p:sp>
      <p:sp>
        <p:nvSpPr>
          <p:cNvPr id="99" name="TextBox 98"/>
          <p:cNvSpPr txBox="1"/>
          <p:nvPr/>
        </p:nvSpPr>
        <p:spPr>
          <a:xfrm>
            <a:off x="6228184" y="4077072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26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8147248" cy="437860"/>
          </a:xfrm>
        </p:spPr>
        <p:txBody>
          <a:bodyPr>
            <a:normAutofit/>
          </a:bodyPr>
          <a:lstStyle/>
          <a:p>
            <a:r>
              <a:rPr lang="ru-RU" sz="1600" b="1" dirty="0"/>
              <a:t>Как найти площадь параллелограмма через сторону и </a:t>
            </a:r>
            <a:r>
              <a:rPr lang="ru-RU" sz="1600" b="1" dirty="0" smtClean="0"/>
              <a:t>высоту?</a:t>
            </a:r>
            <a:endParaRPr lang="ru-RU" sz="16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355160" cy="5421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Площадь </a:t>
            </a:r>
            <a:r>
              <a:rPr lang="ru-RU" sz="3600" dirty="0" smtClean="0"/>
              <a:t>параллелограмма.</a:t>
            </a:r>
            <a:endParaRPr lang="ru-RU" sz="3600" dirty="0"/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467544" y="1628801"/>
            <a:ext cx="4104456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933056"/>
            <a:ext cx="216024" cy="36004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2348880"/>
            <a:ext cx="316853" cy="360040"/>
          </a:xfrm>
          <a:prstGeom prst="rect">
            <a:avLst/>
          </a:prstGeom>
          <a:noFill/>
        </p:spPr>
        <p:txBody>
          <a:bodyPr wrap="non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2276872"/>
            <a:ext cx="219997" cy="36004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6016" y="5085184"/>
            <a:ext cx="320614" cy="432048"/>
          </a:xfrm>
          <a:prstGeom prst="rect">
            <a:avLst/>
          </a:prstGeom>
          <a:noFill/>
        </p:spPr>
        <p:txBody>
          <a:bodyPr wrap="none" lIns="91440" tIns="45720" rIns="91440" bIns="45720">
            <a:normAutofit fontScale="475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2771800" y="5733256"/>
            <a:ext cx="288032" cy="360040"/>
          </a:xfrm>
          <a:prstGeom prst="rect">
            <a:avLst/>
          </a:prstGeom>
          <a:noFill/>
        </p:spPr>
        <p:txBody>
          <a:bodyPr wrap="none" lIns="36000" tIns="45720" rIns="36000" bIns="3600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5536" y="443711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Умножьте длину стороны параллелограмма на высоту, проведённую к этой стороне. 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439239"/>
            <a:ext cx="6592887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138" y="3637012"/>
            <a:ext cx="34194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26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8147248" cy="437860"/>
          </a:xfrm>
        </p:spPr>
        <p:txBody>
          <a:bodyPr>
            <a:normAutofit/>
          </a:bodyPr>
          <a:lstStyle/>
          <a:p>
            <a:r>
              <a:rPr lang="ru-RU" sz="1600" b="1" dirty="0"/>
              <a:t>Как найти площадь параллелограмма через стороны и синус?</a:t>
            </a:r>
            <a:endParaRPr lang="ru-RU" sz="16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355160" cy="5421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Площадь параллелограмма</a:t>
            </a:r>
            <a:endParaRPr lang="ru-RU" sz="3600" dirty="0"/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467544" y="1628801"/>
            <a:ext cx="4104456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933056"/>
            <a:ext cx="216024" cy="36004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2348880"/>
            <a:ext cx="316853" cy="360040"/>
          </a:xfrm>
          <a:prstGeom prst="rect">
            <a:avLst/>
          </a:prstGeom>
          <a:noFill/>
        </p:spPr>
        <p:txBody>
          <a:bodyPr wrap="non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2276872"/>
            <a:ext cx="219997" cy="36004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27685" y="5085184"/>
            <a:ext cx="320614" cy="432048"/>
          </a:xfrm>
          <a:prstGeom prst="rect">
            <a:avLst/>
          </a:prstGeom>
          <a:noFill/>
        </p:spPr>
        <p:txBody>
          <a:bodyPr wrap="none" lIns="91440" tIns="45720" rIns="91440" bIns="45720">
            <a:normAutofit fontScale="475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2771800" y="5733256"/>
            <a:ext cx="288032" cy="360040"/>
          </a:xfrm>
          <a:prstGeom prst="rect">
            <a:avLst/>
          </a:prstGeom>
          <a:noFill/>
        </p:spPr>
        <p:txBody>
          <a:bodyPr wrap="none" lIns="36000" tIns="45720" rIns="36000" bIns="3600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5536" y="511200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Перемножьте длины смежных сторон и синус угла между ними.</a:t>
            </a: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92000"/>
            <a:ext cx="6459537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096" y="3945088"/>
            <a:ext cx="39338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994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Текст 26"/>
          <p:cNvSpPr>
            <a:spLocks noGrp="1"/>
          </p:cNvSpPr>
          <p:nvPr>
            <p:ph type="body" sz="half" idx="2"/>
          </p:nvPr>
        </p:nvSpPr>
        <p:spPr>
          <a:xfrm>
            <a:off x="395536" y="1124744"/>
            <a:ext cx="8147248" cy="437860"/>
          </a:xfrm>
        </p:spPr>
        <p:txBody>
          <a:bodyPr>
            <a:normAutofit/>
          </a:bodyPr>
          <a:lstStyle/>
          <a:p>
            <a:r>
              <a:rPr lang="ru-RU" sz="1600" b="1" dirty="0"/>
              <a:t>Как найти площадь параллелограмма через диагонали и </a:t>
            </a:r>
            <a:r>
              <a:rPr lang="ru-RU" sz="1600" b="1" dirty="0" smtClean="0"/>
              <a:t>синус?</a:t>
            </a:r>
            <a:endParaRPr lang="ru-RU" sz="16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355160" cy="5421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Площадь параллелограмма</a:t>
            </a:r>
            <a:endParaRPr lang="ru-RU" sz="3600" dirty="0"/>
          </a:p>
        </p:txBody>
      </p:sp>
      <p:sp>
        <p:nvSpPr>
          <p:cNvPr id="26" name="Содержимое 25"/>
          <p:cNvSpPr>
            <a:spLocks noGrp="1"/>
          </p:cNvSpPr>
          <p:nvPr>
            <p:ph idx="1"/>
          </p:nvPr>
        </p:nvSpPr>
        <p:spPr>
          <a:xfrm>
            <a:off x="467544" y="1628801"/>
            <a:ext cx="4104456" cy="2736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933056"/>
            <a:ext cx="216024" cy="36004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2348880"/>
            <a:ext cx="316853" cy="360040"/>
          </a:xfrm>
          <a:prstGeom prst="rect">
            <a:avLst/>
          </a:prstGeom>
          <a:noFill/>
        </p:spPr>
        <p:txBody>
          <a:bodyPr wrap="non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79712" y="2276872"/>
            <a:ext cx="219997" cy="360040"/>
          </a:xfrm>
          <a:prstGeom prst="rect">
            <a:avLst/>
          </a:prstGeom>
          <a:noFill/>
        </p:spPr>
        <p:txBody>
          <a:bodyPr wrap="square" lIns="91440" tIns="45720" rIns="91440" bIns="4572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27685" y="5085184"/>
            <a:ext cx="320614" cy="432048"/>
          </a:xfrm>
          <a:prstGeom prst="rect">
            <a:avLst/>
          </a:prstGeom>
          <a:noFill/>
        </p:spPr>
        <p:txBody>
          <a:bodyPr wrap="none" lIns="91440" tIns="45720" rIns="91440" bIns="45720">
            <a:normAutofit fontScale="475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2771800" y="5733256"/>
            <a:ext cx="288032" cy="360040"/>
          </a:xfrm>
          <a:prstGeom prst="rect">
            <a:avLst/>
          </a:prstGeom>
          <a:noFill/>
        </p:spPr>
        <p:txBody>
          <a:bodyPr wrap="none" lIns="36000" tIns="45720" rIns="36000" bIns="36000">
            <a:normAutofit fontScale="40000" lnSpcReduction="20000"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95536" y="511200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Так как диагонали параллелограмма в точке пересечения делятся пополам, то площадь параллелограмма можно найти через половину произведения длин диагоналей на синус угла между ними.</a:t>
            </a: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09712"/>
            <a:ext cx="6297613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685" y="3716833"/>
            <a:ext cx="36957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7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32848" cy="61412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Как использовать формулы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1124744"/>
            <a:ext cx="48965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Сначала найдём площадь пола. В задаче комната имеет прямоугольную форму, а прямоугольник — частный случай параллелограмма. Длинная сторона — это основание, короткая сторона — высота параллелограмма (в нашем случае — ширина комнаты). Перемножим их: S₁ = 5 × 3 = 15 м².</a:t>
            </a:r>
          </a:p>
          <a:p>
            <a:r>
              <a:rPr lang="ru-RU" dirty="0"/>
              <a:t>Теперь вычислим площадь одной дощечки </a:t>
            </a:r>
            <a:r>
              <a:rPr lang="ru-RU" dirty="0" err="1"/>
              <a:t>ламината</a:t>
            </a:r>
            <a:r>
              <a:rPr lang="ru-RU" dirty="0"/>
              <a:t>. Её размер — 0,2 на 1,2 м. Тогда площадь одной дощечки S₂ = 0,2 × 1,2 = 0,24 м².</a:t>
            </a:r>
          </a:p>
          <a:p>
            <a:r>
              <a:rPr lang="ru-RU" dirty="0"/>
              <a:t>Чтобы рассчитать количество дощечек, нужно площадь комнаты разделить на площадь дощечки: S = S₁ : S₂ = 15 : 0,24 = 62,5 дощечки.</a:t>
            </a:r>
          </a:p>
          <a:p>
            <a:r>
              <a:rPr lang="ru-RU" dirty="0"/>
              <a:t>Известно, что в среднем в одной упаковке </a:t>
            </a:r>
            <a:r>
              <a:rPr lang="ru-RU" dirty="0" err="1"/>
              <a:t>ламината</a:t>
            </a:r>
            <a:r>
              <a:rPr lang="ru-RU" dirty="0"/>
              <a:t> 8 дощечек. Считаем, сколько упаковок понадобится для комнаты: 62,5 : 8 = 7,8125.</a:t>
            </a:r>
          </a:p>
          <a:p>
            <a:r>
              <a:rPr lang="ru-RU" dirty="0"/>
              <a:t>Итог: округлим до целых чисел и получим 8 упаковок.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077072"/>
            <a:ext cx="345206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5536" y="1556792"/>
            <a:ext cx="31702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Пример 1. Нужно вычислить, сколько упаковок </a:t>
            </a:r>
            <a:r>
              <a:rPr lang="ru-RU" dirty="0" err="1"/>
              <a:t>ламината</a:t>
            </a:r>
            <a:r>
              <a:rPr lang="ru-RU" dirty="0"/>
              <a:t> понадобится для укладки пола в комнате со сторонами 3 и 5 м. Размер одной дощечки </a:t>
            </a:r>
            <a:r>
              <a:rPr lang="ru-RU" dirty="0" err="1"/>
              <a:t>ламината</a:t>
            </a:r>
            <a:r>
              <a:rPr lang="ru-RU" dirty="0"/>
              <a:t> — 0,2 на 1,2 м, в упаковке 8 дощечек.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32848" cy="61412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Как использовать формулы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жизни?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53285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Пример 2. Нужно посчитать, сколько яблонь посадить на дизайнерском участке в форме скошенного параллелограмма. Известно, что одна его сторона равна 45 м, а из угла участка к этой стороне под углом 90 градусов проложена водопроводная труба длиной 10 м (в нашем условном параллелограмме это будет высота). Для одной взрослой яблони требуется площадь примерно в 20 м².</a:t>
            </a:r>
          </a:p>
          <a:p>
            <a:endParaRPr lang="ru-RU" dirty="0"/>
          </a:p>
          <a:p>
            <a:r>
              <a:rPr lang="ru-RU" dirty="0"/>
              <a:t>Сначала находим площадь участка: S = 45 × 10 = 450 м².</a:t>
            </a:r>
          </a:p>
          <a:p>
            <a:r>
              <a:rPr lang="ru-RU" dirty="0"/>
              <a:t>Делим площадь участка на площадь, необходимую для одной яблони, получаем количество яблонь, которое можно посадить: 450 : 20 = 22,5.</a:t>
            </a:r>
          </a:p>
          <a:p>
            <a:r>
              <a:rPr lang="ru-RU" dirty="0"/>
              <a:t>Итог: округлим до целых чисел и получим 22 яблони.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059" y="3645024"/>
            <a:ext cx="3344550" cy="2687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5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1680</TotalTime>
  <Words>556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  «Площадь параллелограмма» 8 класс</vt:lpstr>
      <vt:lpstr>1. Актуализация опорных знаний </vt:lpstr>
      <vt:lpstr>1. Актуализация опорных знаний </vt:lpstr>
      <vt:lpstr>Понятия основания и высоты параллелограмма.</vt:lpstr>
      <vt:lpstr>Площадь параллелограмма.</vt:lpstr>
      <vt:lpstr>Площадь параллелограмма</vt:lpstr>
      <vt:lpstr>Площадь параллелограмма</vt:lpstr>
      <vt:lpstr>     Как использовать формулы в жизни?</vt:lpstr>
      <vt:lpstr>     Как использовать формулы в жизни?</vt:lpstr>
      <vt:lpstr>Литература: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Ильдар Карабаев</cp:lastModifiedBy>
  <cp:revision>140</cp:revision>
  <dcterms:created xsi:type="dcterms:W3CDTF">2014-10-09T09:54:38Z</dcterms:created>
  <dcterms:modified xsi:type="dcterms:W3CDTF">2025-04-08T14:29:10Z</dcterms:modified>
</cp:coreProperties>
</file>