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0" r:id="rId2"/>
    <p:sldId id="322" r:id="rId3"/>
    <p:sldId id="272" r:id="rId4"/>
    <p:sldId id="259" r:id="rId5"/>
    <p:sldId id="273" r:id="rId6"/>
    <p:sldId id="308" r:id="rId7"/>
    <p:sldId id="314" r:id="rId8"/>
    <p:sldId id="316" r:id="rId9"/>
    <p:sldId id="317" r:id="rId10"/>
    <p:sldId id="318" r:id="rId11"/>
    <p:sldId id="319" r:id="rId12"/>
    <p:sldId id="323" r:id="rId13"/>
    <p:sldId id="321" r:id="rId14"/>
    <p:sldId id="320" r:id="rId15"/>
    <p:sldId id="300" r:id="rId16"/>
    <p:sldId id="31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FF"/>
    <a:srgbClr val="FF99CC"/>
    <a:srgbClr val="0B530B"/>
    <a:srgbClr val="FFFF66"/>
    <a:srgbClr val="C39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3432" autoAdjust="0"/>
  </p:normalViewPr>
  <p:slideViewPr>
    <p:cSldViewPr>
      <p:cViewPr>
        <p:scale>
          <a:sx n="117" d="100"/>
          <a:sy n="117" d="100"/>
        </p:scale>
        <p:origin x="-146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DB04D-976C-4733-9E4F-DAFF68F759B5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68C56-5C19-4D48-8721-80ED8622DE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72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68C56-5C19-4D48-8721-80ED8622DEE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287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20.10.2021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4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png"/><Relationship Id="rId1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36912"/>
            <a:ext cx="4392488" cy="39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4768" y="882586"/>
            <a:ext cx="8494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Учебное оборудование </a:t>
            </a:r>
            <a:r>
              <a:rPr lang="ru-RU" sz="3600" b="1" dirty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600" b="1" dirty="0" smtClean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дошкольной образовательной</a:t>
            </a:r>
          </a:p>
          <a:p>
            <a:pPr lvl="0" algn="ctr"/>
            <a:r>
              <a:rPr lang="ru-RU" sz="3600" b="1" dirty="0" smtClean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организации и деятельность на его основе. </a:t>
            </a:r>
            <a:r>
              <a:rPr lang="ru-RU" sz="3600" b="1" dirty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развивающая </a:t>
            </a:r>
            <a:r>
              <a:rPr lang="ru-RU" sz="3600" b="1" dirty="0" smtClean="0">
                <a:solidFill>
                  <a:srgbClr val="0B53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среда.</a:t>
            </a:r>
            <a:endParaRPr lang="ru-RU" sz="3600" b="1" dirty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4221088"/>
            <a:ext cx="67682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endParaRPr lang="ru-RU" sz="2000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МБДОУ Детский сад №2</a:t>
            </a:r>
          </a:p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«Северное сияние» г. Салехард</a:t>
            </a:r>
          </a:p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Запорожская Ирина Владимировна</a:t>
            </a:r>
          </a:p>
          <a:p>
            <a:pPr algn="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23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90336"/>
            <a:ext cx="712879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B0F0"/>
                </a:solidFill>
              </a:rPr>
              <a:t>Природа – это богатейшая</a:t>
            </a:r>
          </a:p>
          <a:p>
            <a:pPr algn="ctr"/>
            <a:r>
              <a:rPr lang="ru-RU" sz="3200" dirty="0">
                <a:solidFill>
                  <a:srgbClr val="00B0F0"/>
                </a:solidFill>
              </a:rPr>
              <a:t>кладовая, неоценимое богатство</a:t>
            </a:r>
          </a:p>
          <a:p>
            <a:pPr algn="ctr"/>
            <a:r>
              <a:rPr lang="ru-RU" sz="3200" dirty="0">
                <a:solidFill>
                  <a:srgbClr val="00B0F0"/>
                </a:solidFill>
              </a:rPr>
              <a:t>для интеллектуального,</a:t>
            </a:r>
          </a:p>
          <a:p>
            <a:pPr algn="ctr"/>
            <a:r>
              <a:rPr lang="ru-RU" sz="3200" dirty="0">
                <a:solidFill>
                  <a:srgbClr val="00B0F0"/>
                </a:solidFill>
              </a:rPr>
              <a:t>нравственного и речевого</a:t>
            </a:r>
          </a:p>
          <a:p>
            <a:pPr algn="ctr"/>
            <a:r>
              <a:rPr lang="ru-RU" sz="3200" dirty="0">
                <a:solidFill>
                  <a:srgbClr val="00B0F0"/>
                </a:solidFill>
              </a:rPr>
              <a:t>развития ребенка</a:t>
            </a:r>
            <a:r>
              <a:rPr lang="ru-RU" sz="3200" dirty="0" smtClean="0"/>
              <a:t>.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                                                                  В. А. Сухомлинский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2055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1844824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   </a:t>
            </a:r>
            <a:r>
              <a:rPr lang="ru-RU" sz="2800" b="1" dirty="0" smtClean="0">
                <a:solidFill>
                  <a:srgbClr val="0B530B"/>
                </a:solidFill>
              </a:rPr>
              <a:t>Экологическая развивающая среда</a:t>
            </a:r>
            <a:r>
              <a:rPr lang="ru-RU" sz="2800" dirty="0" smtClean="0">
                <a:solidFill>
                  <a:srgbClr val="0B530B"/>
                </a:solidFill>
              </a:rPr>
              <a:t> – это обозначенные специальные места в детском саду, где природные объекты сгруппированы определенным образом и которые можно использовать в педагогическом процессе экологического воспитания.</a:t>
            </a:r>
            <a:endParaRPr lang="ru-RU" sz="2800" dirty="0">
              <a:solidFill>
                <a:srgbClr val="0B53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05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052736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B530B"/>
                </a:solidFill>
              </a:rPr>
              <a:t>Эколого-развивающая среда в детском саду должна способствовать</a:t>
            </a:r>
            <a:r>
              <a:rPr lang="ru-RU" sz="2800" b="1" dirty="0" smtClean="0">
                <a:solidFill>
                  <a:srgbClr val="0B530B"/>
                </a:solidFill>
              </a:rPr>
              <a:t>:</a:t>
            </a:r>
          </a:p>
          <a:p>
            <a:pPr algn="ctr"/>
            <a:endParaRPr lang="ru-RU" sz="1000" b="1" dirty="0">
              <a:solidFill>
                <a:srgbClr val="0B530B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</a:t>
            </a:r>
            <a:r>
              <a:rPr lang="ru-RU" sz="2400" dirty="0">
                <a:solidFill>
                  <a:srgbClr val="0B530B"/>
                </a:solidFill>
              </a:rPr>
              <a:t>познавательному развитию </a:t>
            </a:r>
            <a:r>
              <a:rPr lang="ru-RU" sz="2400" dirty="0" smtClean="0">
                <a:solidFill>
                  <a:srgbClr val="0B530B"/>
                </a:solidFill>
              </a:rPr>
              <a:t>ребёнка;</a:t>
            </a:r>
            <a:endParaRPr lang="ru-RU" sz="2400" dirty="0">
              <a:solidFill>
                <a:srgbClr val="0B530B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эколого-эстетическому </a:t>
            </a:r>
            <a:r>
              <a:rPr lang="ru-RU" sz="2400" dirty="0">
                <a:solidFill>
                  <a:srgbClr val="0B530B"/>
                </a:solidFill>
              </a:rPr>
              <a:t>развитию;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</a:t>
            </a:r>
            <a:r>
              <a:rPr lang="ru-RU" sz="2400" dirty="0">
                <a:solidFill>
                  <a:srgbClr val="0B530B"/>
                </a:solidFill>
              </a:rPr>
              <a:t>оздоровлению </a:t>
            </a:r>
            <a:r>
              <a:rPr lang="ru-RU" sz="2400" dirty="0" smtClean="0">
                <a:solidFill>
                  <a:srgbClr val="0B530B"/>
                </a:solidFill>
              </a:rPr>
              <a:t>ребёнка;</a:t>
            </a:r>
            <a:endParaRPr lang="ru-RU" sz="2400" dirty="0">
              <a:solidFill>
                <a:srgbClr val="0B530B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</a:t>
            </a:r>
            <a:r>
              <a:rPr lang="ru-RU" sz="2400" dirty="0">
                <a:solidFill>
                  <a:srgbClr val="0B530B"/>
                </a:solidFill>
              </a:rPr>
              <a:t>формированию нравственных качеств;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</a:t>
            </a:r>
            <a:r>
              <a:rPr lang="ru-RU" sz="2400" dirty="0">
                <a:solidFill>
                  <a:srgbClr val="0B530B"/>
                </a:solidFill>
              </a:rPr>
              <a:t>формированию экологически грамотного поведения;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B530B"/>
                </a:solidFill>
              </a:rPr>
              <a:t> </a:t>
            </a:r>
            <a:r>
              <a:rPr lang="ru-RU" sz="2400" dirty="0" err="1">
                <a:solidFill>
                  <a:srgbClr val="0B530B"/>
                </a:solidFill>
              </a:rPr>
              <a:t>экологизации</a:t>
            </a:r>
            <a:r>
              <a:rPr lang="ru-RU" sz="2400" dirty="0">
                <a:solidFill>
                  <a:srgbClr val="0B530B"/>
                </a:solidFill>
              </a:rPr>
              <a:t> различных видов детской деятельности.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5229200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Создавая эколого-развивающую среду, необходимо учитывать период обучения, сезонность, возраст детей.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320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1169" y="476843"/>
            <a:ext cx="7488832" cy="1384995"/>
          </a:xfrm>
          <a:prstGeom prst="rect">
            <a:avLst/>
          </a:prstGeom>
          <a:noFill/>
          <a:ln w="9525">
            <a:solidFill>
              <a:srgbClr val="0B530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Чтобы экологическая развивающая среда способствовала развитию ребенка, необходимы следующие компоненты:</a:t>
            </a:r>
            <a:endParaRPr lang="ru-RU" sz="2800" dirty="0">
              <a:solidFill>
                <a:srgbClr val="0B530B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2275109" y="1942102"/>
            <a:ext cx="2615223" cy="1958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168335" y="2008011"/>
            <a:ext cx="2281268" cy="15823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4890332" y="1942102"/>
            <a:ext cx="1991" cy="902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2705270" y="1919720"/>
            <a:ext cx="2068345" cy="4152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220950" y="1971117"/>
            <a:ext cx="1305272" cy="2726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1132683" y="5920878"/>
            <a:ext cx="712879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025"/>
              </a:lnSpc>
              <a:spcAft>
                <a:spcPts val="800"/>
              </a:spcAft>
              <a:buSzPts val="1400"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позволяет изучить мир вокруг нас.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Блок-схема: документ 1"/>
          <p:cNvSpPr/>
          <p:nvPr/>
        </p:nvSpPr>
        <p:spPr>
          <a:xfrm>
            <a:off x="415831" y="2127323"/>
            <a:ext cx="1909154" cy="1639536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Уголки </a:t>
            </a:r>
            <a:r>
              <a:rPr lang="ru-RU" sz="2800" dirty="0">
                <a:solidFill>
                  <a:srgbClr val="0B530B"/>
                </a:solidFill>
              </a:rPr>
              <a:t>в группах</a:t>
            </a:r>
          </a:p>
          <a:p>
            <a:pPr algn="ctr"/>
            <a:endParaRPr lang="ru-RU" sz="2800" dirty="0"/>
          </a:p>
        </p:txBody>
      </p:sp>
      <p:sp>
        <p:nvSpPr>
          <p:cNvPr id="16" name="Блок-схема: документ 15"/>
          <p:cNvSpPr/>
          <p:nvPr/>
        </p:nvSpPr>
        <p:spPr>
          <a:xfrm>
            <a:off x="527871" y="4090913"/>
            <a:ext cx="2335823" cy="1639536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Мини - лаборатория</a:t>
            </a:r>
            <a:endParaRPr lang="ru-RU" sz="2800" dirty="0">
              <a:solidFill>
                <a:srgbClr val="0B530B"/>
              </a:solidFill>
            </a:endParaRPr>
          </a:p>
          <a:p>
            <a:pPr algn="ctr"/>
            <a:endParaRPr lang="ru-RU" sz="2800" dirty="0"/>
          </a:p>
        </p:txBody>
      </p:sp>
      <p:sp>
        <p:nvSpPr>
          <p:cNvPr id="18" name="Блок-схема: документ 17"/>
          <p:cNvSpPr/>
          <p:nvPr/>
        </p:nvSpPr>
        <p:spPr>
          <a:xfrm>
            <a:off x="6803955" y="1947843"/>
            <a:ext cx="2340045" cy="1135285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dirty="0">
                <a:solidFill>
                  <a:srgbClr val="0B530B"/>
                </a:solidFill>
              </a:rPr>
              <a:t>Б</a:t>
            </a:r>
            <a:r>
              <a:rPr lang="ru-RU" sz="2800" dirty="0" smtClean="0">
                <a:solidFill>
                  <a:srgbClr val="0B530B"/>
                </a:solidFill>
              </a:rPr>
              <a:t>иблиотека</a:t>
            </a:r>
            <a:endParaRPr lang="ru-RU" sz="2800" dirty="0">
              <a:solidFill>
                <a:srgbClr val="0B530B"/>
              </a:solidFill>
            </a:endParaRPr>
          </a:p>
          <a:p>
            <a:pPr algn="ctr"/>
            <a:endParaRPr lang="ru-RU" sz="2800" dirty="0"/>
          </a:p>
        </p:txBody>
      </p:sp>
      <p:sp>
        <p:nvSpPr>
          <p:cNvPr id="20" name="Блок-схема: документ 19"/>
          <p:cNvSpPr/>
          <p:nvPr/>
        </p:nvSpPr>
        <p:spPr>
          <a:xfrm>
            <a:off x="6944280" y="3860961"/>
            <a:ext cx="1909154" cy="1639536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Огород,</a:t>
            </a:r>
          </a:p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Цветники,</a:t>
            </a:r>
          </a:p>
          <a:p>
            <a:pPr algn="ctr"/>
            <a:r>
              <a:rPr lang="ru-RU" sz="2800" dirty="0" smtClean="0">
                <a:solidFill>
                  <a:srgbClr val="0B530B"/>
                </a:solidFill>
              </a:rPr>
              <a:t>Теплица</a:t>
            </a:r>
            <a:endParaRPr lang="ru-RU" sz="2800" dirty="0">
              <a:solidFill>
                <a:srgbClr val="0B530B"/>
              </a:solidFill>
            </a:endParaRPr>
          </a:p>
          <a:p>
            <a:pPr algn="ctr"/>
            <a:endParaRPr lang="ru-RU" sz="2800" dirty="0"/>
          </a:p>
        </p:txBody>
      </p:sp>
      <p:sp>
        <p:nvSpPr>
          <p:cNvPr id="22" name="Блок-схема: документ 21"/>
          <p:cNvSpPr/>
          <p:nvPr/>
        </p:nvSpPr>
        <p:spPr>
          <a:xfrm>
            <a:off x="3616373" y="2953715"/>
            <a:ext cx="2662197" cy="2658148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rgbClr val="0B53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dirty="0">
                <a:solidFill>
                  <a:srgbClr val="0B530B"/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  <a:t>Оформленные каждой группой игровые площадки</a:t>
            </a:r>
            <a:endParaRPr lang="ru-RU" sz="2800" dirty="0">
              <a:solidFill>
                <a:srgbClr val="0B53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93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7844408" cy="184482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03648" y="692696"/>
            <a:ext cx="7488832" cy="3168352"/>
          </a:xfrm>
        </p:spPr>
        <p:txBody>
          <a:bodyPr>
            <a:normAutofit fontScale="25000" lnSpcReduction="20000"/>
          </a:bodyPr>
          <a:lstStyle/>
          <a:p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детский сад направлен на экологическое воспитание детей.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 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дальнейшем сад должен превратиться в мини-город «</a:t>
            </a:r>
            <a:r>
              <a:rPr lang="ru-RU" sz="7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Экосити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en-US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- реализация.</a:t>
            </a:r>
          </a:p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 чтобы изучить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компоненты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способствуют развитию ребенка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реализовать проект, необходимо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специальное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оборудование, которое способствует:</a:t>
            </a:r>
          </a:p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1.Созданию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современной, интерактивной развивающей предметно-пространственной экологической среды; </a:t>
            </a:r>
          </a:p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2.Обеспечению  условий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реализации творческого потенциала педагогов в области применения инновационных; образовательных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технологий;</a:t>
            </a:r>
            <a:endParaRPr lang="en-US" sz="7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3.Развитию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партнерских взаимоотношений с семьями воспитанников по вопросам экологического воспитания;</a:t>
            </a:r>
          </a:p>
          <a:p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4.Созданию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сетевого взаимодействия и социального партнёрства через расширение связей с образовательными учреждениями, социально значимыми организациями по экологическому воспитанию </a:t>
            </a:r>
            <a:endParaRPr lang="ru-RU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5" descr="http://s14.buyreklama.ru/sterlitamak/photos/37608659/d759b85a109d5f4094341d04b09b80eb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20000"/>
          </a:blip>
          <a:srcRect/>
          <a:stretch>
            <a:fillRect/>
          </a:stretch>
        </p:blipFill>
        <p:spPr bwMode="auto">
          <a:xfrm>
            <a:off x="7812360" y="5085184"/>
            <a:ext cx="827584" cy="66361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89598"/>
            <a:ext cx="1365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421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jec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7013"/>
            <a:ext cx="91440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ject 5"/>
          <p:cNvSpPr txBox="1"/>
          <p:nvPr/>
        </p:nvSpPr>
        <p:spPr>
          <a:xfrm>
            <a:off x="5867400" y="2565400"/>
            <a:ext cx="1800225" cy="65087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>
              <a:defRPr/>
            </a:pPr>
            <a:endParaRPr sz="2750" dirty="0">
              <a:latin typeface="Times New Roman"/>
              <a:cs typeface="Times New Roman"/>
            </a:endParaRPr>
          </a:p>
          <a:p>
            <a:pPr marL="4663440">
              <a:defRPr/>
            </a:pPr>
            <a:r>
              <a:rPr sz="1400" u="heavy" spc="-345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Times New Roman"/>
                <a:cs typeface="Times New Roman"/>
              </a:rPr>
              <a:t> 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48425" y="5024438"/>
            <a:ext cx="2300288" cy="874712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695325">
              <a:spcBef>
                <a:spcPts val="100"/>
              </a:spcBef>
              <a:defRPr/>
            </a:pPr>
            <a:r>
              <a:rPr sz="1400" u="heavy" spc="-345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 </a:t>
            </a:r>
            <a:r>
              <a:rPr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АСТРО-</a:t>
            </a:r>
            <a:r>
              <a:rPr lang="ru-RU"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СИТИ</a:t>
            </a:r>
            <a:r>
              <a:rPr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: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spcBef>
                <a:spcPts val="5"/>
              </a:spcBef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dirty="0">
                <a:solidFill>
                  <a:srgbClr val="375F92"/>
                </a:solidFill>
                <a:latin typeface="PT Astra Serif"/>
                <a:cs typeface="Times New Roman"/>
              </a:rPr>
              <a:t>мобильный</a:t>
            </a:r>
            <a:r>
              <a:rPr sz="1400" spc="-85" dirty="0">
                <a:solidFill>
                  <a:srgbClr val="375F92"/>
                </a:solidFill>
                <a:latin typeface="PT Astra Serif"/>
                <a:cs typeface="Times New Roman"/>
              </a:rPr>
              <a:t> </a:t>
            </a:r>
            <a:r>
              <a:rPr sz="1400" dirty="0">
                <a:solidFill>
                  <a:srgbClr val="375F92"/>
                </a:solidFill>
                <a:latin typeface="PT Astra Serif"/>
                <a:cs typeface="Times New Roman"/>
              </a:rPr>
              <a:t>планетарий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dirty="0">
                <a:solidFill>
                  <a:srgbClr val="375F92"/>
                </a:solidFill>
                <a:latin typeface="PT Astra Serif"/>
                <a:cs typeface="Times New Roman"/>
              </a:rPr>
              <a:t>интерактивный</a:t>
            </a:r>
            <a:r>
              <a:rPr sz="1400" spc="-75" dirty="0">
                <a:solidFill>
                  <a:srgbClr val="375F92"/>
                </a:solidFill>
                <a:latin typeface="PT Astra Serif"/>
                <a:cs typeface="Times New Roman"/>
              </a:rPr>
              <a:t> </a:t>
            </a:r>
            <a:r>
              <a:rPr sz="1400" spc="-25" dirty="0">
                <a:solidFill>
                  <a:srgbClr val="375F92"/>
                </a:solidFill>
                <a:latin typeface="PT Astra Serif"/>
                <a:cs typeface="Times New Roman"/>
              </a:rPr>
              <a:t>глобус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spc="-5" dirty="0">
                <a:solidFill>
                  <a:srgbClr val="375F92"/>
                </a:solidFill>
                <a:latin typeface="PT Astra Serif"/>
                <a:cs typeface="Times New Roman"/>
              </a:rPr>
              <a:t>телескоп</a:t>
            </a:r>
            <a:endParaRPr sz="1400" dirty="0">
              <a:latin typeface="PT Astra Serif"/>
              <a:cs typeface="Times New Roman"/>
            </a:endParaRPr>
          </a:p>
        </p:txBody>
      </p:sp>
      <p:sp>
        <p:nvSpPr>
          <p:cNvPr id="12293" name="object 7"/>
          <p:cNvSpPr txBox="1">
            <a:spLocks noChangeArrowheads="1"/>
          </p:cNvSpPr>
          <p:nvPr/>
        </p:nvSpPr>
        <p:spPr bwMode="auto">
          <a:xfrm>
            <a:off x="3924300" y="2341563"/>
            <a:ext cx="3055938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84150" indent="-171450"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41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100"/>
              </a:spcBef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метеоплощадка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метеостанция для помещений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интерактивные комплекты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«Времена года»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тактильные комплекты природных  материалов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эко-студия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эко-полки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"/>
            </a:pPr>
            <a:r>
              <a:rPr lang="ru-RU" altLang="ru-RU" sz="1400" dirty="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цифровая мобильная лаборатория</a:t>
            </a:r>
            <a:endParaRPr lang="ru-RU" altLang="ru-RU" sz="1400" dirty="0">
              <a:latin typeface="PT Astra Serif" pitchFamily="18" charset="0"/>
              <a:cs typeface="Times New Roman" pitchFamily="18" charset="0"/>
            </a:endParaRPr>
          </a:p>
        </p:txBody>
      </p:sp>
      <p:sp>
        <p:nvSpPr>
          <p:cNvPr id="12294" name="object 8"/>
          <p:cNvSpPr>
            <a:spLocks/>
          </p:cNvSpPr>
          <p:nvPr/>
        </p:nvSpPr>
        <p:spPr bwMode="auto">
          <a:xfrm>
            <a:off x="2424113" y="3071813"/>
            <a:ext cx="50800" cy="25400"/>
          </a:xfrm>
          <a:custGeom>
            <a:avLst/>
            <a:gdLst>
              <a:gd name="T0" fmla="*/ 50292 w 50800"/>
              <a:gd name="T1" fmla="*/ 0 h 18414"/>
              <a:gd name="T2" fmla="*/ 0 w 50800"/>
              <a:gd name="T3" fmla="*/ 0 h 18414"/>
              <a:gd name="T4" fmla="*/ 0 w 50800"/>
              <a:gd name="T5" fmla="*/ 66205 h 18414"/>
              <a:gd name="T6" fmla="*/ 50292 w 50800"/>
              <a:gd name="T7" fmla="*/ 66205 h 18414"/>
              <a:gd name="T8" fmla="*/ 50292 w 50800"/>
              <a:gd name="T9" fmla="*/ 0 h 184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800" h="18414">
                <a:moveTo>
                  <a:pt x="50292" y="0"/>
                </a:moveTo>
                <a:lnTo>
                  <a:pt x="0" y="0"/>
                </a:lnTo>
                <a:lnTo>
                  <a:pt x="0" y="18287"/>
                </a:lnTo>
                <a:lnTo>
                  <a:pt x="50292" y="18287"/>
                </a:lnTo>
                <a:lnTo>
                  <a:pt x="50292" y="0"/>
                </a:lnTo>
                <a:close/>
              </a:path>
            </a:pathLst>
          </a:custGeom>
          <a:solidFill>
            <a:srgbClr val="375F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" name="object 9"/>
          <p:cNvSpPr txBox="1"/>
          <p:nvPr/>
        </p:nvSpPr>
        <p:spPr>
          <a:xfrm>
            <a:off x="636588" y="2794000"/>
            <a:ext cx="2495550" cy="152082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809625">
              <a:spcBef>
                <a:spcPts val="100"/>
              </a:spcBef>
              <a:defRPr/>
            </a:pPr>
            <a:r>
              <a:rPr sz="1400" u="heavy" spc="-35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400" b="1" u="heavy" spc="-5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БИО-</a:t>
            </a:r>
            <a:r>
              <a:rPr lang="ru-RU" sz="1400" b="1" u="heavy" spc="-5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СИТИ</a:t>
            </a:r>
            <a:r>
              <a:rPr sz="1400" spc="-5" dirty="0">
                <a:solidFill>
                  <a:srgbClr val="375F92"/>
                </a:solidFill>
                <a:latin typeface="PT Astra Serif"/>
                <a:cs typeface="Times New Roman"/>
              </a:rPr>
              <a:t>: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spcBef>
                <a:spcPts val="5"/>
              </a:spcBef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spc="-10" dirty="0">
                <a:solidFill>
                  <a:srgbClr val="375F92"/>
                </a:solidFill>
                <a:latin typeface="PT Astra Serif"/>
                <a:cs typeface="Times New Roman"/>
              </a:rPr>
              <a:t>аквариум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spc="-15" dirty="0">
                <a:solidFill>
                  <a:srgbClr val="375F92"/>
                </a:solidFill>
                <a:latin typeface="PT Astra Serif"/>
                <a:cs typeface="Times New Roman"/>
              </a:rPr>
              <a:t>уголок</a:t>
            </a:r>
            <a:r>
              <a:rPr sz="1400" spc="-5" dirty="0">
                <a:solidFill>
                  <a:srgbClr val="375F92"/>
                </a:solidFill>
                <a:latin typeface="PT Astra Serif"/>
                <a:cs typeface="Times New Roman"/>
              </a:rPr>
              <a:t> природы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spc="-15" dirty="0">
                <a:solidFill>
                  <a:srgbClr val="375F92"/>
                </a:solidFill>
                <a:latin typeface="PT Astra Serif"/>
                <a:cs typeface="Times New Roman"/>
              </a:rPr>
              <a:t>био-студия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dirty="0">
                <a:solidFill>
                  <a:srgbClr val="375F92"/>
                </a:solidFill>
                <a:latin typeface="PT Astra Serif"/>
                <a:cs typeface="Times New Roman"/>
              </a:rPr>
              <a:t>цифровой</a:t>
            </a:r>
            <a:r>
              <a:rPr sz="1400" spc="-50" dirty="0">
                <a:solidFill>
                  <a:srgbClr val="375F92"/>
                </a:solidFill>
                <a:latin typeface="PT Astra Serif"/>
                <a:cs typeface="Times New Roman"/>
              </a:rPr>
              <a:t> </a:t>
            </a:r>
            <a:r>
              <a:rPr sz="1400" spc="-5" dirty="0">
                <a:solidFill>
                  <a:srgbClr val="375F92"/>
                </a:solidFill>
                <a:latin typeface="PT Astra Serif"/>
                <a:cs typeface="Times New Roman"/>
              </a:rPr>
              <a:t>микроскоп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dirty="0">
                <a:solidFill>
                  <a:srgbClr val="375F92"/>
                </a:solidFill>
                <a:latin typeface="PT Astra Serif"/>
                <a:cs typeface="Times New Roman"/>
              </a:rPr>
              <a:t>теплица</a:t>
            </a:r>
            <a:endParaRPr sz="1400" dirty="0">
              <a:latin typeface="PT Astra Serif"/>
              <a:cs typeface="Times New Roman"/>
            </a:endParaRPr>
          </a:p>
          <a:p>
            <a:pPr marL="184785" indent="-172720">
              <a:buFont typeface="Wingdings"/>
              <a:buChar char=""/>
              <a:tabLst>
                <a:tab pos="185420" algn="l"/>
              </a:tabLst>
              <a:defRPr/>
            </a:pPr>
            <a:r>
              <a:rPr sz="1400" spc="-10" dirty="0">
                <a:solidFill>
                  <a:srgbClr val="375F92"/>
                </a:solidFill>
                <a:latin typeface="PT Astra Serif"/>
                <a:cs typeface="Times New Roman"/>
              </a:rPr>
              <a:t>экологическая</a:t>
            </a:r>
            <a:r>
              <a:rPr sz="1400" spc="-35" dirty="0">
                <a:solidFill>
                  <a:srgbClr val="375F92"/>
                </a:solidFill>
                <a:latin typeface="PT Astra Serif"/>
                <a:cs typeface="Times New Roman"/>
              </a:rPr>
              <a:t> </a:t>
            </a:r>
            <a:r>
              <a:rPr sz="1400" spc="-5" dirty="0">
                <a:solidFill>
                  <a:srgbClr val="375F92"/>
                </a:solidFill>
                <a:latin typeface="PT Astra Serif"/>
                <a:cs typeface="Times New Roman"/>
              </a:rPr>
              <a:t>тропинка</a:t>
            </a:r>
            <a:endParaRPr sz="1400" dirty="0">
              <a:latin typeface="PT Astra Serif"/>
              <a:cs typeface="Times New Roman"/>
            </a:endParaRPr>
          </a:p>
        </p:txBody>
      </p:sp>
      <p:pic>
        <p:nvPicPr>
          <p:cNvPr id="12296" name="object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412875"/>
            <a:ext cx="1930400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object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997200"/>
            <a:ext cx="155416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8" name="object 12"/>
          <p:cNvGrpSpPr>
            <a:grpSpLocks/>
          </p:cNvGrpSpPr>
          <p:nvPr/>
        </p:nvGrpSpPr>
        <p:grpSpPr bwMode="auto">
          <a:xfrm>
            <a:off x="47625" y="1352550"/>
            <a:ext cx="4152900" cy="2072482"/>
            <a:chOff x="32003" y="908303"/>
            <a:chExt cx="4152196" cy="1554401"/>
          </a:xfrm>
        </p:grpSpPr>
        <p:pic>
          <p:nvPicPr>
            <p:cNvPr id="12309" name="object 1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03" y="908303"/>
              <a:ext cx="2214372" cy="1400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0" name="object 1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005576"/>
              <a:ext cx="1841751" cy="920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1" name="object 1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184" y="1078913"/>
              <a:ext cx="2033015" cy="1383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2" name="object 1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1639" y="1005576"/>
              <a:ext cx="1732289" cy="904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99" name="object 17"/>
          <p:cNvGrpSpPr>
            <a:grpSpLocks/>
          </p:cNvGrpSpPr>
          <p:nvPr/>
        </p:nvGrpSpPr>
        <p:grpSpPr bwMode="auto">
          <a:xfrm>
            <a:off x="69850" y="4810125"/>
            <a:ext cx="6191250" cy="1973263"/>
            <a:chOff x="70103" y="3607306"/>
            <a:chExt cx="6190489" cy="1479804"/>
          </a:xfrm>
        </p:grpSpPr>
        <p:pic>
          <p:nvPicPr>
            <p:cNvPr id="12303" name="object 1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8392" y="3610355"/>
              <a:ext cx="2362200" cy="1434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4" name="object 19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3844" y="3705876"/>
              <a:ext cx="1846307" cy="944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object 20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03" y="3607306"/>
              <a:ext cx="2014727" cy="1479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object 2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1" y="3705876"/>
              <a:ext cx="1584176" cy="940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object 2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4143" y="3607306"/>
              <a:ext cx="2115311" cy="1432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object 23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7" y="3705876"/>
              <a:ext cx="1656172" cy="940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Скругленный прямоугольник 26"/>
          <p:cNvSpPr/>
          <p:nvPr/>
        </p:nvSpPr>
        <p:spPr>
          <a:xfrm>
            <a:off x="755650" y="188913"/>
            <a:ext cx="7632700" cy="10080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2700" algn="ctr">
              <a:spcBef>
                <a:spcPts val="105"/>
              </a:spcBef>
              <a:defRPr/>
            </a:pPr>
            <a:r>
              <a:rPr lang="ru-RU" sz="2400" b="1" spc="-10" dirty="0">
                <a:solidFill>
                  <a:srgbClr val="AA0E9B"/>
                </a:solidFill>
                <a:latin typeface="PT Astra Serif"/>
                <a:cs typeface="Times New Roman"/>
              </a:rPr>
              <a:t>«ЭКОСИТИ» </a:t>
            </a:r>
            <a:r>
              <a:rPr lang="ru-RU" sz="2400" b="1" dirty="0">
                <a:solidFill>
                  <a:srgbClr val="AA0E9B"/>
                </a:solidFill>
                <a:latin typeface="PT Astra Serif"/>
                <a:cs typeface="Times New Roman"/>
              </a:rPr>
              <a:t>– </a:t>
            </a:r>
          </a:p>
          <a:p>
            <a:pPr marL="12700" algn="ctr">
              <a:spcBef>
                <a:spcPts val="105"/>
              </a:spcBef>
              <a:defRPr/>
            </a:pPr>
            <a:r>
              <a:rPr lang="ru-RU" sz="2400" b="1" spc="-20" dirty="0">
                <a:solidFill>
                  <a:srgbClr val="AA0E9B"/>
                </a:solidFill>
                <a:latin typeface="PT Astra Serif"/>
                <a:cs typeface="Times New Roman"/>
              </a:rPr>
              <a:t>центр экологического воспитания</a:t>
            </a:r>
            <a:endParaRPr lang="ru-RU" sz="2400" b="1" dirty="0">
              <a:solidFill>
                <a:srgbClr val="AA0E9B"/>
              </a:solidFill>
              <a:latin typeface="PT Astra Serif"/>
              <a:cs typeface="Times New Roman"/>
            </a:endParaRPr>
          </a:p>
        </p:txBody>
      </p:sp>
      <p:pic>
        <p:nvPicPr>
          <p:cNvPr id="12301" name="Рисунок 2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365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object 6"/>
          <p:cNvSpPr txBox="1"/>
          <p:nvPr/>
        </p:nvSpPr>
        <p:spPr>
          <a:xfrm>
            <a:off x="3995738" y="2060575"/>
            <a:ext cx="2016125" cy="22860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695325">
              <a:spcBef>
                <a:spcPts val="100"/>
              </a:spcBef>
              <a:defRPr/>
            </a:pPr>
            <a:r>
              <a:rPr sz="1400" u="heavy" spc="-345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ru-RU"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ГЕО</a:t>
            </a:r>
            <a:r>
              <a:rPr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-</a:t>
            </a:r>
            <a:r>
              <a:rPr lang="ru-RU"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СИТИ</a:t>
            </a:r>
            <a:r>
              <a:rPr sz="1400" b="1" u="heavy" spc="-10" dirty="0">
                <a:solidFill>
                  <a:srgbClr val="943735"/>
                </a:solidFill>
                <a:uFill>
                  <a:solidFill>
                    <a:srgbClr val="943735"/>
                  </a:solidFill>
                </a:uFill>
                <a:latin typeface="PT Astra Serif"/>
                <a:cs typeface="Times New Roman"/>
              </a:rPr>
              <a:t>:</a:t>
            </a:r>
            <a:endParaRPr sz="1400" dirty="0">
              <a:latin typeface="PT Astra Serif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27756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1187450" y="115888"/>
            <a:ext cx="7272338" cy="7477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2700" algn="ctr">
              <a:spcBef>
                <a:spcPts val="105"/>
              </a:spcBef>
              <a:defRPr/>
            </a:pPr>
            <a:r>
              <a:rPr lang="ru-RU" sz="2400" b="1" spc="-10" dirty="0">
                <a:solidFill>
                  <a:srgbClr val="AA0E9B"/>
                </a:solidFill>
                <a:latin typeface="PT Astra Serif"/>
              </a:rPr>
              <a:t>Планируемый результат</a:t>
            </a:r>
            <a:endParaRPr lang="ru-RU" sz="2400" b="1" dirty="0">
              <a:solidFill>
                <a:srgbClr val="AA0E9B"/>
              </a:solidFill>
              <a:latin typeface="PT Astra Serif"/>
              <a:cs typeface="Times New Roman"/>
            </a:endParaRPr>
          </a:p>
        </p:txBody>
      </p:sp>
      <p:pic>
        <p:nvPicPr>
          <p:cNvPr id="13315" name="Рисунок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1365250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6" name="object 2"/>
          <p:cNvGrpSpPr>
            <a:grpSpLocks/>
          </p:cNvGrpSpPr>
          <p:nvPr/>
        </p:nvGrpSpPr>
        <p:grpSpPr bwMode="auto">
          <a:xfrm>
            <a:off x="0" y="2295525"/>
            <a:ext cx="9144000" cy="4562475"/>
            <a:chOff x="0" y="2065527"/>
            <a:chExt cx="9144000" cy="3077970"/>
          </a:xfrm>
        </p:grpSpPr>
        <p:sp>
          <p:nvSpPr>
            <p:cNvPr id="13321" name="object 14"/>
            <p:cNvSpPr>
              <a:spLocks/>
            </p:cNvSpPr>
            <p:nvPr/>
          </p:nvSpPr>
          <p:spPr bwMode="auto">
            <a:xfrm>
              <a:off x="597750" y="3401593"/>
              <a:ext cx="8006715" cy="538480"/>
            </a:xfrm>
            <a:custGeom>
              <a:avLst/>
              <a:gdLst>
                <a:gd name="T0" fmla="*/ 8006715 w 8006715"/>
                <a:gd name="T1" fmla="*/ 0 h 538479"/>
                <a:gd name="T2" fmla="*/ 0 w 8006715"/>
                <a:gd name="T3" fmla="*/ 0 h 538479"/>
                <a:gd name="T4" fmla="*/ 0 w 8006715"/>
                <a:gd name="T5" fmla="*/ 538306 h 538479"/>
                <a:gd name="T6" fmla="*/ 8006715 w 8006715"/>
                <a:gd name="T7" fmla="*/ 538306 h 538479"/>
                <a:gd name="T8" fmla="*/ 8006715 w 8006715"/>
                <a:gd name="T9" fmla="*/ 0 h 5384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06715" h="538479">
                  <a:moveTo>
                    <a:pt x="8006715" y="0"/>
                  </a:moveTo>
                  <a:lnTo>
                    <a:pt x="0" y="0"/>
                  </a:lnTo>
                  <a:lnTo>
                    <a:pt x="0" y="538302"/>
                  </a:lnTo>
                  <a:lnTo>
                    <a:pt x="8006715" y="538302"/>
                  </a:lnTo>
                  <a:lnTo>
                    <a:pt x="8006715" y="0"/>
                  </a:lnTo>
                  <a:close/>
                </a:path>
              </a:pathLst>
            </a:custGeom>
            <a:solidFill>
              <a:srgbClr val="806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pic>
          <p:nvPicPr>
            <p:cNvPr id="13322" name="object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351" y="3802379"/>
              <a:ext cx="4878324" cy="1239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3" name="object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925370"/>
              <a:ext cx="9144000" cy="218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object 5"/>
            <p:cNvSpPr>
              <a:spLocks/>
            </p:cNvSpPr>
            <p:nvPr/>
          </p:nvSpPr>
          <p:spPr bwMode="auto">
            <a:xfrm>
              <a:off x="336308" y="2065527"/>
              <a:ext cx="423545" cy="1971039"/>
            </a:xfrm>
            <a:custGeom>
              <a:avLst/>
              <a:gdLst>
                <a:gd name="T0" fmla="*/ 48584 w 423545"/>
                <a:gd name="T1" fmla="*/ 34454 h 1971039"/>
                <a:gd name="T2" fmla="*/ 110946 w 423545"/>
                <a:gd name="T3" fmla="*/ 105857 h 1971039"/>
                <a:gd name="T4" fmla="*/ 167638 w 423545"/>
                <a:gd name="T5" fmla="*/ 180341 h 1971039"/>
                <a:gd name="T6" fmla="*/ 218661 w 423545"/>
                <a:gd name="T7" fmla="*/ 257613 h 1971039"/>
                <a:gd name="T8" fmla="*/ 264015 w 423545"/>
                <a:gd name="T9" fmla="*/ 337379 h 1971039"/>
                <a:gd name="T10" fmla="*/ 303700 w 423545"/>
                <a:gd name="T11" fmla="*/ 419346 h 1971039"/>
                <a:gd name="T12" fmla="*/ 337715 w 423545"/>
                <a:gd name="T13" fmla="*/ 503221 h 1971039"/>
                <a:gd name="T14" fmla="*/ 366061 w 423545"/>
                <a:gd name="T15" fmla="*/ 588709 h 1971039"/>
                <a:gd name="T16" fmla="*/ 388738 w 423545"/>
                <a:gd name="T17" fmla="*/ 675517 h 1971039"/>
                <a:gd name="T18" fmla="*/ 405746 w 423545"/>
                <a:gd name="T19" fmla="*/ 763352 h 1971039"/>
                <a:gd name="T20" fmla="*/ 417084 w 423545"/>
                <a:gd name="T21" fmla="*/ 851920 h 1971039"/>
                <a:gd name="T22" fmla="*/ 422753 w 423545"/>
                <a:gd name="T23" fmla="*/ 940928 h 1971039"/>
                <a:gd name="T24" fmla="*/ 422753 w 423545"/>
                <a:gd name="T25" fmla="*/ 1030082 h 1971039"/>
                <a:gd name="T26" fmla="*/ 417084 w 423545"/>
                <a:gd name="T27" fmla="*/ 1119089 h 1971039"/>
                <a:gd name="T28" fmla="*/ 405746 w 423545"/>
                <a:gd name="T29" fmla="*/ 1207655 h 1971039"/>
                <a:gd name="T30" fmla="*/ 388738 w 423545"/>
                <a:gd name="T31" fmla="*/ 1295486 h 1971039"/>
                <a:gd name="T32" fmla="*/ 366061 w 423545"/>
                <a:gd name="T33" fmla="*/ 1382290 h 1971039"/>
                <a:gd name="T34" fmla="*/ 337715 w 423545"/>
                <a:gd name="T35" fmla="*/ 1467772 h 1971039"/>
                <a:gd name="T36" fmla="*/ 303700 w 423545"/>
                <a:gd name="T37" fmla="*/ 1551639 h 1971039"/>
                <a:gd name="T38" fmla="*/ 264015 w 423545"/>
                <a:gd name="T39" fmla="*/ 1633598 h 1971039"/>
                <a:gd name="T40" fmla="*/ 218661 w 423545"/>
                <a:gd name="T41" fmla="*/ 1713355 h 1971039"/>
                <a:gd name="T42" fmla="*/ 167638 w 423545"/>
                <a:gd name="T43" fmla="*/ 1790616 h 1971039"/>
                <a:gd name="T44" fmla="*/ 110946 w 423545"/>
                <a:gd name="T45" fmla="*/ 1865088 h 1971039"/>
                <a:gd name="T46" fmla="*/ 48584 w 423545"/>
                <a:gd name="T47" fmla="*/ 1936478 h 1971039"/>
                <a:gd name="T48" fmla="*/ 0 w 423545"/>
                <a:gd name="T49" fmla="*/ 1955647 h 1971039"/>
                <a:gd name="T50" fmla="*/ 65490 w 423545"/>
                <a:gd name="T51" fmla="*/ 1885491 h 1971039"/>
                <a:gd name="T52" fmla="*/ 125160 w 423545"/>
                <a:gd name="T53" fmla="*/ 1812025 h 1971039"/>
                <a:gd name="T54" fmla="*/ 179008 w 423545"/>
                <a:gd name="T55" fmla="*/ 1735556 h 1971039"/>
                <a:gd name="T56" fmla="*/ 227035 w 423545"/>
                <a:gd name="T57" fmla="*/ 1656393 h 1971039"/>
                <a:gd name="T58" fmla="*/ 269240 w 423545"/>
                <a:gd name="T59" fmla="*/ 1574843 h 1971039"/>
                <a:gd name="T60" fmla="*/ 305624 w 423545"/>
                <a:gd name="T61" fmla="*/ 1491215 h 1971039"/>
                <a:gd name="T62" fmla="*/ 336186 w 423545"/>
                <a:gd name="T63" fmla="*/ 1405816 h 1971039"/>
                <a:gd name="T64" fmla="*/ 360927 w 423545"/>
                <a:gd name="T65" fmla="*/ 1318955 h 1971039"/>
                <a:gd name="T66" fmla="*/ 379847 w 423545"/>
                <a:gd name="T67" fmla="*/ 1230938 h 1971039"/>
                <a:gd name="T68" fmla="*/ 392945 w 423545"/>
                <a:gd name="T69" fmla="*/ 1142075 h 1971039"/>
                <a:gd name="T70" fmla="*/ 400222 w 423545"/>
                <a:gd name="T71" fmla="*/ 1052673 h 1971039"/>
                <a:gd name="T72" fmla="*/ 401677 w 423545"/>
                <a:gd name="T73" fmla="*/ 963040 h 1971039"/>
                <a:gd name="T74" fmla="*/ 397311 w 423545"/>
                <a:gd name="T75" fmla="*/ 873483 h 1971039"/>
                <a:gd name="T76" fmla="*/ 387124 w 423545"/>
                <a:gd name="T77" fmla="*/ 784312 h 1971039"/>
                <a:gd name="T78" fmla="*/ 371115 w 423545"/>
                <a:gd name="T79" fmla="*/ 695832 h 1971039"/>
                <a:gd name="T80" fmla="*/ 349285 w 423545"/>
                <a:gd name="T81" fmla="*/ 608354 h 1971039"/>
                <a:gd name="T82" fmla="*/ 321633 w 423545"/>
                <a:gd name="T83" fmla="*/ 522184 h 1971039"/>
                <a:gd name="T84" fmla="*/ 288160 w 423545"/>
                <a:gd name="T85" fmla="*/ 437631 h 1971039"/>
                <a:gd name="T86" fmla="*/ 248865 w 423545"/>
                <a:gd name="T87" fmla="*/ 355001 h 1971039"/>
                <a:gd name="T88" fmla="*/ 203749 w 423545"/>
                <a:gd name="T89" fmla="*/ 274604 h 1971039"/>
                <a:gd name="T90" fmla="*/ 152812 w 423545"/>
                <a:gd name="T91" fmla="*/ 196748 h 1971039"/>
                <a:gd name="T92" fmla="*/ 96053 w 423545"/>
                <a:gd name="T93" fmla="*/ 121739 h 1971039"/>
                <a:gd name="T94" fmla="*/ 33473 w 423545"/>
                <a:gd name="T95" fmla="*/ 49886 h 1971039"/>
                <a:gd name="T96" fmla="*/ 15278 w 423545"/>
                <a:gd name="T97" fmla="*/ 0 h 197103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23545" h="1971039">
                  <a:moveTo>
                    <a:pt x="15278" y="0"/>
                  </a:moveTo>
                  <a:lnTo>
                    <a:pt x="48584" y="34454"/>
                  </a:lnTo>
                  <a:lnTo>
                    <a:pt x="80474" y="69752"/>
                  </a:lnTo>
                  <a:lnTo>
                    <a:pt x="110946" y="105857"/>
                  </a:lnTo>
                  <a:lnTo>
                    <a:pt x="140001" y="142732"/>
                  </a:lnTo>
                  <a:lnTo>
                    <a:pt x="167638" y="180341"/>
                  </a:lnTo>
                  <a:lnTo>
                    <a:pt x="193858" y="218647"/>
                  </a:lnTo>
                  <a:lnTo>
                    <a:pt x="218661" y="257613"/>
                  </a:lnTo>
                  <a:lnTo>
                    <a:pt x="242047" y="297202"/>
                  </a:lnTo>
                  <a:lnTo>
                    <a:pt x="264015" y="337379"/>
                  </a:lnTo>
                  <a:lnTo>
                    <a:pt x="284566" y="378106"/>
                  </a:lnTo>
                  <a:lnTo>
                    <a:pt x="303700" y="419346"/>
                  </a:lnTo>
                  <a:lnTo>
                    <a:pt x="321416" y="461063"/>
                  </a:lnTo>
                  <a:lnTo>
                    <a:pt x="337715" y="503221"/>
                  </a:lnTo>
                  <a:lnTo>
                    <a:pt x="352597" y="545781"/>
                  </a:lnTo>
                  <a:lnTo>
                    <a:pt x="366061" y="588709"/>
                  </a:lnTo>
                  <a:lnTo>
                    <a:pt x="378108" y="631966"/>
                  </a:lnTo>
                  <a:lnTo>
                    <a:pt x="388738" y="675517"/>
                  </a:lnTo>
                  <a:lnTo>
                    <a:pt x="397950" y="719324"/>
                  </a:lnTo>
                  <a:lnTo>
                    <a:pt x="405746" y="763352"/>
                  </a:lnTo>
                  <a:lnTo>
                    <a:pt x="412123" y="807563"/>
                  </a:lnTo>
                  <a:lnTo>
                    <a:pt x="417084" y="851920"/>
                  </a:lnTo>
                  <a:lnTo>
                    <a:pt x="420627" y="896388"/>
                  </a:lnTo>
                  <a:lnTo>
                    <a:pt x="422753" y="940928"/>
                  </a:lnTo>
                  <a:lnTo>
                    <a:pt x="423462" y="985505"/>
                  </a:lnTo>
                  <a:lnTo>
                    <a:pt x="422753" y="1030082"/>
                  </a:lnTo>
                  <a:lnTo>
                    <a:pt x="420627" y="1074622"/>
                  </a:lnTo>
                  <a:lnTo>
                    <a:pt x="417084" y="1119089"/>
                  </a:lnTo>
                  <a:lnTo>
                    <a:pt x="412123" y="1163445"/>
                  </a:lnTo>
                  <a:lnTo>
                    <a:pt x="405746" y="1207655"/>
                  </a:lnTo>
                  <a:lnTo>
                    <a:pt x="397950" y="1251681"/>
                  </a:lnTo>
                  <a:lnTo>
                    <a:pt x="388738" y="1295486"/>
                  </a:lnTo>
                  <a:lnTo>
                    <a:pt x="378108" y="1339035"/>
                  </a:lnTo>
                  <a:lnTo>
                    <a:pt x="366061" y="1382290"/>
                  </a:lnTo>
                  <a:lnTo>
                    <a:pt x="352597" y="1425214"/>
                  </a:lnTo>
                  <a:lnTo>
                    <a:pt x="337715" y="1467772"/>
                  </a:lnTo>
                  <a:lnTo>
                    <a:pt x="321416" y="1509926"/>
                  </a:lnTo>
                  <a:lnTo>
                    <a:pt x="303700" y="1551639"/>
                  </a:lnTo>
                  <a:lnTo>
                    <a:pt x="284566" y="1592875"/>
                  </a:lnTo>
                  <a:lnTo>
                    <a:pt x="264015" y="1633598"/>
                  </a:lnTo>
                  <a:lnTo>
                    <a:pt x="242047" y="1673770"/>
                  </a:lnTo>
                  <a:lnTo>
                    <a:pt x="218661" y="1713355"/>
                  </a:lnTo>
                  <a:lnTo>
                    <a:pt x="193858" y="1752316"/>
                  </a:lnTo>
                  <a:lnTo>
                    <a:pt x="167638" y="1790616"/>
                  </a:lnTo>
                  <a:lnTo>
                    <a:pt x="140001" y="1828219"/>
                  </a:lnTo>
                  <a:lnTo>
                    <a:pt x="110946" y="1865088"/>
                  </a:lnTo>
                  <a:lnTo>
                    <a:pt x="80474" y="1901187"/>
                  </a:lnTo>
                  <a:lnTo>
                    <a:pt x="48584" y="1936478"/>
                  </a:lnTo>
                  <a:lnTo>
                    <a:pt x="15278" y="1970925"/>
                  </a:lnTo>
                  <a:lnTo>
                    <a:pt x="0" y="1955647"/>
                  </a:lnTo>
                  <a:lnTo>
                    <a:pt x="33473" y="1921002"/>
                  </a:lnTo>
                  <a:lnTo>
                    <a:pt x="65490" y="1885491"/>
                  </a:lnTo>
                  <a:lnTo>
                    <a:pt x="96053" y="1849152"/>
                  </a:lnTo>
                  <a:lnTo>
                    <a:pt x="125160" y="1812025"/>
                  </a:lnTo>
                  <a:lnTo>
                    <a:pt x="152812" y="1774146"/>
                  </a:lnTo>
                  <a:lnTo>
                    <a:pt x="179008" y="1735556"/>
                  </a:lnTo>
                  <a:lnTo>
                    <a:pt x="203749" y="1696292"/>
                  </a:lnTo>
                  <a:lnTo>
                    <a:pt x="227035" y="1656393"/>
                  </a:lnTo>
                  <a:lnTo>
                    <a:pt x="248865" y="1615897"/>
                  </a:lnTo>
                  <a:lnTo>
                    <a:pt x="269240" y="1574843"/>
                  </a:lnTo>
                  <a:lnTo>
                    <a:pt x="288160" y="1533270"/>
                  </a:lnTo>
                  <a:lnTo>
                    <a:pt x="305624" y="1491215"/>
                  </a:lnTo>
                  <a:lnTo>
                    <a:pt x="321633" y="1448718"/>
                  </a:lnTo>
                  <a:lnTo>
                    <a:pt x="336186" y="1405816"/>
                  </a:lnTo>
                  <a:lnTo>
                    <a:pt x="349285" y="1362549"/>
                  </a:lnTo>
                  <a:lnTo>
                    <a:pt x="360927" y="1318955"/>
                  </a:lnTo>
                  <a:lnTo>
                    <a:pt x="371115" y="1275072"/>
                  </a:lnTo>
                  <a:lnTo>
                    <a:pt x="379847" y="1230938"/>
                  </a:lnTo>
                  <a:lnTo>
                    <a:pt x="387124" y="1186593"/>
                  </a:lnTo>
                  <a:lnTo>
                    <a:pt x="392945" y="1142075"/>
                  </a:lnTo>
                  <a:lnTo>
                    <a:pt x="397311" y="1097422"/>
                  </a:lnTo>
                  <a:lnTo>
                    <a:pt x="400222" y="1052673"/>
                  </a:lnTo>
                  <a:lnTo>
                    <a:pt x="401677" y="1007866"/>
                  </a:lnTo>
                  <a:lnTo>
                    <a:pt x="401677" y="963040"/>
                  </a:lnTo>
                  <a:lnTo>
                    <a:pt x="400222" y="918233"/>
                  </a:lnTo>
                  <a:lnTo>
                    <a:pt x="397311" y="873483"/>
                  </a:lnTo>
                  <a:lnTo>
                    <a:pt x="392945" y="828830"/>
                  </a:lnTo>
                  <a:lnTo>
                    <a:pt x="387124" y="784312"/>
                  </a:lnTo>
                  <a:lnTo>
                    <a:pt x="379847" y="739966"/>
                  </a:lnTo>
                  <a:lnTo>
                    <a:pt x="371115" y="695832"/>
                  </a:lnTo>
                  <a:lnTo>
                    <a:pt x="360927" y="651949"/>
                  </a:lnTo>
                  <a:lnTo>
                    <a:pt x="349285" y="608354"/>
                  </a:lnTo>
                  <a:lnTo>
                    <a:pt x="336186" y="565086"/>
                  </a:lnTo>
                  <a:lnTo>
                    <a:pt x="321633" y="522184"/>
                  </a:lnTo>
                  <a:lnTo>
                    <a:pt x="305624" y="479686"/>
                  </a:lnTo>
                  <a:lnTo>
                    <a:pt x="288160" y="437631"/>
                  </a:lnTo>
                  <a:lnTo>
                    <a:pt x="269240" y="396056"/>
                  </a:lnTo>
                  <a:lnTo>
                    <a:pt x="248865" y="355001"/>
                  </a:lnTo>
                  <a:lnTo>
                    <a:pt x="227035" y="314505"/>
                  </a:lnTo>
                  <a:lnTo>
                    <a:pt x="203749" y="274604"/>
                  </a:lnTo>
                  <a:lnTo>
                    <a:pt x="179008" y="235339"/>
                  </a:lnTo>
                  <a:lnTo>
                    <a:pt x="152812" y="196748"/>
                  </a:lnTo>
                  <a:lnTo>
                    <a:pt x="125160" y="158868"/>
                  </a:lnTo>
                  <a:lnTo>
                    <a:pt x="96053" y="121739"/>
                  </a:lnTo>
                  <a:lnTo>
                    <a:pt x="65490" y="85399"/>
                  </a:lnTo>
                  <a:lnTo>
                    <a:pt x="33473" y="49886"/>
                  </a:lnTo>
                  <a:lnTo>
                    <a:pt x="0" y="15240"/>
                  </a:lnTo>
                  <a:lnTo>
                    <a:pt x="15278" y="0"/>
                  </a:lnTo>
                  <a:close/>
                </a:path>
              </a:pathLst>
            </a:custGeom>
            <a:noFill/>
            <a:ln w="25400">
              <a:solidFill>
                <a:srgbClr val="8063A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5" name="object 6"/>
            <p:cNvSpPr>
              <a:spLocks/>
            </p:cNvSpPr>
            <p:nvPr/>
          </p:nvSpPr>
          <p:spPr bwMode="auto">
            <a:xfrm>
              <a:off x="597750" y="2146744"/>
              <a:ext cx="8006715" cy="569595"/>
            </a:xfrm>
            <a:custGeom>
              <a:avLst/>
              <a:gdLst>
                <a:gd name="T0" fmla="*/ 8006715 w 8006715"/>
                <a:gd name="T1" fmla="*/ 0 h 569594"/>
                <a:gd name="T2" fmla="*/ 0 w 8006715"/>
                <a:gd name="T3" fmla="*/ 0 h 569594"/>
                <a:gd name="T4" fmla="*/ 0 w 8006715"/>
                <a:gd name="T5" fmla="*/ 569027 h 569594"/>
                <a:gd name="T6" fmla="*/ 8006715 w 8006715"/>
                <a:gd name="T7" fmla="*/ 569027 h 569594"/>
                <a:gd name="T8" fmla="*/ 8006715 w 8006715"/>
                <a:gd name="T9" fmla="*/ 0 h 5695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06715" h="569594">
                  <a:moveTo>
                    <a:pt x="8006715" y="0"/>
                  </a:moveTo>
                  <a:lnTo>
                    <a:pt x="0" y="0"/>
                  </a:lnTo>
                  <a:lnTo>
                    <a:pt x="0" y="569023"/>
                  </a:lnTo>
                  <a:lnTo>
                    <a:pt x="8006715" y="569023"/>
                  </a:lnTo>
                  <a:lnTo>
                    <a:pt x="8006715" y="0"/>
                  </a:lnTo>
                  <a:close/>
                </a:path>
              </a:pathLst>
            </a:custGeom>
            <a:solidFill>
              <a:srgbClr val="9BBA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6" name="object 7"/>
            <p:cNvSpPr>
              <a:spLocks/>
            </p:cNvSpPr>
            <p:nvPr/>
          </p:nvSpPr>
          <p:spPr bwMode="auto">
            <a:xfrm>
              <a:off x="597750" y="2146744"/>
              <a:ext cx="8006715" cy="569595"/>
            </a:xfrm>
            <a:custGeom>
              <a:avLst/>
              <a:gdLst>
                <a:gd name="T0" fmla="*/ 0 w 8006715"/>
                <a:gd name="T1" fmla="*/ 569027 h 569594"/>
                <a:gd name="T2" fmla="*/ 8006715 w 8006715"/>
                <a:gd name="T3" fmla="*/ 569027 h 569594"/>
                <a:gd name="T4" fmla="*/ 8006715 w 8006715"/>
                <a:gd name="T5" fmla="*/ 0 h 569594"/>
                <a:gd name="T6" fmla="*/ 0 w 8006715"/>
                <a:gd name="T7" fmla="*/ 0 h 569594"/>
                <a:gd name="T8" fmla="*/ 0 w 8006715"/>
                <a:gd name="T9" fmla="*/ 569027 h 5695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06715" h="569594">
                  <a:moveTo>
                    <a:pt x="0" y="569023"/>
                  </a:moveTo>
                  <a:lnTo>
                    <a:pt x="8006715" y="569023"/>
                  </a:lnTo>
                  <a:lnTo>
                    <a:pt x="8006715" y="0"/>
                  </a:lnTo>
                  <a:lnTo>
                    <a:pt x="0" y="0"/>
                  </a:lnTo>
                  <a:lnTo>
                    <a:pt x="0" y="569023"/>
                  </a:lnTo>
                  <a:close/>
                </a:path>
              </a:pathLst>
            </a:custGeom>
            <a:noFill/>
            <a:ln w="25399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7" name="object 8"/>
            <p:cNvSpPr>
              <a:spLocks/>
            </p:cNvSpPr>
            <p:nvPr/>
          </p:nvSpPr>
          <p:spPr bwMode="auto">
            <a:xfrm>
              <a:off x="339521" y="2172969"/>
              <a:ext cx="516890" cy="516890"/>
            </a:xfrm>
            <a:custGeom>
              <a:avLst/>
              <a:gdLst>
                <a:gd name="T0" fmla="*/ 258229 w 516890"/>
                <a:gd name="T1" fmla="*/ 0 h 516889"/>
                <a:gd name="T2" fmla="*/ 211814 w 516890"/>
                <a:gd name="T3" fmla="*/ 4163 h 516889"/>
                <a:gd name="T4" fmla="*/ 168127 w 516890"/>
                <a:gd name="T5" fmla="*/ 16166 h 516889"/>
                <a:gd name="T6" fmla="*/ 127899 w 516890"/>
                <a:gd name="T7" fmla="*/ 35277 h 516889"/>
                <a:gd name="T8" fmla="*/ 91858 w 516890"/>
                <a:gd name="T9" fmla="*/ 60767 h 516889"/>
                <a:gd name="T10" fmla="*/ 60734 w 516890"/>
                <a:gd name="T11" fmla="*/ 91905 h 516889"/>
                <a:gd name="T12" fmla="*/ 35257 w 516890"/>
                <a:gd name="T13" fmla="*/ 127959 h 516889"/>
                <a:gd name="T14" fmla="*/ 16156 w 516890"/>
                <a:gd name="T15" fmla="*/ 168200 h 516889"/>
                <a:gd name="T16" fmla="*/ 4160 w 516890"/>
                <a:gd name="T17" fmla="*/ 211896 h 516889"/>
                <a:gd name="T18" fmla="*/ 0 w 516890"/>
                <a:gd name="T19" fmla="*/ 258318 h 516889"/>
                <a:gd name="T20" fmla="*/ 4160 w 516890"/>
                <a:gd name="T21" fmla="*/ 304739 h 516889"/>
                <a:gd name="T22" fmla="*/ 16156 w 516890"/>
                <a:gd name="T23" fmla="*/ 348423 h 516889"/>
                <a:gd name="T24" fmla="*/ 35257 w 516890"/>
                <a:gd name="T25" fmla="*/ 388647 h 516889"/>
                <a:gd name="T26" fmla="*/ 60734 w 516890"/>
                <a:gd name="T27" fmla="*/ 424681 h 516889"/>
                <a:gd name="T28" fmla="*/ 91858 w 516890"/>
                <a:gd name="T29" fmla="*/ 455798 h 516889"/>
                <a:gd name="T30" fmla="*/ 127899 w 516890"/>
                <a:gd name="T31" fmla="*/ 481268 h 516889"/>
                <a:gd name="T32" fmla="*/ 168127 w 516890"/>
                <a:gd name="T33" fmla="*/ 500362 h 516889"/>
                <a:gd name="T34" fmla="*/ 211814 w 516890"/>
                <a:gd name="T35" fmla="*/ 512354 h 516889"/>
                <a:gd name="T36" fmla="*/ 258229 w 516890"/>
                <a:gd name="T37" fmla="*/ 516513 h 516889"/>
                <a:gd name="T38" fmla="*/ 304647 w 516890"/>
                <a:gd name="T39" fmla="*/ 512354 h 516889"/>
                <a:gd name="T40" fmla="*/ 348335 w 516890"/>
                <a:gd name="T41" fmla="*/ 500362 h 516889"/>
                <a:gd name="T42" fmla="*/ 388564 w 516890"/>
                <a:gd name="T43" fmla="*/ 481268 h 516889"/>
                <a:gd name="T44" fmla="*/ 424604 w 516890"/>
                <a:gd name="T45" fmla="*/ 455798 h 516889"/>
                <a:gd name="T46" fmla="*/ 455727 w 516890"/>
                <a:gd name="T47" fmla="*/ 424681 h 516889"/>
                <a:gd name="T48" fmla="*/ 481203 w 516890"/>
                <a:gd name="T49" fmla="*/ 388647 h 516889"/>
                <a:gd name="T50" fmla="*/ 500303 w 516890"/>
                <a:gd name="T51" fmla="*/ 348423 h 516889"/>
                <a:gd name="T52" fmla="*/ 512297 w 516890"/>
                <a:gd name="T53" fmla="*/ 304739 h 516889"/>
                <a:gd name="T54" fmla="*/ 516458 w 516890"/>
                <a:gd name="T55" fmla="*/ 258318 h 516889"/>
                <a:gd name="T56" fmla="*/ 512297 w 516890"/>
                <a:gd name="T57" fmla="*/ 211896 h 516889"/>
                <a:gd name="T58" fmla="*/ 500303 w 516890"/>
                <a:gd name="T59" fmla="*/ 168200 h 516889"/>
                <a:gd name="T60" fmla="*/ 481203 w 516890"/>
                <a:gd name="T61" fmla="*/ 127959 h 516889"/>
                <a:gd name="T62" fmla="*/ 455727 w 516890"/>
                <a:gd name="T63" fmla="*/ 91905 h 516889"/>
                <a:gd name="T64" fmla="*/ 424604 w 516890"/>
                <a:gd name="T65" fmla="*/ 60767 h 516889"/>
                <a:gd name="T66" fmla="*/ 388564 w 516890"/>
                <a:gd name="T67" fmla="*/ 35277 h 516889"/>
                <a:gd name="T68" fmla="*/ 348335 w 516890"/>
                <a:gd name="T69" fmla="*/ 16166 h 516889"/>
                <a:gd name="T70" fmla="*/ 304647 w 516890"/>
                <a:gd name="T71" fmla="*/ 4163 h 516889"/>
                <a:gd name="T72" fmla="*/ 258229 w 516890"/>
                <a:gd name="T73" fmla="*/ 0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258229" y="0"/>
                  </a:moveTo>
                  <a:lnTo>
                    <a:pt x="211814" y="4163"/>
                  </a:lnTo>
                  <a:lnTo>
                    <a:pt x="168127" y="16166"/>
                  </a:lnTo>
                  <a:lnTo>
                    <a:pt x="127899" y="35277"/>
                  </a:lnTo>
                  <a:lnTo>
                    <a:pt x="91858" y="60767"/>
                  </a:lnTo>
                  <a:lnTo>
                    <a:pt x="60734" y="91905"/>
                  </a:lnTo>
                  <a:lnTo>
                    <a:pt x="35257" y="127959"/>
                  </a:lnTo>
                  <a:lnTo>
                    <a:pt x="16156" y="168200"/>
                  </a:lnTo>
                  <a:lnTo>
                    <a:pt x="4160" y="211896"/>
                  </a:lnTo>
                  <a:lnTo>
                    <a:pt x="0" y="258318"/>
                  </a:lnTo>
                  <a:lnTo>
                    <a:pt x="4160" y="304735"/>
                  </a:lnTo>
                  <a:lnTo>
                    <a:pt x="16156" y="348419"/>
                  </a:lnTo>
                  <a:lnTo>
                    <a:pt x="35257" y="388643"/>
                  </a:lnTo>
                  <a:lnTo>
                    <a:pt x="60734" y="424677"/>
                  </a:lnTo>
                  <a:lnTo>
                    <a:pt x="91858" y="455794"/>
                  </a:lnTo>
                  <a:lnTo>
                    <a:pt x="127899" y="481264"/>
                  </a:lnTo>
                  <a:lnTo>
                    <a:pt x="168127" y="500358"/>
                  </a:lnTo>
                  <a:lnTo>
                    <a:pt x="211814" y="512350"/>
                  </a:lnTo>
                  <a:lnTo>
                    <a:pt x="258229" y="516509"/>
                  </a:lnTo>
                  <a:lnTo>
                    <a:pt x="304647" y="512350"/>
                  </a:lnTo>
                  <a:lnTo>
                    <a:pt x="348335" y="500358"/>
                  </a:lnTo>
                  <a:lnTo>
                    <a:pt x="388564" y="481264"/>
                  </a:lnTo>
                  <a:lnTo>
                    <a:pt x="424604" y="455794"/>
                  </a:lnTo>
                  <a:lnTo>
                    <a:pt x="455727" y="424677"/>
                  </a:lnTo>
                  <a:lnTo>
                    <a:pt x="481203" y="388643"/>
                  </a:lnTo>
                  <a:lnTo>
                    <a:pt x="500303" y="348419"/>
                  </a:lnTo>
                  <a:lnTo>
                    <a:pt x="512297" y="304735"/>
                  </a:lnTo>
                  <a:lnTo>
                    <a:pt x="516458" y="258318"/>
                  </a:lnTo>
                  <a:lnTo>
                    <a:pt x="512297" y="211896"/>
                  </a:lnTo>
                  <a:lnTo>
                    <a:pt x="500303" y="168200"/>
                  </a:lnTo>
                  <a:lnTo>
                    <a:pt x="481203" y="127959"/>
                  </a:lnTo>
                  <a:lnTo>
                    <a:pt x="455727" y="91905"/>
                  </a:lnTo>
                  <a:lnTo>
                    <a:pt x="424604" y="60767"/>
                  </a:lnTo>
                  <a:lnTo>
                    <a:pt x="388564" y="35277"/>
                  </a:lnTo>
                  <a:lnTo>
                    <a:pt x="348335" y="16166"/>
                  </a:lnTo>
                  <a:lnTo>
                    <a:pt x="304647" y="4163"/>
                  </a:lnTo>
                  <a:lnTo>
                    <a:pt x="2582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8" name="object 9"/>
            <p:cNvSpPr>
              <a:spLocks/>
            </p:cNvSpPr>
            <p:nvPr/>
          </p:nvSpPr>
          <p:spPr bwMode="auto">
            <a:xfrm>
              <a:off x="339521" y="2172969"/>
              <a:ext cx="516890" cy="516890"/>
            </a:xfrm>
            <a:custGeom>
              <a:avLst/>
              <a:gdLst>
                <a:gd name="T0" fmla="*/ 0 w 516890"/>
                <a:gd name="T1" fmla="*/ 258318 h 516889"/>
                <a:gd name="T2" fmla="*/ 4160 w 516890"/>
                <a:gd name="T3" fmla="*/ 211896 h 516889"/>
                <a:gd name="T4" fmla="*/ 16156 w 516890"/>
                <a:gd name="T5" fmla="*/ 168200 h 516889"/>
                <a:gd name="T6" fmla="*/ 35257 w 516890"/>
                <a:gd name="T7" fmla="*/ 127959 h 516889"/>
                <a:gd name="T8" fmla="*/ 60734 w 516890"/>
                <a:gd name="T9" fmla="*/ 91905 h 516889"/>
                <a:gd name="T10" fmla="*/ 91858 w 516890"/>
                <a:gd name="T11" fmla="*/ 60767 h 516889"/>
                <a:gd name="T12" fmla="*/ 127899 w 516890"/>
                <a:gd name="T13" fmla="*/ 35277 h 516889"/>
                <a:gd name="T14" fmla="*/ 168127 w 516890"/>
                <a:gd name="T15" fmla="*/ 16166 h 516889"/>
                <a:gd name="T16" fmla="*/ 211814 w 516890"/>
                <a:gd name="T17" fmla="*/ 4163 h 516889"/>
                <a:gd name="T18" fmla="*/ 258229 w 516890"/>
                <a:gd name="T19" fmla="*/ 0 h 516889"/>
                <a:gd name="T20" fmla="*/ 304647 w 516890"/>
                <a:gd name="T21" fmla="*/ 4163 h 516889"/>
                <a:gd name="T22" fmla="*/ 348335 w 516890"/>
                <a:gd name="T23" fmla="*/ 16166 h 516889"/>
                <a:gd name="T24" fmla="*/ 388564 w 516890"/>
                <a:gd name="T25" fmla="*/ 35277 h 516889"/>
                <a:gd name="T26" fmla="*/ 424604 w 516890"/>
                <a:gd name="T27" fmla="*/ 60767 h 516889"/>
                <a:gd name="T28" fmla="*/ 455727 w 516890"/>
                <a:gd name="T29" fmla="*/ 91905 h 516889"/>
                <a:gd name="T30" fmla="*/ 481203 w 516890"/>
                <a:gd name="T31" fmla="*/ 127959 h 516889"/>
                <a:gd name="T32" fmla="*/ 500303 w 516890"/>
                <a:gd name="T33" fmla="*/ 168200 h 516889"/>
                <a:gd name="T34" fmla="*/ 512297 w 516890"/>
                <a:gd name="T35" fmla="*/ 211896 h 516889"/>
                <a:gd name="T36" fmla="*/ 516458 w 516890"/>
                <a:gd name="T37" fmla="*/ 258318 h 516889"/>
                <a:gd name="T38" fmla="*/ 512297 w 516890"/>
                <a:gd name="T39" fmla="*/ 304739 h 516889"/>
                <a:gd name="T40" fmla="*/ 500303 w 516890"/>
                <a:gd name="T41" fmla="*/ 348423 h 516889"/>
                <a:gd name="T42" fmla="*/ 481203 w 516890"/>
                <a:gd name="T43" fmla="*/ 388647 h 516889"/>
                <a:gd name="T44" fmla="*/ 455727 w 516890"/>
                <a:gd name="T45" fmla="*/ 424681 h 516889"/>
                <a:gd name="T46" fmla="*/ 424604 w 516890"/>
                <a:gd name="T47" fmla="*/ 455798 h 516889"/>
                <a:gd name="T48" fmla="*/ 388564 w 516890"/>
                <a:gd name="T49" fmla="*/ 481268 h 516889"/>
                <a:gd name="T50" fmla="*/ 348335 w 516890"/>
                <a:gd name="T51" fmla="*/ 500362 h 516889"/>
                <a:gd name="T52" fmla="*/ 304647 w 516890"/>
                <a:gd name="T53" fmla="*/ 512354 h 516889"/>
                <a:gd name="T54" fmla="*/ 258229 w 516890"/>
                <a:gd name="T55" fmla="*/ 516513 h 516889"/>
                <a:gd name="T56" fmla="*/ 211814 w 516890"/>
                <a:gd name="T57" fmla="*/ 512354 h 516889"/>
                <a:gd name="T58" fmla="*/ 168127 w 516890"/>
                <a:gd name="T59" fmla="*/ 500362 h 516889"/>
                <a:gd name="T60" fmla="*/ 127899 w 516890"/>
                <a:gd name="T61" fmla="*/ 481268 h 516889"/>
                <a:gd name="T62" fmla="*/ 91858 w 516890"/>
                <a:gd name="T63" fmla="*/ 455798 h 516889"/>
                <a:gd name="T64" fmla="*/ 60734 w 516890"/>
                <a:gd name="T65" fmla="*/ 424681 h 516889"/>
                <a:gd name="T66" fmla="*/ 35257 w 516890"/>
                <a:gd name="T67" fmla="*/ 388647 h 516889"/>
                <a:gd name="T68" fmla="*/ 16156 w 516890"/>
                <a:gd name="T69" fmla="*/ 348423 h 516889"/>
                <a:gd name="T70" fmla="*/ 4160 w 516890"/>
                <a:gd name="T71" fmla="*/ 304739 h 516889"/>
                <a:gd name="T72" fmla="*/ 0 w 516890"/>
                <a:gd name="T73" fmla="*/ 258318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0" y="258318"/>
                  </a:moveTo>
                  <a:lnTo>
                    <a:pt x="4160" y="211896"/>
                  </a:lnTo>
                  <a:lnTo>
                    <a:pt x="16156" y="168200"/>
                  </a:lnTo>
                  <a:lnTo>
                    <a:pt x="35257" y="127959"/>
                  </a:lnTo>
                  <a:lnTo>
                    <a:pt x="60734" y="91905"/>
                  </a:lnTo>
                  <a:lnTo>
                    <a:pt x="91858" y="60767"/>
                  </a:lnTo>
                  <a:lnTo>
                    <a:pt x="127899" y="35277"/>
                  </a:lnTo>
                  <a:lnTo>
                    <a:pt x="168127" y="16166"/>
                  </a:lnTo>
                  <a:lnTo>
                    <a:pt x="211814" y="4163"/>
                  </a:lnTo>
                  <a:lnTo>
                    <a:pt x="258229" y="0"/>
                  </a:lnTo>
                  <a:lnTo>
                    <a:pt x="304647" y="4163"/>
                  </a:lnTo>
                  <a:lnTo>
                    <a:pt x="348335" y="16166"/>
                  </a:lnTo>
                  <a:lnTo>
                    <a:pt x="388564" y="35277"/>
                  </a:lnTo>
                  <a:lnTo>
                    <a:pt x="424604" y="60767"/>
                  </a:lnTo>
                  <a:lnTo>
                    <a:pt x="455727" y="91905"/>
                  </a:lnTo>
                  <a:lnTo>
                    <a:pt x="481203" y="127959"/>
                  </a:lnTo>
                  <a:lnTo>
                    <a:pt x="500303" y="168200"/>
                  </a:lnTo>
                  <a:lnTo>
                    <a:pt x="512297" y="211896"/>
                  </a:lnTo>
                  <a:lnTo>
                    <a:pt x="516458" y="258318"/>
                  </a:lnTo>
                  <a:lnTo>
                    <a:pt x="512297" y="304735"/>
                  </a:lnTo>
                  <a:lnTo>
                    <a:pt x="500303" y="348419"/>
                  </a:lnTo>
                  <a:lnTo>
                    <a:pt x="481203" y="388643"/>
                  </a:lnTo>
                  <a:lnTo>
                    <a:pt x="455727" y="424677"/>
                  </a:lnTo>
                  <a:lnTo>
                    <a:pt x="424604" y="455794"/>
                  </a:lnTo>
                  <a:lnTo>
                    <a:pt x="388564" y="481264"/>
                  </a:lnTo>
                  <a:lnTo>
                    <a:pt x="348335" y="500358"/>
                  </a:lnTo>
                  <a:lnTo>
                    <a:pt x="304647" y="512350"/>
                  </a:lnTo>
                  <a:lnTo>
                    <a:pt x="258229" y="516509"/>
                  </a:lnTo>
                  <a:lnTo>
                    <a:pt x="211814" y="512350"/>
                  </a:lnTo>
                  <a:lnTo>
                    <a:pt x="168127" y="500358"/>
                  </a:lnTo>
                  <a:lnTo>
                    <a:pt x="127899" y="481264"/>
                  </a:lnTo>
                  <a:lnTo>
                    <a:pt x="91858" y="455794"/>
                  </a:lnTo>
                  <a:lnTo>
                    <a:pt x="60734" y="424677"/>
                  </a:lnTo>
                  <a:lnTo>
                    <a:pt x="35257" y="388643"/>
                  </a:lnTo>
                  <a:lnTo>
                    <a:pt x="16156" y="348419"/>
                  </a:lnTo>
                  <a:lnTo>
                    <a:pt x="4160" y="304735"/>
                  </a:lnTo>
                  <a:lnTo>
                    <a:pt x="0" y="258318"/>
                  </a:lnTo>
                  <a:close/>
                </a:path>
              </a:pathLst>
            </a:custGeom>
            <a:noFill/>
            <a:ln w="25400">
              <a:solidFill>
                <a:srgbClr val="9BBA5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9" name="object 10"/>
            <p:cNvSpPr>
              <a:spLocks/>
            </p:cNvSpPr>
            <p:nvPr/>
          </p:nvSpPr>
          <p:spPr bwMode="auto">
            <a:xfrm>
              <a:off x="747941" y="2738183"/>
              <a:ext cx="7856855" cy="626110"/>
            </a:xfrm>
            <a:custGeom>
              <a:avLst/>
              <a:gdLst>
                <a:gd name="T0" fmla="*/ 7856601 w 7856855"/>
                <a:gd name="T1" fmla="*/ 0 h 626110"/>
                <a:gd name="T2" fmla="*/ 0 w 7856855"/>
                <a:gd name="T3" fmla="*/ 0 h 626110"/>
                <a:gd name="T4" fmla="*/ 0 w 7856855"/>
                <a:gd name="T5" fmla="*/ 625665 h 626110"/>
                <a:gd name="T6" fmla="*/ 7856601 w 7856855"/>
                <a:gd name="T7" fmla="*/ 625665 h 626110"/>
                <a:gd name="T8" fmla="*/ 7856601 w 7856855"/>
                <a:gd name="T9" fmla="*/ 0 h 626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856855" h="626110">
                  <a:moveTo>
                    <a:pt x="7856601" y="0"/>
                  </a:moveTo>
                  <a:lnTo>
                    <a:pt x="0" y="0"/>
                  </a:lnTo>
                  <a:lnTo>
                    <a:pt x="0" y="625665"/>
                  </a:lnTo>
                  <a:lnTo>
                    <a:pt x="7856601" y="625665"/>
                  </a:lnTo>
                  <a:lnTo>
                    <a:pt x="7856601" y="0"/>
                  </a:lnTo>
                  <a:close/>
                </a:path>
              </a:pathLst>
            </a:custGeom>
            <a:solidFill>
              <a:srgbClr val="5EAE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30" name="object 11"/>
            <p:cNvSpPr>
              <a:spLocks/>
            </p:cNvSpPr>
            <p:nvPr/>
          </p:nvSpPr>
          <p:spPr bwMode="auto">
            <a:xfrm>
              <a:off x="747941" y="2738183"/>
              <a:ext cx="7856855" cy="626110"/>
            </a:xfrm>
            <a:custGeom>
              <a:avLst/>
              <a:gdLst>
                <a:gd name="T0" fmla="*/ 0 w 7856855"/>
                <a:gd name="T1" fmla="*/ 625665 h 626110"/>
                <a:gd name="T2" fmla="*/ 7856601 w 7856855"/>
                <a:gd name="T3" fmla="*/ 625665 h 626110"/>
                <a:gd name="T4" fmla="*/ 7856601 w 7856855"/>
                <a:gd name="T5" fmla="*/ 0 h 626110"/>
                <a:gd name="T6" fmla="*/ 0 w 7856855"/>
                <a:gd name="T7" fmla="*/ 0 h 626110"/>
                <a:gd name="T8" fmla="*/ 0 w 7856855"/>
                <a:gd name="T9" fmla="*/ 625665 h 626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856855" h="626110">
                  <a:moveTo>
                    <a:pt x="0" y="625665"/>
                  </a:moveTo>
                  <a:lnTo>
                    <a:pt x="7856601" y="625665"/>
                  </a:lnTo>
                  <a:lnTo>
                    <a:pt x="7856601" y="0"/>
                  </a:lnTo>
                  <a:lnTo>
                    <a:pt x="0" y="0"/>
                  </a:lnTo>
                  <a:lnTo>
                    <a:pt x="0" y="625665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31" name="object 12"/>
            <p:cNvSpPr>
              <a:spLocks/>
            </p:cNvSpPr>
            <p:nvPr/>
          </p:nvSpPr>
          <p:spPr bwMode="auto">
            <a:xfrm>
              <a:off x="489712" y="2792729"/>
              <a:ext cx="516890" cy="516890"/>
            </a:xfrm>
            <a:custGeom>
              <a:avLst/>
              <a:gdLst>
                <a:gd name="T0" fmla="*/ 258229 w 516890"/>
                <a:gd name="T1" fmla="*/ 0 h 516889"/>
                <a:gd name="T2" fmla="*/ 211810 w 516890"/>
                <a:gd name="T3" fmla="*/ 4163 h 516889"/>
                <a:gd name="T4" fmla="*/ 168122 w 516890"/>
                <a:gd name="T5" fmla="*/ 16166 h 516889"/>
                <a:gd name="T6" fmla="*/ 127893 w 516890"/>
                <a:gd name="T7" fmla="*/ 35277 h 516889"/>
                <a:gd name="T8" fmla="*/ 91853 w 516890"/>
                <a:gd name="T9" fmla="*/ 60767 h 516889"/>
                <a:gd name="T10" fmla="*/ 60730 w 516890"/>
                <a:gd name="T11" fmla="*/ 91905 h 516889"/>
                <a:gd name="T12" fmla="*/ 35254 w 516890"/>
                <a:gd name="T13" fmla="*/ 127959 h 516889"/>
                <a:gd name="T14" fmla="*/ 16154 w 516890"/>
                <a:gd name="T15" fmla="*/ 168200 h 516889"/>
                <a:gd name="T16" fmla="*/ 4160 w 516890"/>
                <a:gd name="T17" fmla="*/ 211896 h 516889"/>
                <a:gd name="T18" fmla="*/ 0 w 516890"/>
                <a:gd name="T19" fmla="*/ 258318 h 516889"/>
                <a:gd name="T20" fmla="*/ 4160 w 516890"/>
                <a:gd name="T21" fmla="*/ 304739 h 516889"/>
                <a:gd name="T22" fmla="*/ 16154 w 516890"/>
                <a:gd name="T23" fmla="*/ 348423 h 516889"/>
                <a:gd name="T24" fmla="*/ 35254 w 516890"/>
                <a:gd name="T25" fmla="*/ 388647 h 516889"/>
                <a:gd name="T26" fmla="*/ 60730 w 516890"/>
                <a:gd name="T27" fmla="*/ 424681 h 516889"/>
                <a:gd name="T28" fmla="*/ 91853 w 516890"/>
                <a:gd name="T29" fmla="*/ 455798 h 516889"/>
                <a:gd name="T30" fmla="*/ 127893 w 516890"/>
                <a:gd name="T31" fmla="*/ 481268 h 516889"/>
                <a:gd name="T32" fmla="*/ 168122 w 516890"/>
                <a:gd name="T33" fmla="*/ 500362 h 516889"/>
                <a:gd name="T34" fmla="*/ 211810 w 516890"/>
                <a:gd name="T35" fmla="*/ 512354 h 516889"/>
                <a:gd name="T36" fmla="*/ 258229 w 516890"/>
                <a:gd name="T37" fmla="*/ 516512 h 516889"/>
                <a:gd name="T38" fmla="*/ 304647 w 516890"/>
                <a:gd name="T39" fmla="*/ 512354 h 516889"/>
                <a:gd name="T40" fmla="*/ 348335 w 516890"/>
                <a:gd name="T41" fmla="*/ 500362 h 516889"/>
                <a:gd name="T42" fmla="*/ 388564 w 516890"/>
                <a:gd name="T43" fmla="*/ 481268 h 516889"/>
                <a:gd name="T44" fmla="*/ 424604 w 516890"/>
                <a:gd name="T45" fmla="*/ 455798 h 516889"/>
                <a:gd name="T46" fmla="*/ 455727 w 516890"/>
                <a:gd name="T47" fmla="*/ 424681 h 516889"/>
                <a:gd name="T48" fmla="*/ 481203 w 516890"/>
                <a:gd name="T49" fmla="*/ 388647 h 516889"/>
                <a:gd name="T50" fmla="*/ 500303 w 516890"/>
                <a:gd name="T51" fmla="*/ 348423 h 516889"/>
                <a:gd name="T52" fmla="*/ 512297 w 516890"/>
                <a:gd name="T53" fmla="*/ 304739 h 516889"/>
                <a:gd name="T54" fmla="*/ 516458 w 516890"/>
                <a:gd name="T55" fmla="*/ 258318 h 516889"/>
                <a:gd name="T56" fmla="*/ 512297 w 516890"/>
                <a:gd name="T57" fmla="*/ 211896 h 516889"/>
                <a:gd name="T58" fmla="*/ 500303 w 516890"/>
                <a:gd name="T59" fmla="*/ 168200 h 516889"/>
                <a:gd name="T60" fmla="*/ 481203 w 516890"/>
                <a:gd name="T61" fmla="*/ 127959 h 516889"/>
                <a:gd name="T62" fmla="*/ 455727 w 516890"/>
                <a:gd name="T63" fmla="*/ 91905 h 516889"/>
                <a:gd name="T64" fmla="*/ 424604 w 516890"/>
                <a:gd name="T65" fmla="*/ 60767 h 516889"/>
                <a:gd name="T66" fmla="*/ 388564 w 516890"/>
                <a:gd name="T67" fmla="*/ 35277 h 516889"/>
                <a:gd name="T68" fmla="*/ 348335 w 516890"/>
                <a:gd name="T69" fmla="*/ 16166 h 516889"/>
                <a:gd name="T70" fmla="*/ 304647 w 516890"/>
                <a:gd name="T71" fmla="*/ 4163 h 516889"/>
                <a:gd name="T72" fmla="*/ 258229 w 516890"/>
                <a:gd name="T73" fmla="*/ 0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258229" y="0"/>
                  </a:moveTo>
                  <a:lnTo>
                    <a:pt x="211810" y="4163"/>
                  </a:lnTo>
                  <a:lnTo>
                    <a:pt x="168122" y="16166"/>
                  </a:lnTo>
                  <a:lnTo>
                    <a:pt x="127893" y="35277"/>
                  </a:lnTo>
                  <a:lnTo>
                    <a:pt x="91853" y="60767"/>
                  </a:lnTo>
                  <a:lnTo>
                    <a:pt x="60730" y="91905"/>
                  </a:lnTo>
                  <a:lnTo>
                    <a:pt x="35254" y="127959"/>
                  </a:lnTo>
                  <a:lnTo>
                    <a:pt x="16154" y="168200"/>
                  </a:lnTo>
                  <a:lnTo>
                    <a:pt x="4160" y="211896"/>
                  </a:lnTo>
                  <a:lnTo>
                    <a:pt x="0" y="258318"/>
                  </a:lnTo>
                  <a:lnTo>
                    <a:pt x="4160" y="304735"/>
                  </a:lnTo>
                  <a:lnTo>
                    <a:pt x="16154" y="348419"/>
                  </a:lnTo>
                  <a:lnTo>
                    <a:pt x="35254" y="388643"/>
                  </a:lnTo>
                  <a:lnTo>
                    <a:pt x="60730" y="424677"/>
                  </a:lnTo>
                  <a:lnTo>
                    <a:pt x="91853" y="455794"/>
                  </a:lnTo>
                  <a:lnTo>
                    <a:pt x="127893" y="481264"/>
                  </a:lnTo>
                  <a:lnTo>
                    <a:pt x="168122" y="500358"/>
                  </a:lnTo>
                  <a:lnTo>
                    <a:pt x="211810" y="512350"/>
                  </a:lnTo>
                  <a:lnTo>
                    <a:pt x="258229" y="516508"/>
                  </a:lnTo>
                  <a:lnTo>
                    <a:pt x="304647" y="512350"/>
                  </a:lnTo>
                  <a:lnTo>
                    <a:pt x="348335" y="500358"/>
                  </a:lnTo>
                  <a:lnTo>
                    <a:pt x="388564" y="481264"/>
                  </a:lnTo>
                  <a:lnTo>
                    <a:pt x="424604" y="455794"/>
                  </a:lnTo>
                  <a:lnTo>
                    <a:pt x="455727" y="424677"/>
                  </a:lnTo>
                  <a:lnTo>
                    <a:pt x="481203" y="388643"/>
                  </a:lnTo>
                  <a:lnTo>
                    <a:pt x="500303" y="348419"/>
                  </a:lnTo>
                  <a:lnTo>
                    <a:pt x="512297" y="304735"/>
                  </a:lnTo>
                  <a:lnTo>
                    <a:pt x="516458" y="258318"/>
                  </a:lnTo>
                  <a:lnTo>
                    <a:pt x="512297" y="211896"/>
                  </a:lnTo>
                  <a:lnTo>
                    <a:pt x="500303" y="168200"/>
                  </a:lnTo>
                  <a:lnTo>
                    <a:pt x="481203" y="127959"/>
                  </a:lnTo>
                  <a:lnTo>
                    <a:pt x="455727" y="91905"/>
                  </a:lnTo>
                  <a:lnTo>
                    <a:pt x="424604" y="60767"/>
                  </a:lnTo>
                  <a:lnTo>
                    <a:pt x="388564" y="35277"/>
                  </a:lnTo>
                  <a:lnTo>
                    <a:pt x="348335" y="16166"/>
                  </a:lnTo>
                  <a:lnTo>
                    <a:pt x="304647" y="4163"/>
                  </a:lnTo>
                  <a:lnTo>
                    <a:pt x="2582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32" name="object 13"/>
            <p:cNvSpPr>
              <a:spLocks/>
            </p:cNvSpPr>
            <p:nvPr/>
          </p:nvSpPr>
          <p:spPr bwMode="auto">
            <a:xfrm>
              <a:off x="489712" y="2792729"/>
              <a:ext cx="516890" cy="516890"/>
            </a:xfrm>
            <a:custGeom>
              <a:avLst/>
              <a:gdLst>
                <a:gd name="T0" fmla="*/ 0 w 516890"/>
                <a:gd name="T1" fmla="*/ 258318 h 516889"/>
                <a:gd name="T2" fmla="*/ 4160 w 516890"/>
                <a:gd name="T3" fmla="*/ 211896 h 516889"/>
                <a:gd name="T4" fmla="*/ 16154 w 516890"/>
                <a:gd name="T5" fmla="*/ 168200 h 516889"/>
                <a:gd name="T6" fmla="*/ 35254 w 516890"/>
                <a:gd name="T7" fmla="*/ 127959 h 516889"/>
                <a:gd name="T8" fmla="*/ 60730 w 516890"/>
                <a:gd name="T9" fmla="*/ 91905 h 516889"/>
                <a:gd name="T10" fmla="*/ 91853 w 516890"/>
                <a:gd name="T11" fmla="*/ 60767 h 516889"/>
                <a:gd name="T12" fmla="*/ 127893 w 516890"/>
                <a:gd name="T13" fmla="*/ 35277 h 516889"/>
                <a:gd name="T14" fmla="*/ 168122 w 516890"/>
                <a:gd name="T15" fmla="*/ 16166 h 516889"/>
                <a:gd name="T16" fmla="*/ 211810 w 516890"/>
                <a:gd name="T17" fmla="*/ 4163 h 516889"/>
                <a:gd name="T18" fmla="*/ 258229 w 516890"/>
                <a:gd name="T19" fmla="*/ 0 h 516889"/>
                <a:gd name="T20" fmla="*/ 304647 w 516890"/>
                <a:gd name="T21" fmla="*/ 4163 h 516889"/>
                <a:gd name="T22" fmla="*/ 348335 w 516890"/>
                <a:gd name="T23" fmla="*/ 16166 h 516889"/>
                <a:gd name="T24" fmla="*/ 388564 w 516890"/>
                <a:gd name="T25" fmla="*/ 35277 h 516889"/>
                <a:gd name="T26" fmla="*/ 424604 w 516890"/>
                <a:gd name="T27" fmla="*/ 60767 h 516889"/>
                <a:gd name="T28" fmla="*/ 455727 w 516890"/>
                <a:gd name="T29" fmla="*/ 91905 h 516889"/>
                <a:gd name="T30" fmla="*/ 481203 w 516890"/>
                <a:gd name="T31" fmla="*/ 127959 h 516889"/>
                <a:gd name="T32" fmla="*/ 500303 w 516890"/>
                <a:gd name="T33" fmla="*/ 168200 h 516889"/>
                <a:gd name="T34" fmla="*/ 512297 w 516890"/>
                <a:gd name="T35" fmla="*/ 211896 h 516889"/>
                <a:gd name="T36" fmla="*/ 516458 w 516890"/>
                <a:gd name="T37" fmla="*/ 258318 h 516889"/>
                <a:gd name="T38" fmla="*/ 512297 w 516890"/>
                <a:gd name="T39" fmla="*/ 304739 h 516889"/>
                <a:gd name="T40" fmla="*/ 500303 w 516890"/>
                <a:gd name="T41" fmla="*/ 348423 h 516889"/>
                <a:gd name="T42" fmla="*/ 481203 w 516890"/>
                <a:gd name="T43" fmla="*/ 388647 h 516889"/>
                <a:gd name="T44" fmla="*/ 455727 w 516890"/>
                <a:gd name="T45" fmla="*/ 424681 h 516889"/>
                <a:gd name="T46" fmla="*/ 424604 w 516890"/>
                <a:gd name="T47" fmla="*/ 455798 h 516889"/>
                <a:gd name="T48" fmla="*/ 388564 w 516890"/>
                <a:gd name="T49" fmla="*/ 481268 h 516889"/>
                <a:gd name="T50" fmla="*/ 348335 w 516890"/>
                <a:gd name="T51" fmla="*/ 500362 h 516889"/>
                <a:gd name="T52" fmla="*/ 304647 w 516890"/>
                <a:gd name="T53" fmla="*/ 512354 h 516889"/>
                <a:gd name="T54" fmla="*/ 258229 w 516890"/>
                <a:gd name="T55" fmla="*/ 516512 h 516889"/>
                <a:gd name="T56" fmla="*/ 211810 w 516890"/>
                <a:gd name="T57" fmla="*/ 512354 h 516889"/>
                <a:gd name="T58" fmla="*/ 168122 w 516890"/>
                <a:gd name="T59" fmla="*/ 500362 h 516889"/>
                <a:gd name="T60" fmla="*/ 127893 w 516890"/>
                <a:gd name="T61" fmla="*/ 481268 h 516889"/>
                <a:gd name="T62" fmla="*/ 91853 w 516890"/>
                <a:gd name="T63" fmla="*/ 455798 h 516889"/>
                <a:gd name="T64" fmla="*/ 60730 w 516890"/>
                <a:gd name="T65" fmla="*/ 424681 h 516889"/>
                <a:gd name="T66" fmla="*/ 35254 w 516890"/>
                <a:gd name="T67" fmla="*/ 388647 h 516889"/>
                <a:gd name="T68" fmla="*/ 16154 w 516890"/>
                <a:gd name="T69" fmla="*/ 348423 h 516889"/>
                <a:gd name="T70" fmla="*/ 4160 w 516890"/>
                <a:gd name="T71" fmla="*/ 304739 h 516889"/>
                <a:gd name="T72" fmla="*/ 0 w 516890"/>
                <a:gd name="T73" fmla="*/ 258318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0" y="258318"/>
                  </a:moveTo>
                  <a:lnTo>
                    <a:pt x="4160" y="211896"/>
                  </a:lnTo>
                  <a:lnTo>
                    <a:pt x="16154" y="168200"/>
                  </a:lnTo>
                  <a:lnTo>
                    <a:pt x="35254" y="127959"/>
                  </a:lnTo>
                  <a:lnTo>
                    <a:pt x="60730" y="91905"/>
                  </a:lnTo>
                  <a:lnTo>
                    <a:pt x="91853" y="60767"/>
                  </a:lnTo>
                  <a:lnTo>
                    <a:pt x="127893" y="35277"/>
                  </a:lnTo>
                  <a:lnTo>
                    <a:pt x="168122" y="16166"/>
                  </a:lnTo>
                  <a:lnTo>
                    <a:pt x="211810" y="4163"/>
                  </a:lnTo>
                  <a:lnTo>
                    <a:pt x="258229" y="0"/>
                  </a:lnTo>
                  <a:lnTo>
                    <a:pt x="304647" y="4163"/>
                  </a:lnTo>
                  <a:lnTo>
                    <a:pt x="348335" y="16166"/>
                  </a:lnTo>
                  <a:lnTo>
                    <a:pt x="388564" y="35277"/>
                  </a:lnTo>
                  <a:lnTo>
                    <a:pt x="424604" y="60767"/>
                  </a:lnTo>
                  <a:lnTo>
                    <a:pt x="455727" y="91905"/>
                  </a:lnTo>
                  <a:lnTo>
                    <a:pt x="481203" y="127959"/>
                  </a:lnTo>
                  <a:lnTo>
                    <a:pt x="500303" y="168200"/>
                  </a:lnTo>
                  <a:lnTo>
                    <a:pt x="512297" y="211896"/>
                  </a:lnTo>
                  <a:lnTo>
                    <a:pt x="516458" y="258318"/>
                  </a:lnTo>
                  <a:lnTo>
                    <a:pt x="512297" y="304735"/>
                  </a:lnTo>
                  <a:lnTo>
                    <a:pt x="500303" y="348419"/>
                  </a:lnTo>
                  <a:lnTo>
                    <a:pt x="481203" y="388643"/>
                  </a:lnTo>
                  <a:lnTo>
                    <a:pt x="455727" y="424677"/>
                  </a:lnTo>
                  <a:lnTo>
                    <a:pt x="424604" y="455794"/>
                  </a:lnTo>
                  <a:lnTo>
                    <a:pt x="388564" y="481264"/>
                  </a:lnTo>
                  <a:lnTo>
                    <a:pt x="348335" y="500358"/>
                  </a:lnTo>
                  <a:lnTo>
                    <a:pt x="304647" y="512350"/>
                  </a:lnTo>
                  <a:lnTo>
                    <a:pt x="258229" y="516508"/>
                  </a:lnTo>
                  <a:lnTo>
                    <a:pt x="211810" y="512350"/>
                  </a:lnTo>
                  <a:lnTo>
                    <a:pt x="168122" y="500358"/>
                  </a:lnTo>
                  <a:lnTo>
                    <a:pt x="127893" y="481264"/>
                  </a:lnTo>
                  <a:lnTo>
                    <a:pt x="91853" y="455794"/>
                  </a:lnTo>
                  <a:lnTo>
                    <a:pt x="60730" y="424677"/>
                  </a:lnTo>
                  <a:lnTo>
                    <a:pt x="35254" y="388643"/>
                  </a:lnTo>
                  <a:lnTo>
                    <a:pt x="16154" y="348419"/>
                  </a:lnTo>
                  <a:lnTo>
                    <a:pt x="4160" y="304735"/>
                  </a:lnTo>
                  <a:lnTo>
                    <a:pt x="0" y="258318"/>
                  </a:lnTo>
                  <a:close/>
                </a:path>
              </a:pathLst>
            </a:custGeom>
            <a:noFill/>
            <a:ln w="25400">
              <a:solidFill>
                <a:srgbClr val="5EAE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33" name="object 15"/>
            <p:cNvSpPr>
              <a:spLocks/>
            </p:cNvSpPr>
            <p:nvPr/>
          </p:nvSpPr>
          <p:spPr bwMode="auto">
            <a:xfrm>
              <a:off x="597750" y="3401593"/>
              <a:ext cx="8006715" cy="538480"/>
            </a:xfrm>
            <a:custGeom>
              <a:avLst/>
              <a:gdLst>
                <a:gd name="T0" fmla="*/ 0 w 8006715"/>
                <a:gd name="T1" fmla="*/ 538306 h 538479"/>
                <a:gd name="T2" fmla="*/ 8006715 w 8006715"/>
                <a:gd name="T3" fmla="*/ 538306 h 538479"/>
                <a:gd name="T4" fmla="*/ 8006715 w 8006715"/>
                <a:gd name="T5" fmla="*/ 0 h 538479"/>
                <a:gd name="T6" fmla="*/ 0 w 8006715"/>
                <a:gd name="T7" fmla="*/ 0 h 538479"/>
                <a:gd name="T8" fmla="*/ 0 w 8006715"/>
                <a:gd name="T9" fmla="*/ 538306 h 5384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006715" h="538479">
                  <a:moveTo>
                    <a:pt x="0" y="538302"/>
                  </a:moveTo>
                  <a:lnTo>
                    <a:pt x="8006715" y="538302"/>
                  </a:lnTo>
                  <a:lnTo>
                    <a:pt x="8006715" y="0"/>
                  </a:lnTo>
                  <a:lnTo>
                    <a:pt x="0" y="0"/>
                  </a:lnTo>
                  <a:lnTo>
                    <a:pt x="0" y="538302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13317" name="object 18"/>
          <p:cNvSpPr txBox="1">
            <a:spLocks noChangeArrowheads="1"/>
          </p:cNvSpPr>
          <p:nvPr/>
        </p:nvSpPr>
        <p:spPr bwMode="auto">
          <a:xfrm>
            <a:off x="468313" y="981075"/>
            <a:ext cx="8442325" cy="404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065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>
              <a:spcBef>
                <a:spcPts val="100"/>
              </a:spcBef>
            </a:pPr>
            <a:r>
              <a:rPr lang="ru-RU" altLang="ru-RU" sz="1600">
                <a:solidFill>
                  <a:srgbClr val="375F9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 sz="160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В детском саду - новостройке с первого дня необходимо обеспечить ребенку оптимальные и  безопасные условия для всестороннего развития. Для этого требуется укомплектовать детский  сад качественными, современными, отвечающими требованиям федерального</a:t>
            </a:r>
            <a:r>
              <a:rPr lang="ru-RU" altLang="ru-RU" sz="1600">
                <a:latin typeface="PT Astra Serif" pitchFamily="18" charset="0"/>
                <a:cs typeface="Times New Roman" pitchFamily="18" charset="0"/>
              </a:rPr>
              <a:t> </a:t>
            </a:r>
            <a:r>
              <a:rPr lang="ru-RU" altLang="ru-RU" sz="160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государственного стандарта дошкольного образования, средствами обучения и воспитания</a:t>
            </a:r>
            <a:r>
              <a:rPr lang="ru-RU" altLang="ru-RU" sz="1600" u="sng">
                <a:solidFill>
                  <a:srgbClr val="943735"/>
                </a:solidFill>
                <a:latin typeface="PT Astra Serif" pitchFamily="18" charset="0"/>
                <a:cs typeface="Times New Roman" pitchFamily="18" charset="0"/>
              </a:rPr>
              <a:t> в</a:t>
            </a:r>
            <a:r>
              <a:rPr lang="ru-RU" altLang="ru-RU" sz="1600">
                <a:latin typeface="PT Astra Serif" pitchFamily="18" charset="0"/>
                <a:cs typeface="Times New Roman" pitchFamily="18" charset="0"/>
              </a:rPr>
              <a:t> </a:t>
            </a:r>
            <a:r>
              <a:rPr lang="ru-RU" altLang="ru-RU" sz="1600" u="sng">
                <a:solidFill>
                  <a:srgbClr val="943735"/>
                </a:solidFill>
                <a:latin typeface="PT Astra Serif" pitchFamily="18" charset="0"/>
                <a:cs typeface="Times New Roman" pitchFamily="18" charset="0"/>
              </a:rPr>
              <a:t>максимальной комплектации</a:t>
            </a:r>
            <a:r>
              <a:rPr lang="ru-RU" altLang="ru-RU" sz="1600">
                <a:solidFill>
                  <a:srgbClr val="943735"/>
                </a:solidFill>
                <a:latin typeface="PT Astra Serif" pitchFamily="18" charset="0"/>
                <a:cs typeface="Times New Roman" pitchFamily="18" charset="0"/>
              </a:rPr>
              <a:t>, </a:t>
            </a:r>
            <a:r>
              <a:rPr lang="ru-RU" altLang="ru-RU" sz="1600">
                <a:solidFill>
                  <a:srgbClr val="375F92"/>
                </a:solidFill>
                <a:latin typeface="PT Astra Serif" pitchFamily="18" charset="0"/>
                <a:cs typeface="Times New Roman" pitchFamily="18" charset="0"/>
              </a:rPr>
              <a:t>что позволит:</a:t>
            </a:r>
            <a:endParaRPr lang="ru-RU" altLang="ru-RU" sz="1600">
              <a:latin typeface="PT Astra Serif" pitchFamily="18" charset="0"/>
              <a:cs typeface="Times New Roman" pitchFamily="18" charset="0"/>
            </a:endParaRPr>
          </a:p>
          <a:p>
            <a:endParaRPr lang="ru-RU" altLang="ru-RU" sz="140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        Создать современные условия для интенсивного индивидуального  </a:t>
            </a:r>
            <a:endParaRPr lang="en-US" altLang="ru-RU" b="1">
              <a:solidFill>
                <a:srgbClr val="FFFFFF"/>
              </a:solidFill>
              <a:latin typeface="PT Astra Serif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ru-RU" b="1">
                <a:solidFill>
                  <a:srgbClr val="FFFFFF"/>
                </a:solidFill>
                <a:latin typeface="PT Astra Serif" pitchFamily="18" charset="0"/>
              </a:rPr>
              <a:t>        </a:t>
            </a: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 развития личности дошкольника</a:t>
            </a:r>
            <a:endParaRPr lang="ru-RU" altLang="ru-RU">
              <a:latin typeface="PT Astra Serif" pitchFamily="18" charset="0"/>
            </a:endParaRPr>
          </a:p>
          <a:p>
            <a:pPr>
              <a:lnSpc>
                <a:spcPts val="2063"/>
              </a:lnSpc>
              <a:spcBef>
                <a:spcPts val="713"/>
              </a:spcBef>
            </a:pPr>
            <a:r>
              <a:rPr lang="ru-RU" altLang="ru-RU" b="1">
                <a:solidFill>
                  <a:srgbClr val="FFFFFF"/>
                </a:solidFill>
                <a:latin typeface="Calibri" pitchFamily="34" charset="0"/>
              </a:rPr>
              <a:t>          </a:t>
            </a: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Расширить спектр предоставляемых в городе платных образовательных</a:t>
            </a:r>
          </a:p>
          <a:p>
            <a:pPr>
              <a:lnSpc>
                <a:spcPts val="2063"/>
              </a:lnSpc>
              <a:spcBef>
                <a:spcPts val="713"/>
              </a:spcBef>
            </a:pP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          услуг для воспитанников</a:t>
            </a:r>
            <a:endParaRPr lang="ru-RU" altLang="ru-RU">
              <a:latin typeface="PT Astra Serif" pitchFamily="18" charset="0"/>
            </a:endParaRPr>
          </a:p>
          <a:p>
            <a:pPr>
              <a:lnSpc>
                <a:spcPts val="2063"/>
              </a:lnSpc>
              <a:spcBef>
                <a:spcPts val="713"/>
              </a:spcBef>
            </a:pP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       </a:t>
            </a:r>
            <a:r>
              <a:rPr lang="ru-RU" altLang="ru-RU" b="1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Создать уникальный, привлекательный «имидж» </a:t>
            </a:r>
          </a:p>
          <a:p>
            <a:pPr algn="just">
              <a:lnSpc>
                <a:spcPts val="1975"/>
              </a:lnSpc>
              <a:spcBef>
                <a:spcPts val="975"/>
              </a:spcBef>
            </a:pPr>
            <a:r>
              <a:rPr lang="ru-RU" altLang="ru-RU" b="1">
                <a:solidFill>
                  <a:srgbClr val="FFFFFF"/>
                </a:solidFill>
                <a:latin typeface="PT Astra Serif" pitchFamily="18" charset="0"/>
              </a:rPr>
              <a:t>          детского   сада - новостройки</a:t>
            </a:r>
            <a:endParaRPr lang="ru-RU" altLang="ru-RU">
              <a:latin typeface="PT Astra Serif" pitchFamily="18" charset="0"/>
            </a:endParaRPr>
          </a:p>
        </p:txBody>
      </p:sp>
      <p:grpSp>
        <p:nvGrpSpPr>
          <p:cNvPr id="13318" name="object 19"/>
          <p:cNvGrpSpPr>
            <a:grpSpLocks/>
          </p:cNvGrpSpPr>
          <p:nvPr/>
        </p:nvGrpSpPr>
        <p:grpSpPr bwMode="auto">
          <a:xfrm>
            <a:off x="323850" y="4292600"/>
            <a:ext cx="541338" cy="723900"/>
            <a:chOff x="326821" y="3399790"/>
            <a:chExt cx="542290" cy="542290"/>
          </a:xfrm>
        </p:grpSpPr>
        <p:sp>
          <p:nvSpPr>
            <p:cNvPr id="13319" name="object 20"/>
            <p:cNvSpPr>
              <a:spLocks/>
            </p:cNvSpPr>
            <p:nvPr/>
          </p:nvSpPr>
          <p:spPr bwMode="auto">
            <a:xfrm>
              <a:off x="339521" y="3412490"/>
              <a:ext cx="516890" cy="516890"/>
            </a:xfrm>
            <a:custGeom>
              <a:avLst/>
              <a:gdLst>
                <a:gd name="T0" fmla="*/ 258229 w 516890"/>
                <a:gd name="T1" fmla="*/ 0 h 516889"/>
                <a:gd name="T2" fmla="*/ 211814 w 516890"/>
                <a:gd name="T3" fmla="*/ 4163 h 516889"/>
                <a:gd name="T4" fmla="*/ 168127 w 516890"/>
                <a:gd name="T5" fmla="*/ 16166 h 516889"/>
                <a:gd name="T6" fmla="*/ 127899 w 516890"/>
                <a:gd name="T7" fmla="*/ 35277 h 516889"/>
                <a:gd name="T8" fmla="*/ 91858 w 516890"/>
                <a:gd name="T9" fmla="*/ 60767 h 516889"/>
                <a:gd name="T10" fmla="*/ 60734 w 516890"/>
                <a:gd name="T11" fmla="*/ 91905 h 516889"/>
                <a:gd name="T12" fmla="*/ 35257 w 516890"/>
                <a:gd name="T13" fmla="*/ 127959 h 516889"/>
                <a:gd name="T14" fmla="*/ 16156 w 516890"/>
                <a:gd name="T15" fmla="*/ 168200 h 516889"/>
                <a:gd name="T16" fmla="*/ 4160 w 516890"/>
                <a:gd name="T17" fmla="*/ 211896 h 516889"/>
                <a:gd name="T18" fmla="*/ 0 w 516890"/>
                <a:gd name="T19" fmla="*/ 258318 h 516889"/>
                <a:gd name="T20" fmla="*/ 4160 w 516890"/>
                <a:gd name="T21" fmla="*/ 304738 h 516889"/>
                <a:gd name="T22" fmla="*/ 16156 w 516890"/>
                <a:gd name="T23" fmla="*/ 348422 h 516889"/>
                <a:gd name="T24" fmla="*/ 35257 w 516890"/>
                <a:gd name="T25" fmla="*/ 388644 h 516889"/>
                <a:gd name="T26" fmla="*/ 60734 w 516890"/>
                <a:gd name="T27" fmla="*/ 424676 h 516889"/>
                <a:gd name="T28" fmla="*/ 91858 w 516890"/>
                <a:gd name="T29" fmla="*/ 455790 h 516889"/>
                <a:gd name="T30" fmla="*/ 127899 w 516890"/>
                <a:gd name="T31" fmla="*/ 481258 h 516889"/>
                <a:gd name="T32" fmla="*/ 168127 w 516890"/>
                <a:gd name="T33" fmla="*/ 500351 h 516889"/>
                <a:gd name="T34" fmla="*/ 211814 w 516890"/>
                <a:gd name="T35" fmla="*/ 512341 h 516889"/>
                <a:gd name="T36" fmla="*/ 258229 w 516890"/>
                <a:gd name="T37" fmla="*/ 516500 h 516889"/>
                <a:gd name="T38" fmla="*/ 304647 w 516890"/>
                <a:gd name="T39" fmla="*/ 512341 h 516889"/>
                <a:gd name="T40" fmla="*/ 348335 w 516890"/>
                <a:gd name="T41" fmla="*/ 500351 h 516889"/>
                <a:gd name="T42" fmla="*/ 388564 w 516890"/>
                <a:gd name="T43" fmla="*/ 481258 h 516889"/>
                <a:gd name="T44" fmla="*/ 424604 w 516890"/>
                <a:gd name="T45" fmla="*/ 455790 h 516889"/>
                <a:gd name="T46" fmla="*/ 455727 w 516890"/>
                <a:gd name="T47" fmla="*/ 424676 h 516889"/>
                <a:gd name="T48" fmla="*/ 481203 w 516890"/>
                <a:gd name="T49" fmla="*/ 388644 h 516889"/>
                <a:gd name="T50" fmla="*/ 500303 w 516890"/>
                <a:gd name="T51" fmla="*/ 348422 h 516889"/>
                <a:gd name="T52" fmla="*/ 512297 w 516890"/>
                <a:gd name="T53" fmla="*/ 304738 h 516889"/>
                <a:gd name="T54" fmla="*/ 516458 w 516890"/>
                <a:gd name="T55" fmla="*/ 258318 h 516889"/>
                <a:gd name="T56" fmla="*/ 512297 w 516890"/>
                <a:gd name="T57" fmla="*/ 211896 h 516889"/>
                <a:gd name="T58" fmla="*/ 500303 w 516890"/>
                <a:gd name="T59" fmla="*/ 168200 h 516889"/>
                <a:gd name="T60" fmla="*/ 481203 w 516890"/>
                <a:gd name="T61" fmla="*/ 127959 h 516889"/>
                <a:gd name="T62" fmla="*/ 455727 w 516890"/>
                <a:gd name="T63" fmla="*/ 91905 h 516889"/>
                <a:gd name="T64" fmla="*/ 424604 w 516890"/>
                <a:gd name="T65" fmla="*/ 60767 h 516889"/>
                <a:gd name="T66" fmla="*/ 388564 w 516890"/>
                <a:gd name="T67" fmla="*/ 35277 h 516889"/>
                <a:gd name="T68" fmla="*/ 348335 w 516890"/>
                <a:gd name="T69" fmla="*/ 16166 h 516889"/>
                <a:gd name="T70" fmla="*/ 304647 w 516890"/>
                <a:gd name="T71" fmla="*/ 4163 h 516889"/>
                <a:gd name="T72" fmla="*/ 258229 w 516890"/>
                <a:gd name="T73" fmla="*/ 0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258229" y="0"/>
                  </a:moveTo>
                  <a:lnTo>
                    <a:pt x="211814" y="4163"/>
                  </a:lnTo>
                  <a:lnTo>
                    <a:pt x="168127" y="16166"/>
                  </a:lnTo>
                  <a:lnTo>
                    <a:pt x="127899" y="35277"/>
                  </a:lnTo>
                  <a:lnTo>
                    <a:pt x="91858" y="60767"/>
                  </a:lnTo>
                  <a:lnTo>
                    <a:pt x="60734" y="91905"/>
                  </a:lnTo>
                  <a:lnTo>
                    <a:pt x="35257" y="127959"/>
                  </a:lnTo>
                  <a:lnTo>
                    <a:pt x="16156" y="168200"/>
                  </a:lnTo>
                  <a:lnTo>
                    <a:pt x="4160" y="211896"/>
                  </a:lnTo>
                  <a:lnTo>
                    <a:pt x="0" y="258318"/>
                  </a:lnTo>
                  <a:lnTo>
                    <a:pt x="4160" y="304734"/>
                  </a:lnTo>
                  <a:lnTo>
                    <a:pt x="16156" y="348418"/>
                  </a:lnTo>
                  <a:lnTo>
                    <a:pt x="35257" y="388640"/>
                  </a:lnTo>
                  <a:lnTo>
                    <a:pt x="60734" y="424672"/>
                  </a:lnTo>
                  <a:lnTo>
                    <a:pt x="91858" y="455786"/>
                  </a:lnTo>
                  <a:lnTo>
                    <a:pt x="127899" y="481254"/>
                  </a:lnTo>
                  <a:lnTo>
                    <a:pt x="168127" y="500347"/>
                  </a:lnTo>
                  <a:lnTo>
                    <a:pt x="211814" y="512337"/>
                  </a:lnTo>
                  <a:lnTo>
                    <a:pt x="258229" y="516496"/>
                  </a:lnTo>
                  <a:lnTo>
                    <a:pt x="304647" y="512337"/>
                  </a:lnTo>
                  <a:lnTo>
                    <a:pt x="348335" y="500347"/>
                  </a:lnTo>
                  <a:lnTo>
                    <a:pt x="388564" y="481254"/>
                  </a:lnTo>
                  <a:lnTo>
                    <a:pt x="424604" y="455786"/>
                  </a:lnTo>
                  <a:lnTo>
                    <a:pt x="455727" y="424672"/>
                  </a:lnTo>
                  <a:lnTo>
                    <a:pt x="481203" y="388640"/>
                  </a:lnTo>
                  <a:lnTo>
                    <a:pt x="500303" y="348418"/>
                  </a:lnTo>
                  <a:lnTo>
                    <a:pt x="512297" y="304734"/>
                  </a:lnTo>
                  <a:lnTo>
                    <a:pt x="516458" y="258318"/>
                  </a:lnTo>
                  <a:lnTo>
                    <a:pt x="512297" y="211896"/>
                  </a:lnTo>
                  <a:lnTo>
                    <a:pt x="500303" y="168200"/>
                  </a:lnTo>
                  <a:lnTo>
                    <a:pt x="481203" y="127959"/>
                  </a:lnTo>
                  <a:lnTo>
                    <a:pt x="455727" y="91905"/>
                  </a:lnTo>
                  <a:lnTo>
                    <a:pt x="424604" y="60767"/>
                  </a:lnTo>
                  <a:lnTo>
                    <a:pt x="388564" y="35277"/>
                  </a:lnTo>
                  <a:lnTo>
                    <a:pt x="348335" y="16166"/>
                  </a:lnTo>
                  <a:lnTo>
                    <a:pt x="304647" y="4163"/>
                  </a:lnTo>
                  <a:lnTo>
                    <a:pt x="2582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320" name="object 21"/>
            <p:cNvSpPr>
              <a:spLocks/>
            </p:cNvSpPr>
            <p:nvPr/>
          </p:nvSpPr>
          <p:spPr bwMode="auto">
            <a:xfrm>
              <a:off x="339521" y="3412490"/>
              <a:ext cx="516890" cy="516890"/>
            </a:xfrm>
            <a:custGeom>
              <a:avLst/>
              <a:gdLst>
                <a:gd name="T0" fmla="*/ 0 w 516890"/>
                <a:gd name="T1" fmla="*/ 258318 h 516889"/>
                <a:gd name="T2" fmla="*/ 4160 w 516890"/>
                <a:gd name="T3" fmla="*/ 211896 h 516889"/>
                <a:gd name="T4" fmla="*/ 16156 w 516890"/>
                <a:gd name="T5" fmla="*/ 168200 h 516889"/>
                <a:gd name="T6" fmla="*/ 35257 w 516890"/>
                <a:gd name="T7" fmla="*/ 127959 h 516889"/>
                <a:gd name="T8" fmla="*/ 60734 w 516890"/>
                <a:gd name="T9" fmla="*/ 91905 h 516889"/>
                <a:gd name="T10" fmla="*/ 91858 w 516890"/>
                <a:gd name="T11" fmla="*/ 60767 h 516889"/>
                <a:gd name="T12" fmla="*/ 127899 w 516890"/>
                <a:gd name="T13" fmla="*/ 35277 h 516889"/>
                <a:gd name="T14" fmla="*/ 168127 w 516890"/>
                <a:gd name="T15" fmla="*/ 16166 h 516889"/>
                <a:gd name="T16" fmla="*/ 211814 w 516890"/>
                <a:gd name="T17" fmla="*/ 4163 h 516889"/>
                <a:gd name="T18" fmla="*/ 258229 w 516890"/>
                <a:gd name="T19" fmla="*/ 0 h 516889"/>
                <a:gd name="T20" fmla="*/ 304647 w 516890"/>
                <a:gd name="T21" fmla="*/ 4163 h 516889"/>
                <a:gd name="T22" fmla="*/ 348335 w 516890"/>
                <a:gd name="T23" fmla="*/ 16166 h 516889"/>
                <a:gd name="T24" fmla="*/ 388564 w 516890"/>
                <a:gd name="T25" fmla="*/ 35277 h 516889"/>
                <a:gd name="T26" fmla="*/ 424604 w 516890"/>
                <a:gd name="T27" fmla="*/ 60767 h 516889"/>
                <a:gd name="T28" fmla="*/ 455727 w 516890"/>
                <a:gd name="T29" fmla="*/ 91905 h 516889"/>
                <a:gd name="T30" fmla="*/ 481203 w 516890"/>
                <a:gd name="T31" fmla="*/ 127959 h 516889"/>
                <a:gd name="T32" fmla="*/ 500303 w 516890"/>
                <a:gd name="T33" fmla="*/ 168200 h 516889"/>
                <a:gd name="T34" fmla="*/ 512297 w 516890"/>
                <a:gd name="T35" fmla="*/ 211896 h 516889"/>
                <a:gd name="T36" fmla="*/ 516458 w 516890"/>
                <a:gd name="T37" fmla="*/ 258318 h 516889"/>
                <a:gd name="T38" fmla="*/ 512297 w 516890"/>
                <a:gd name="T39" fmla="*/ 304738 h 516889"/>
                <a:gd name="T40" fmla="*/ 500303 w 516890"/>
                <a:gd name="T41" fmla="*/ 348422 h 516889"/>
                <a:gd name="T42" fmla="*/ 481203 w 516890"/>
                <a:gd name="T43" fmla="*/ 388644 h 516889"/>
                <a:gd name="T44" fmla="*/ 455727 w 516890"/>
                <a:gd name="T45" fmla="*/ 424676 h 516889"/>
                <a:gd name="T46" fmla="*/ 424604 w 516890"/>
                <a:gd name="T47" fmla="*/ 455790 h 516889"/>
                <a:gd name="T48" fmla="*/ 388564 w 516890"/>
                <a:gd name="T49" fmla="*/ 481258 h 516889"/>
                <a:gd name="T50" fmla="*/ 348335 w 516890"/>
                <a:gd name="T51" fmla="*/ 500351 h 516889"/>
                <a:gd name="T52" fmla="*/ 304647 w 516890"/>
                <a:gd name="T53" fmla="*/ 512341 h 516889"/>
                <a:gd name="T54" fmla="*/ 258229 w 516890"/>
                <a:gd name="T55" fmla="*/ 516500 h 516889"/>
                <a:gd name="T56" fmla="*/ 211814 w 516890"/>
                <a:gd name="T57" fmla="*/ 512341 h 516889"/>
                <a:gd name="T58" fmla="*/ 168127 w 516890"/>
                <a:gd name="T59" fmla="*/ 500351 h 516889"/>
                <a:gd name="T60" fmla="*/ 127899 w 516890"/>
                <a:gd name="T61" fmla="*/ 481258 h 516889"/>
                <a:gd name="T62" fmla="*/ 91858 w 516890"/>
                <a:gd name="T63" fmla="*/ 455790 h 516889"/>
                <a:gd name="T64" fmla="*/ 60734 w 516890"/>
                <a:gd name="T65" fmla="*/ 424676 h 516889"/>
                <a:gd name="T66" fmla="*/ 35257 w 516890"/>
                <a:gd name="T67" fmla="*/ 388644 h 516889"/>
                <a:gd name="T68" fmla="*/ 16156 w 516890"/>
                <a:gd name="T69" fmla="*/ 348422 h 516889"/>
                <a:gd name="T70" fmla="*/ 4160 w 516890"/>
                <a:gd name="T71" fmla="*/ 304738 h 516889"/>
                <a:gd name="T72" fmla="*/ 0 w 516890"/>
                <a:gd name="T73" fmla="*/ 258318 h 51688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16890" h="516889">
                  <a:moveTo>
                    <a:pt x="0" y="258318"/>
                  </a:moveTo>
                  <a:lnTo>
                    <a:pt x="4160" y="211896"/>
                  </a:lnTo>
                  <a:lnTo>
                    <a:pt x="16156" y="168200"/>
                  </a:lnTo>
                  <a:lnTo>
                    <a:pt x="35257" y="127959"/>
                  </a:lnTo>
                  <a:lnTo>
                    <a:pt x="60734" y="91905"/>
                  </a:lnTo>
                  <a:lnTo>
                    <a:pt x="91858" y="60767"/>
                  </a:lnTo>
                  <a:lnTo>
                    <a:pt x="127899" y="35277"/>
                  </a:lnTo>
                  <a:lnTo>
                    <a:pt x="168127" y="16166"/>
                  </a:lnTo>
                  <a:lnTo>
                    <a:pt x="211814" y="4163"/>
                  </a:lnTo>
                  <a:lnTo>
                    <a:pt x="258229" y="0"/>
                  </a:lnTo>
                  <a:lnTo>
                    <a:pt x="304647" y="4163"/>
                  </a:lnTo>
                  <a:lnTo>
                    <a:pt x="348335" y="16166"/>
                  </a:lnTo>
                  <a:lnTo>
                    <a:pt x="388564" y="35277"/>
                  </a:lnTo>
                  <a:lnTo>
                    <a:pt x="424604" y="60767"/>
                  </a:lnTo>
                  <a:lnTo>
                    <a:pt x="455727" y="91905"/>
                  </a:lnTo>
                  <a:lnTo>
                    <a:pt x="481203" y="127959"/>
                  </a:lnTo>
                  <a:lnTo>
                    <a:pt x="500303" y="168200"/>
                  </a:lnTo>
                  <a:lnTo>
                    <a:pt x="512297" y="211896"/>
                  </a:lnTo>
                  <a:lnTo>
                    <a:pt x="516458" y="258318"/>
                  </a:lnTo>
                  <a:lnTo>
                    <a:pt x="512297" y="304734"/>
                  </a:lnTo>
                  <a:lnTo>
                    <a:pt x="500303" y="348418"/>
                  </a:lnTo>
                  <a:lnTo>
                    <a:pt x="481203" y="388640"/>
                  </a:lnTo>
                  <a:lnTo>
                    <a:pt x="455727" y="424672"/>
                  </a:lnTo>
                  <a:lnTo>
                    <a:pt x="424604" y="455786"/>
                  </a:lnTo>
                  <a:lnTo>
                    <a:pt x="388564" y="481254"/>
                  </a:lnTo>
                  <a:lnTo>
                    <a:pt x="348335" y="500347"/>
                  </a:lnTo>
                  <a:lnTo>
                    <a:pt x="304647" y="512337"/>
                  </a:lnTo>
                  <a:lnTo>
                    <a:pt x="258229" y="516496"/>
                  </a:lnTo>
                  <a:lnTo>
                    <a:pt x="211814" y="512337"/>
                  </a:lnTo>
                  <a:lnTo>
                    <a:pt x="168127" y="500347"/>
                  </a:lnTo>
                  <a:lnTo>
                    <a:pt x="127899" y="481254"/>
                  </a:lnTo>
                  <a:lnTo>
                    <a:pt x="91858" y="455786"/>
                  </a:lnTo>
                  <a:lnTo>
                    <a:pt x="60734" y="424672"/>
                  </a:lnTo>
                  <a:lnTo>
                    <a:pt x="35257" y="388640"/>
                  </a:lnTo>
                  <a:lnTo>
                    <a:pt x="16156" y="348418"/>
                  </a:lnTo>
                  <a:lnTo>
                    <a:pt x="4160" y="304734"/>
                  </a:lnTo>
                  <a:lnTo>
                    <a:pt x="0" y="258318"/>
                  </a:lnTo>
                  <a:close/>
                </a:path>
              </a:pathLst>
            </a:custGeom>
            <a:noFill/>
            <a:ln w="25400">
              <a:solidFill>
                <a:srgbClr val="8063A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01628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</a:rPr>
              <a:t>Интерактивное оборудование                                         Интерактивная песочница    </a:t>
            </a:r>
          </a:p>
          <a:p>
            <a:pPr marL="0" indent="0">
              <a:buNone/>
            </a:pPr>
            <a:r>
              <a:rPr lang="ru-RU" sz="1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</a:rPr>
              <a:t>                «</a:t>
            </a:r>
            <a:r>
              <a:rPr lang="ru-RU" sz="1400" dirty="0" err="1" smtClean="0">
                <a:solidFill>
                  <a:schemeClr val="accent3">
                    <a:lumMod val="50000"/>
                  </a:schemeClr>
                </a:solidFill>
              </a:rPr>
              <a:t>Экологика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</a:rPr>
              <a:t>»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Интерактивное оборудование с учетом регионального компонента</a:t>
            </a:r>
            <a:endParaRPr lang="ru-RU" sz="1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2372"/>
            <a:ext cx="2952328" cy="21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796" y="533028"/>
            <a:ext cx="2771800" cy="2159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645024"/>
            <a:ext cx="5580112" cy="290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996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                             </a:t>
            </a:r>
            <a:r>
              <a:rPr lang="ru-RU" sz="3100" dirty="0" smtClean="0"/>
              <a:t>Телескопы и макеты                планеты                                              планет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3744416" cy="3134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12976"/>
            <a:ext cx="439599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940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5832647" cy="577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461392"/>
            <a:ext cx="8229600" cy="4473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Метеостанция</a:t>
            </a: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2395323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18036" y="404664"/>
            <a:ext cx="8229600" cy="3033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Интерактивная </a:t>
            </a:r>
            <a:r>
              <a:rPr lang="ru-RU" sz="3100" dirty="0" err="1" smtClean="0"/>
              <a:t>инфодоска</a:t>
            </a:r>
            <a:endParaRPr lang="ru-RU" sz="31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40" y="789267"/>
            <a:ext cx="4464496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8880"/>
            <a:ext cx="4369668" cy="4369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782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Все хорошее в детях из детства</a:t>
            </a:r>
            <a:r>
              <a:rPr lang="ru-RU" dirty="0" smtClean="0"/>
              <a:t>!</a:t>
            </a:r>
          </a:p>
          <a:p>
            <a:r>
              <a:rPr lang="ru-RU" dirty="0" smtClean="0"/>
              <a:t> </a:t>
            </a:r>
            <a:r>
              <a:rPr lang="ru-RU" dirty="0"/>
              <a:t>Как истоки добра пробудить</a:t>
            </a:r>
            <a:r>
              <a:rPr lang="ru-RU" dirty="0" smtClean="0"/>
              <a:t>?</a:t>
            </a:r>
          </a:p>
          <a:p>
            <a:r>
              <a:rPr lang="ru-RU" dirty="0" smtClean="0"/>
              <a:t> </a:t>
            </a:r>
            <a:r>
              <a:rPr lang="ru-RU" dirty="0"/>
              <a:t>Прикоснуться к природе всем сердцем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Удивиться, узнать, полюбить</a:t>
            </a:r>
            <a:r>
              <a:rPr lang="ru-RU" dirty="0" smtClean="0"/>
              <a:t>!</a:t>
            </a:r>
          </a:p>
          <a:p>
            <a:r>
              <a:rPr lang="ru-RU" dirty="0" smtClean="0"/>
              <a:t> </a:t>
            </a:r>
            <a:r>
              <a:rPr lang="ru-RU" dirty="0"/>
              <a:t>Мы хотим, чтоб земля расцветала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Росли, как цветы, малыши </a:t>
            </a:r>
            <a:endParaRPr lang="ru-RU" dirty="0" smtClean="0"/>
          </a:p>
          <a:p>
            <a:r>
              <a:rPr lang="ru-RU" dirty="0" smtClean="0"/>
              <a:t>Чтоб </a:t>
            </a:r>
            <a:r>
              <a:rPr lang="ru-RU" dirty="0"/>
              <a:t>для них экология </a:t>
            </a:r>
            <a:r>
              <a:rPr lang="ru-RU" dirty="0" smtClean="0"/>
              <a:t>стала</a:t>
            </a:r>
          </a:p>
          <a:p>
            <a:r>
              <a:rPr lang="ru-RU" dirty="0" smtClean="0"/>
              <a:t> </a:t>
            </a:r>
            <a:r>
              <a:rPr lang="ru-RU" dirty="0"/>
              <a:t>Не наукой, а частью души</a:t>
            </a:r>
            <a:r>
              <a:rPr lang="ru-RU" dirty="0" smtClean="0"/>
              <a:t>!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852936"/>
            <a:ext cx="3275856" cy="382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99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современном мире экологическое</a:t>
            </a:r>
          </a:p>
          <a:p>
            <a:r>
              <a:rPr lang="ru-RU" dirty="0"/>
              <a:t>воспитание и образование стало приоритетным</a:t>
            </a:r>
          </a:p>
          <a:p>
            <a:r>
              <a:rPr lang="ru-RU" dirty="0"/>
              <a:t>направлением. Дошкольный возраст – самый</a:t>
            </a:r>
          </a:p>
          <a:p>
            <a:r>
              <a:rPr lang="ru-RU" dirty="0"/>
              <a:t>ценный этап в развитии экологической культуры</a:t>
            </a:r>
          </a:p>
          <a:p>
            <a:r>
              <a:rPr lang="ru-RU" dirty="0"/>
              <a:t>личности. В этом возрасте ребенок начинает</a:t>
            </a:r>
          </a:p>
          <a:p>
            <a:r>
              <a:rPr lang="ru-RU" dirty="0"/>
              <a:t>выделять себя из окружающей среды,</a:t>
            </a:r>
          </a:p>
          <a:p>
            <a:r>
              <a:rPr lang="ru-RU" dirty="0"/>
              <a:t>развивается его эмоционально - ценностное</a:t>
            </a:r>
          </a:p>
          <a:p>
            <a:r>
              <a:rPr lang="ru-RU" dirty="0"/>
              <a:t>отношение к окружающему миру, формируются</a:t>
            </a:r>
          </a:p>
          <a:p>
            <a:r>
              <a:rPr lang="ru-RU" dirty="0"/>
              <a:t>основы нравственно-экологических позиций</a:t>
            </a:r>
          </a:p>
          <a:p>
            <a:r>
              <a:rPr lang="ru-RU" dirty="0"/>
              <a:t>личности.</a:t>
            </a:r>
          </a:p>
        </p:txBody>
      </p:sp>
    </p:spTree>
    <p:extLst>
      <p:ext uri="{BB962C8B-B14F-4D97-AF65-F5344CB8AC3E}">
        <p14:creationId xmlns:p14="http://schemas.microsoft.com/office/powerpoint/2010/main" val="1526901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перфолента 2"/>
          <p:cNvSpPr/>
          <p:nvPr/>
        </p:nvSpPr>
        <p:spPr>
          <a:xfrm>
            <a:off x="1962169" y="4015222"/>
            <a:ext cx="3641648" cy="872210"/>
          </a:xfrm>
          <a:prstGeom prst="flowChartPunchedTap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B530B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16168" y="4135064"/>
            <a:ext cx="35288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B530B"/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  <a:t>формирует нравственное </a:t>
            </a:r>
            <a:r>
              <a:rPr lang="ru-RU" sz="2000" b="1" dirty="0">
                <a:solidFill>
                  <a:srgbClr val="0B530B"/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  <a:t>воспитание</a:t>
            </a:r>
            <a:endParaRPr lang="ru-RU" sz="2000" b="1" dirty="0">
              <a:solidFill>
                <a:srgbClr val="0B530B"/>
              </a:solidFill>
            </a:endParaRPr>
          </a:p>
        </p:txBody>
      </p:sp>
      <p:sp>
        <p:nvSpPr>
          <p:cNvPr id="7" name="Овальная выноска 6"/>
          <p:cNvSpPr/>
          <p:nvPr/>
        </p:nvSpPr>
        <p:spPr>
          <a:xfrm flipH="1">
            <a:off x="42077" y="1138552"/>
            <a:ext cx="2772309" cy="1841618"/>
          </a:xfrm>
          <a:prstGeom prst="wedgeEllipseCallout">
            <a:avLst>
              <a:gd name="adj1" fmla="val -79554"/>
              <a:gd name="adj2" fmla="val 3830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71" y="1176603"/>
            <a:ext cx="2646315" cy="174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ьная выноска 8"/>
          <p:cNvSpPr/>
          <p:nvPr/>
        </p:nvSpPr>
        <p:spPr>
          <a:xfrm>
            <a:off x="2651488" y="356130"/>
            <a:ext cx="2952328" cy="1952550"/>
          </a:xfrm>
          <a:prstGeom prst="wedgeEllipseCallout">
            <a:avLst>
              <a:gd name="adj1" fmla="val 1792"/>
              <a:gd name="adj2" fmla="val 6632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3173">
            <a:off x="2649301" y="552242"/>
            <a:ext cx="2956703" cy="183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вальная выноска 11"/>
          <p:cNvSpPr/>
          <p:nvPr/>
        </p:nvSpPr>
        <p:spPr>
          <a:xfrm rot="658797" flipH="1">
            <a:off x="5886905" y="782129"/>
            <a:ext cx="2943944" cy="1952550"/>
          </a:xfrm>
          <a:prstGeom prst="wedgeEllipseCallout">
            <a:avLst>
              <a:gd name="adj1" fmla="val 60314"/>
              <a:gd name="adj2" fmla="val 60282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6" descr="ÐÐ°ÑÑÐ¸Ð½ÐºÐ¸ Ð¿Ð¾ Ð·Ð°Ð¿ÑÐ¾ÑÑ ÐºÐ°ÑÑÐ¸Ð½ÐºÐ¸ Ð²ÐµÑÐ½Ð° Ð½Ð° Ð¿ÑÐ°Ð·ÑÐ°ÑÐ½Ð¾Ð¼ ÑÐ¾Ð½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9723">
            <a:off x="5754515" y="717358"/>
            <a:ext cx="3291937" cy="205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ьная выноска 14"/>
          <p:cNvSpPr/>
          <p:nvPr/>
        </p:nvSpPr>
        <p:spPr>
          <a:xfrm rot="658797" flipH="1">
            <a:off x="6237306" y="2956901"/>
            <a:ext cx="2943944" cy="1952550"/>
          </a:xfrm>
          <a:prstGeom prst="wedgeEllipseCallout">
            <a:avLst>
              <a:gd name="adj1" fmla="val 67760"/>
              <a:gd name="adj2" fmla="val -19939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117">
            <a:off x="6589264" y="3145954"/>
            <a:ext cx="2333908" cy="174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ердце 16"/>
          <p:cNvSpPr/>
          <p:nvPr/>
        </p:nvSpPr>
        <p:spPr>
          <a:xfrm>
            <a:off x="109497" y="5140625"/>
            <a:ext cx="1802244" cy="1446610"/>
          </a:xfrm>
          <a:prstGeom prst="heart">
            <a:avLst/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 Родине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1216223" y="4476986"/>
            <a:ext cx="615230" cy="43494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Сердце 21"/>
          <p:cNvSpPr/>
          <p:nvPr/>
        </p:nvSpPr>
        <p:spPr>
          <a:xfrm>
            <a:off x="4672970" y="4879662"/>
            <a:ext cx="2707341" cy="1786091"/>
          </a:xfrm>
          <a:prstGeom prst="heart">
            <a:avLst/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5044426" y="5182181"/>
            <a:ext cx="2664852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 природе,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 родному краю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4" name="Сердце 23"/>
          <p:cNvSpPr/>
          <p:nvPr/>
        </p:nvSpPr>
        <p:spPr>
          <a:xfrm>
            <a:off x="2400456" y="5339293"/>
            <a:ext cx="1849251" cy="1346540"/>
          </a:xfrm>
          <a:prstGeom prst="heart">
            <a:avLst/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B53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людям</a:t>
            </a:r>
            <a:endParaRPr lang="ru-RU" sz="2400" dirty="0">
              <a:solidFill>
                <a:srgbClr val="C00000"/>
              </a:solidFill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3871681" y="4948160"/>
            <a:ext cx="629057" cy="31770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Блок-схема: перфолента 18"/>
          <p:cNvSpPr/>
          <p:nvPr/>
        </p:nvSpPr>
        <p:spPr>
          <a:xfrm>
            <a:off x="2330701" y="2678690"/>
            <a:ext cx="3403138" cy="1234418"/>
          </a:xfrm>
          <a:prstGeom prst="flowChartPunchedTap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B530B"/>
                </a:solidFill>
              </a:rPr>
              <a:t>влияет на </a:t>
            </a:r>
            <a:r>
              <a:rPr lang="ru-RU" b="1" dirty="0" err="1" smtClean="0">
                <a:solidFill>
                  <a:srgbClr val="0B530B"/>
                </a:solidFill>
              </a:rPr>
              <a:t>эколого</a:t>
            </a:r>
            <a:r>
              <a:rPr lang="ru-RU" b="1" dirty="0" smtClean="0">
                <a:solidFill>
                  <a:srgbClr val="0B530B"/>
                </a:solidFill>
              </a:rPr>
              <a:t> – эстетическое развитие</a:t>
            </a:r>
            <a:endParaRPr lang="ru-RU" b="1" dirty="0">
              <a:solidFill>
                <a:srgbClr val="0B530B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318202" y="4937262"/>
            <a:ext cx="6880" cy="49230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82246" y="2477313"/>
            <a:ext cx="1473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4818958" y="3717032"/>
            <a:ext cx="329106" cy="216144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52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768752" cy="100811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544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83376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ветящийся край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1109</TotalTime>
  <Words>496</Words>
  <Application>Microsoft Office PowerPoint</Application>
  <PresentationFormat>Экран (4:3)</PresentationFormat>
  <Paragraphs>120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Ясность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</vt:lpstr>
      <vt:lpstr>Презентация PowerPoint</vt:lpstr>
      <vt:lpstr>Презентация PowerPoint</vt:lpstr>
      <vt:lpstr>                          </vt:lpstr>
      <vt:lpstr>                                         Телескопы и макеты                планеты                                              планет</vt:lpstr>
      <vt:lpstr>Метеостанция</vt:lpstr>
      <vt:lpstr>Интерактивная инфодоска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Сергей Запорожский</cp:lastModifiedBy>
  <cp:revision>1</cp:revision>
  <dcterms:created xsi:type="dcterms:W3CDTF">2018-05-24T14:41:48Z</dcterms:created>
  <dcterms:modified xsi:type="dcterms:W3CDTF">2021-10-20T18:16:14Z</dcterms:modified>
  <cp:contentStatus/>
</cp:coreProperties>
</file>