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12192000" cy="6858000"/>
  <p:embeddedFontLst>
    <p:embeddedFont>
      <p:font typeface="Franklin Gothic Book" charset="0"/>
      <p:regular r:id="rId10"/>
      <p:italic r:id="rId11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7AF7F"/>
    <a:srgbClr val="D0CBA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0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3800" b="0" i="0">
                <a:solidFill>
                  <a:srgbClr val="8DAB8E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181B0D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3800" b="0" i="0">
                <a:solidFill>
                  <a:srgbClr val="8DAB8E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9/10/2022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EEC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478536" y="0"/>
            <a:ext cx="228600" cy="6858000"/>
          </a:xfrm>
          <a:custGeom>
            <a:avLst/>
            <a:gdLst/>
            <a:ahLst/>
            <a:cxnLst/>
            <a:rect l="l" t="t" r="r" b="b"/>
            <a:pathLst>
              <a:path w="228600" h="6858000">
                <a:moveTo>
                  <a:pt x="228600" y="0"/>
                </a:moveTo>
                <a:lnTo>
                  <a:pt x="0" y="0"/>
                </a:lnTo>
                <a:lnTo>
                  <a:pt x="0" y="6858000"/>
                </a:lnTo>
                <a:lnTo>
                  <a:pt x="228600" y="6858000"/>
                </a:lnTo>
                <a:lnTo>
                  <a:pt x="228600" y="0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3800" b="0" i="0">
                <a:solidFill>
                  <a:srgbClr val="8DAB8E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9/10/2022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EEC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8150352" y="1685289"/>
            <a:ext cx="3276600" cy="4408170"/>
          </a:xfrm>
          <a:custGeom>
            <a:avLst/>
            <a:gdLst/>
            <a:ahLst/>
            <a:cxnLst/>
            <a:rect l="l" t="t" r="r" b="b"/>
            <a:pathLst>
              <a:path w="3276600" h="4408170">
                <a:moveTo>
                  <a:pt x="3276600" y="0"/>
                </a:moveTo>
                <a:lnTo>
                  <a:pt x="2870581" y="0"/>
                </a:lnTo>
                <a:lnTo>
                  <a:pt x="2870581" y="4022090"/>
                </a:lnTo>
                <a:lnTo>
                  <a:pt x="2870581" y="4023360"/>
                </a:lnTo>
                <a:lnTo>
                  <a:pt x="1772996" y="4023360"/>
                </a:lnTo>
                <a:lnTo>
                  <a:pt x="1772996" y="4022090"/>
                </a:lnTo>
                <a:lnTo>
                  <a:pt x="0" y="4022090"/>
                </a:lnTo>
                <a:lnTo>
                  <a:pt x="0" y="4023360"/>
                </a:lnTo>
                <a:lnTo>
                  <a:pt x="0" y="4408170"/>
                </a:lnTo>
                <a:lnTo>
                  <a:pt x="3276600" y="4408170"/>
                </a:lnTo>
                <a:lnTo>
                  <a:pt x="3276600" y="4023360"/>
                </a:lnTo>
                <a:lnTo>
                  <a:pt x="3276600" y="4022090"/>
                </a:lnTo>
                <a:lnTo>
                  <a:pt x="3276600" y="0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752855" y="743712"/>
            <a:ext cx="3274060" cy="4407535"/>
          </a:xfrm>
          <a:custGeom>
            <a:avLst/>
            <a:gdLst/>
            <a:ahLst/>
            <a:cxnLst/>
            <a:rect l="l" t="t" r="r" b="b"/>
            <a:pathLst>
              <a:path w="3274060" h="4407535">
                <a:moveTo>
                  <a:pt x="3272917" y="0"/>
                </a:moveTo>
                <a:lnTo>
                  <a:pt x="0" y="0"/>
                </a:lnTo>
                <a:lnTo>
                  <a:pt x="0" y="4407408"/>
                </a:lnTo>
                <a:lnTo>
                  <a:pt x="405510" y="4407408"/>
                </a:lnTo>
                <a:lnTo>
                  <a:pt x="405510" y="384301"/>
                </a:lnTo>
                <a:lnTo>
                  <a:pt x="3273552" y="385699"/>
                </a:lnTo>
                <a:lnTo>
                  <a:pt x="3273095" y="288000"/>
                </a:lnTo>
                <a:lnTo>
                  <a:pt x="3273373" y="97698"/>
                </a:lnTo>
                <a:lnTo>
                  <a:pt x="3272917" y="0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9/10/2022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EEC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64487" y="1071499"/>
            <a:ext cx="9463024" cy="4001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800" b="0" i="0">
                <a:solidFill>
                  <a:srgbClr val="8DAB8E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450594" y="1248536"/>
            <a:ext cx="8573770" cy="1489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181B0D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0200" y="2327933"/>
            <a:ext cx="8974199" cy="2156296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 marR="5080" indent="1905" algn="ctr">
              <a:lnSpc>
                <a:spcPct val="89000"/>
              </a:lnSpc>
              <a:spcBef>
                <a:spcPts val="735"/>
              </a:spcBef>
            </a:pPr>
            <a:r>
              <a:rPr sz="4800" smtClean="0">
                <a:solidFill>
                  <a:srgbClr val="181B0D"/>
                </a:solidFill>
                <a:latin typeface="Franklin Gothic Book"/>
                <a:cs typeface="Franklin Gothic Book"/>
              </a:rPr>
              <a:t>ПРОЕКТ</a:t>
            </a:r>
            <a:r>
              <a:rPr sz="4800" spc="-10" smtClean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endParaRPr lang="ru-RU" sz="4800" spc="-10" dirty="0" smtClean="0">
              <a:solidFill>
                <a:srgbClr val="181B0D"/>
              </a:solidFill>
              <a:latin typeface="Franklin Gothic Book"/>
              <a:cs typeface="Franklin Gothic Book"/>
            </a:endParaRPr>
          </a:p>
          <a:p>
            <a:pPr marL="12700" marR="5080" indent="1905" algn="ctr">
              <a:lnSpc>
                <a:spcPct val="89000"/>
              </a:lnSpc>
              <a:spcBef>
                <a:spcPts val="735"/>
              </a:spcBef>
            </a:pPr>
            <a:r>
              <a:rPr lang="ru-RU" sz="4800" spc="-10" dirty="0" smtClean="0">
                <a:solidFill>
                  <a:srgbClr val="181B0D"/>
                </a:solidFill>
                <a:latin typeface="Franklin Gothic Book"/>
                <a:cs typeface="Franklin Gothic Book"/>
              </a:rPr>
              <a:t>ПО ТЕМЕ: «</a:t>
            </a:r>
            <a:r>
              <a:rPr sz="4800" dirty="0" smtClean="0">
                <a:solidFill>
                  <a:srgbClr val="181B0D"/>
                </a:solidFill>
                <a:latin typeface="Franklin Gothic Book"/>
                <a:cs typeface="Franklin Gothic Book"/>
              </a:rPr>
              <a:t>ШОКОЛАД</a:t>
            </a:r>
            <a:r>
              <a:rPr sz="4800" dirty="0">
                <a:solidFill>
                  <a:srgbClr val="181B0D"/>
                </a:solidFill>
                <a:latin typeface="Franklin Gothic Book"/>
                <a:cs typeface="Franklin Gothic Book"/>
              </a:rPr>
              <a:t>:</a:t>
            </a:r>
            <a:r>
              <a:rPr sz="4800" spc="-15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4800" dirty="0">
                <a:solidFill>
                  <a:srgbClr val="181B0D"/>
                </a:solidFill>
                <a:latin typeface="Franklin Gothic Book"/>
                <a:cs typeface="Franklin Gothic Book"/>
              </a:rPr>
              <a:t>ВРЕД</a:t>
            </a:r>
            <a:r>
              <a:rPr sz="4800" spc="-10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4800" spc="-25" dirty="0">
                <a:solidFill>
                  <a:srgbClr val="181B0D"/>
                </a:solidFill>
                <a:latin typeface="Franklin Gothic Book"/>
                <a:cs typeface="Franklin Gothic Book"/>
              </a:rPr>
              <a:t>ИЛИ </a:t>
            </a:r>
            <a:r>
              <a:rPr sz="48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ПОЛЬЗА</a:t>
            </a:r>
            <a:r>
              <a:rPr sz="4800" spc="-10" dirty="0" smtClean="0">
                <a:solidFill>
                  <a:srgbClr val="181B0D"/>
                </a:solidFill>
                <a:latin typeface="Franklin Gothic Book"/>
                <a:cs typeface="Franklin Gothic Book"/>
              </a:rPr>
              <a:t>?</a:t>
            </a:r>
            <a:r>
              <a:rPr lang="ru-RU" sz="4800" spc="-10" dirty="0" smtClean="0">
                <a:solidFill>
                  <a:srgbClr val="181B0D"/>
                </a:solidFill>
                <a:latin typeface="Franklin Gothic Book"/>
                <a:cs typeface="Franklin Gothic Book"/>
              </a:rPr>
              <a:t>"</a:t>
            </a:r>
            <a:endParaRPr sz="4800" dirty="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05578" y="4526660"/>
            <a:ext cx="527558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solidFill>
                  <a:srgbClr val="181B0D"/>
                </a:solidFill>
                <a:latin typeface="Franklin Gothic Book"/>
                <a:cs typeface="Franklin Gothic Book"/>
              </a:rPr>
              <a:t>Автор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:</a:t>
            </a:r>
            <a:r>
              <a:rPr sz="2300" spc="-9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Репринцева</a:t>
            </a:r>
            <a:r>
              <a:rPr sz="2300" spc="-9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Виктория</a:t>
            </a:r>
            <a:r>
              <a:rPr sz="2300" spc="-9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Николаевна</a:t>
            </a:r>
            <a:endParaRPr sz="2300" dirty="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09540" y="4916500"/>
            <a:ext cx="5864859" cy="3674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181B0D"/>
                </a:solidFill>
                <a:latin typeface="Franklin Gothic Book"/>
                <a:cs typeface="Franklin Gothic Book"/>
              </a:rPr>
              <a:t>Руководитель:</a:t>
            </a:r>
            <a:r>
              <a:rPr sz="2300" b="1" spc="-10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Ситалова</a:t>
            </a:r>
            <a:r>
              <a:rPr sz="2300" spc="-5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Олеся</a:t>
            </a:r>
            <a:r>
              <a:rPr sz="2300" spc="-7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Александровна</a:t>
            </a:r>
            <a:endParaRPr sz="2300" dirty="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25646" y="1293993"/>
            <a:ext cx="6138545" cy="2276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1400" spc="200" dirty="0">
                <a:latin typeface="Times New Roman"/>
                <a:cs typeface="Times New Roman"/>
              </a:rPr>
              <a:t>Муниципальное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spc="190" dirty="0">
                <a:latin typeface="Times New Roman"/>
                <a:cs typeface="Times New Roman"/>
              </a:rPr>
              <a:t>бюджетное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spc="180" dirty="0">
                <a:latin typeface="Times New Roman"/>
                <a:cs typeface="Times New Roman"/>
              </a:rPr>
              <a:t>общеобразовательное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spc="180" dirty="0">
                <a:latin typeface="Times New Roman"/>
                <a:cs typeface="Times New Roman"/>
              </a:rPr>
              <a:t>учреждение</a:t>
            </a: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13335" y="1615219"/>
            <a:ext cx="5641340" cy="2276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1400" spc="185" dirty="0">
                <a:latin typeface="Times New Roman"/>
                <a:cs typeface="Times New Roman"/>
              </a:rPr>
              <a:t>«Средняя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spc="175" dirty="0">
                <a:latin typeface="Times New Roman"/>
                <a:cs typeface="Times New Roman"/>
              </a:rPr>
              <a:t>общеобразовательная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spc="180" dirty="0">
                <a:latin typeface="Times New Roman"/>
                <a:cs typeface="Times New Roman"/>
              </a:rPr>
              <a:t>школа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spc="229" dirty="0">
                <a:latin typeface="Times New Roman"/>
                <a:cs typeface="Times New Roman"/>
              </a:rPr>
              <a:t>№12»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spc="160" dirty="0">
                <a:latin typeface="Times New Roman"/>
                <a:cs typeface="Times New Roman"/>
              </a:rPr>
              <a:t>город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spc="190" dirty="0">
                <a:latin typeface="Times New Roman"/>
                <a:cs typeface="Times New Roman"/>
              </a:rPr>
              <a:t>Лиски</a:t>
            </a:r>
            <a:endParaRPr sz="14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78536" y="0"/>
            <a:ext cx="228600" cy="6858000"/>
          </a:xfrm>
          <a:custGeom>
            <a:avLst/>
            <a:gdLst/>
            <a:ahLst/>
            <a:cxnLst/>
            <a:rect l="l" t="t" r="r" b="b"/>
            <a:pathLst>
              <a:path w="228600" h="6858000">
                <a:moveTo>
                  <a:pt x="228600" y="0"/>
                </a:moveTo>
                <a:lnTo>
                  <a:pt x="0" y="0"/>
                </a:lnTo>
                <a:lnTo>
                  <a:pt x="0" y="6858000"/>
                </a:lnTo>
                <a:lnTo>
                  <a:pt x="228600" y="6858000"/>
                </a:lnTo>
                <a:lnTo>
                  <a:pt x="228600" y="0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50594" y="64465"/>
            <a:ext cx="470027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>
                <a:solidFill>
                  <a:srgbClr val="887A60"/>
                </a:solidFill>
              </a:rPr>
              <a:t>Цели</a:t>
            </a:r>
            <a:r>
              <a:rPr sz="6000" spc="-10" dirty="0">
                <a:solidFill>
                  <a:srgbClr val="887A60"/>
                </a:solidFill>
              </a:rPr>
              <a:t> </a:t>
            </a:r>
            <a:r>
              <a:rPr sz="6000" dirty="0">
                <a:solidFill>
                  <a:srgbClr val="887A60"/>
                </a:solidFill>
              </a:rPr>
              <a:t>и</a:t>
            </a:r>
            <a:r>
              <a:rPr sz="6000" spc="-5" dirty="0">
                <a:solidFill>
                  <a:srgbClr val="887A60"/>
                </a:solidFill>
              </a:rPr>
              <a:t> </a:t>
            </a:r>
            <a:r>
              <a:rPr sz="6000" spc="-30" dirty="0">
                <a:solidFill>
                  <a:srgbClr val="887A60"/>
                </a:solidFill>
              </a:rPr>
              <a:t>задачи</a:t>
            </a:r>
            <a:endParaRPr sz="6000"/>
          </a:p>
        </p:txBody>
      </p:sp>
      <p:sp>
        <p:nvSpPr>
          <p:cNvPr id="4" name="object 4"/>
          <p:cNvSpPr txBox="1"/>
          <p:nvPr/>
        </p:nvSpPr>
        <p:spPr>
          <a:xfrm>
            <a:off x="1450594" y="1147952"/>
            <a:ext cx="10282555" cy="5438027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marL="12700" marR="5080">
              <a:lnSpc>
                <a:spcPts val="2500"/>
              </a:lnSpc>
              <a:spcBef>
                <a:spcPts val="405"/>
              </a:spcBef>
              <a:tabLst>
                <a:tab pos="747395" algn="l"/>
                <a:tab pos="1866264" algn="l"/>
                <a:tab pos="3039745" algn="l"/>
                <a:tab pos="4387215" algn="l"/>
                <a:tab pos="4671060" algn="l"/>
                <a:tab pos="5905500" algn="l"/>
                <a:tab pos="8615680" algn="l"/>
                <a:tab pos="10113010" algn="l"/>
              </a:tabLst>
            </a:pPr>
            <a:r>
              <a:rPr sz="2300" b="1" spc="-20" dirty="0">
                <a:solidFill>
                  <a:srgbClr val="181B0D"/>
                </a:solidFill>
                <a:latin typeface="Franklin Gothic Book"/>
                <a:cs typeface="Franklin Gothic Book"/>
              </a:rPr>
              <a:t>Цель</a:t>
            </a:r>
            <a:r>
              <a:rPr sz="2300" b="1" dirty="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sz="2300" b="1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работы:</a:t>
            </a:r>
            <a:r>
              <a:rPr sz="2300" b="1" dirty="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выявить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полезные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sz="2300" spc="-50" dirty="0">
                <a:solidFill>
                  <a:srgbClr val="181B0D"/>
                </a:solidFill>
                <a:latin typeface="Franklin Gothic Book"/>
                <a:cs typeface="Franklin Gothic Book"/>
              </a:rPr>
              <a:t>и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вредные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	свойства</a:t>
            </a:r>
            <a:r>
              <a:rPr sz="2300" spc="37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шоколада,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	его</a:t>
            </a:r>
            <a:r>
              <a:rPr sz="2300" spc="36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состав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sz="2300" spc="-50" dirty="0">
                <a:solidFill>
                  <a:srgbClr val="181B0D"/>
                </a:solidFill>
                <a:latin typeface="Franklin Gothic Book"/>
                <a:cs typeface="Franklin Gothic Book"/>
              </a:rPr>
              <a:t>и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воздействие</a:t>
            </a:r>
            <a:r>
              <a:rPr sz="2300" spc="-6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их</a:t>
            </a:r>
            <a:r>
              <a:rPr sz="2300" spc="-3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на</a:t>
            </a:r>
            <a:r>
              <a:rPr sz="2300" spc="-1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организм,</a:t>
            </a:r>
            <a:r>
              <a:rPr sz="2300" spc="-6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как</a:t>
            </a:r>
            <a:r>
              <a:rPr sz="2300" spc="-2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люди</a:t>
            </a:r>
            <a:r>
              <a:rPr sz="2300" spc="-2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относятся</a:t>
            </a:r>
            <a:r>
              <a:rPr sz="2300" spc="-2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к</a:t>
            </a:r>
            <a:r>
              <a:rPr sz="2300" spc="-2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данному</a:t>
            </a:r>
            <a:r>
              <a:rPr sz="2300" spc="-3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лакомству.</a:t>
            </a:r>
            <a:endParaRPr sz="2300" dirty="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2300" b="1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Задачи:</a:t>
            </a:r>
            <a:endParaRPr sz="2300" dirty="0">
              <a:latin typeface="Franklin Gothic Book"/>
              <a:cs typeface="Franklin Gothic Book"/>
            </a:endParaRPr>
          </a:p>
          <a:p>
            <a:pPr marL="921385" indent="-451484">
              <a:lnSpc>
                <a:spcPct val="100000"/>
              </a:lnSpc>
              <a:spcBef>
                <a:spcPts val="935"/>
              </a:spcBef>
              <a:buAutoNum type="arabicPeriod"/>
              <a:tabLst>
                <a:tab pos="920750" algn="l"/>
                <a:tab pos="921385" algn="l"/>
              </a:tabLst>
            </a:pP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Выявить</a:t>
            </a:r>
            <a:r>
              <a:rPr sz="2300" spc="-3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плюсы</a:t>
            </a:r>
            <a:r>
              <a:rPr sz="2300" spc="-4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и</a:t>
            </a:r>
            <a:r>
              <a:rPr sz="2300" spc="-4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минусы</a:t>
            </a:r>
            <a:r>
              <a:rPr sz="2300" spc="-3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шоколада.</a:t>
            </a:r>
            <a:endParaRPr sz="2300" dirty="0">
              <a:latin typeface="Franklin Gothic Book"/>
              <a:cs typeface="Franklin Gothic Book"/>
            </a:endParaRPr>
          </a:p>
          <a:p>
            <a:pPr marL="921385" indent="-451484">
              <a:lnSpc>
                <a:spcPct val="100000"/>
              </a:lnSpc>
              <a:spcBef>
                <a:spcPts val="915"/>
              </a:spcBef>
              <a:buAutoNum type="arabicPeriod"/>
              <a:tabLst>
                <a:tab pos="920750" algn="l"/>
                <a:tab pos="921385" algn="l"/>
              </a:tabLst>
            </a:pP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Установить</a:t>
            </a:r>
            <a:r>
              <a:rPr sz="2300" spc="-7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влияние</a:t>
            </a:r>
            <a:r>
              <a:rPr sz="2300" spc="-2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на</a:t>
            </a:r>
            <a:r>
              <a:rPr sz="2300" spc="-2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организм.</a:t>
            </a:r>
            <a:endParaRPr sz="2300" dirty="0">
              <a:latin typeface="Franklin Gothic Book"/>
              <a:cs typeface="Franklin Gothic Book"/>
            </a:endParaRPr>
          </a:p>
          <a:p>
            <a:pPr marL="921385" indent="-451484">
              <a:lnSpc>
                <a:spcPct val="100000"/>
              </a:lnSpc>
              <a:spcBef>
                <a:spcPts val="935"/>
              </a:spcBef>
              <a:buAutoNum type="arabicPeriod"/>
              <a:tabLst>
                <a:tab pos="920750" algn="l"/>
                <a:tab pos="921385" algn="l"/>
              </a:tabLst>
            </a:pP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Провести</a:t>
            </a:r>
            <a:r>
              <a:rPr sz="2300" spc="-5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опыты</a:t>
            </a:r>
            <a:r>
              <a:rPr sz="2300" spc="-4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для</a:t>
            </a:r>
            <a:r>
              <a:rPr sz="2300" spc="-5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выявления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качества</a:t>
            </a:r>
            <a:r>
              <a:rPr sz="2300" spc="-6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шоколада.</a:t>
            </a:r>
            <a:endParaRPr sz="2300" dirty="0">
              <a:latin typeface="Franklin Gothic Book"/>
              <a:cs typeface="Franklin Gothic Book"/>
            </a:endParaRPr>
          </a:p>
          <a:p>
            <a:pPr marL="921385" indent="-451484">
              <a:lnSpc>
                <a:spcPct val="100000"/>
              </a:lnSpc>
              <a:spcBef>
                <a:spcPts val="915"/>
              </a:spcBef>
              <a:buAutoNum type="arabicPeriod"/>
              <a:tabLst>
                <a:tab pos="920750" algn="l"/>
                <a:tab pos="921385" algn="l"/>
              </a:tabLst>
            </a:pP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Провести</a:t>
            </a:r>
            <a:r>
              <a:rPr sz="2300" spc="-4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социальный</a:t>
            </a:r>
            <a:r>
              <a:rPr sz="2300" spc="-5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опрос</a:t>
            </a:r>
            <a:endParaRPr sz="2300" dirty="0">
              <a:latin typeface="Franklin Gothic Book"/>
              <a:cs typeface="Franklin Gothic Book"/>
            </a:endParaRPr>
          </a:p>
          <a:p>
            <a:pPr marL="921385" indent="-451484">
              <a:lnSpc>
                <a:spcPct val="100000"/>
              </a:lnSpc>
              <a:spcBef>
                <a:spcPts val="940"/>
              </a:spcBef>
              <a:buAutoNum type="arabicPeriod"/>
              <a:tabLst>
                <a:tab pos="920750" algn="l"/>
                <a:tab pos="921385" algn="l"/>
              </a:tabLst>
            </a:pP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Подтвердить</a:t>
            </a:r>
            <a:r>
              <a:rPr sz="2300" spc="-2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или опровергнуть</a:t>
            </a:r>
            <a:r>
              <a:rPr sz="2300" spc="-3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гипотезу</a:t>
            </a:r>
            <a:endParaRPr sz="2300" dirty="0">
              <a:latin typeface="Franklin Gothic Book"/>
              <a:cs typeface="Franklin Gothic Book"/>
            </a:endParaRPr>
          </a:p>
          <a:p>
            <a:pPr marL="12700" marR="1484630"/>
            <a:r>
              <a:rPr sz="2300" b="1" spc="-30" dirty="0">
                <a:solidFill>
                  <a:srgbClr val="181B0D"/>
                </a:solidFill>
                <a:latin typeface="Franklin Gothic Book"/>
                <a:cs typeface="Franklin Gothic Book"/>
              </a:rPr>
              <a:t>Гипотеза:</a:t>
            </a:r>
            <a:r>
              <a:rPr sz="2300" b="1" spc="-10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шоколад</a:t>
            </a:r>
            <a:r>
              <a:rPr sz="2300" spc="-6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приносит</a:t>
            </a:r>
            <a:r>
              <a:rPr sz="2300" spc="-3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не</a:t>
            </a:r>
            <a:r>
              <a:rPr sz="2300" spc="-1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только</a:t>
            </a:r>
            <a:r>
              <a:rPr sz="2300" spc="-4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вред,</a:t>
            </a:r>
            <a:r>
              <a:rPr sz="2300" spc="-2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но</a:t>
            </a:r>
            <a:r>
              <a:rPr sz="2300" spc="-2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и</a:t>
            </a:r>
            <a:r>
              <a:rPr sz="2300" spc="-2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пользу</a:t>
            </a:r>
            <a:r>
              <a:rPr sz="2300" spc="-9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для</a:t>
            </a:r>
            <a:r>
              <a:rPr sz="23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 здоровья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человека.</a:t>
            </a:r>
            <a:r>
              <a:rPr sz="2300" spc="-4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Большинство</a:t>
            </a:r>
            <a:r>
              <a:rPr sz="2300" spc="-9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людей</a:t>
            </a:r>
            <a:r>
              <a:rPr sz="2300" spc="-3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любят</a:t>
            </a:r>
            <a:r>
              <a:rPr sz="2300" spc="-3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шоколад</a:t>
            </a:r>
            <a:r>
              <a:rPr sz="2300" spc="-5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и</a:t>
            </a:r>
            <a:r>
              <a:rPr sz="2300" spc="-3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знают</a:t>
            </a:r>
            <a:r>
              <a:rPr sz="2300" spc="-5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dirty="0">
                <a:solidFill>
                  <a:srgbClr val="181B0D"/>
                </a:solidFill>
                <a:latin typeface="Franklin Gothic Book"/>
                <a:cs typeface="Franklin Gothic Book"/>
              </a:rPr>
              <a:t>его</a:t>
            </a:r>
            <a:r>
              <a:rPr sz="2300" spc="-7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300" spc="-10" dirty="0" err="1">
                <a:solidFill>
                  <a:srgbClr val="181B0D"/>
                </a:solidFill>
                <a:latin typeface="Franklin Gothic Book"/>
                <a:cs typeface="Franklin Gothic Book"/>
              </a:rPr>
              <a:t>свойства</a:t>
            </a:r>
            <a:r>
              <a:rPr sz="2300" spc="-10" dirty="0" smtClean="0">
                <a:solidFill>
                  <a:srgbClr val="181B0D"/>
                </a:solidFill>
                <a:latin typeface="Franklin Gothic Book"/>
                <a:cs typeface="Franklin Gothic Book"/>
              </a:rPr>
              <a:t>.</a:t>
            </a:r>
            <a:endParaRPr lang="ru-RU" sz="2300" spc="-10" dirty="0" smtClean="0">
              <a:solidFill>
                <a:srgbClr val="181B0D"/>
              </a:solidFill>
              <a:latin typeface="Franklin Gothic Book"/>
              <a:cs typeface="Franklin Gothic Book"/>
            </a:endParaRPr>
          </a:p>
          <a:p>
            <a:pPr marL="12700" marR="1484630"/>
            <a:r>
              <a:rPr lang="ru-RU" sz="2300" b="1" dirty="0" smtClean="0">
                <a:latin typeface="Franklin Gothic Book"/>
                <a:cs typeface="Franklin Gothic Book"/>
              </a:rPr>
              <a:t>Предмет: </a:t>
            </a:r>
            <a:r>
              <a:rPr lang="ru-RU" sz="2300" dirty="0" smtClean="0">
                <a:latin typeface="Franklin Gothic Book"/>
                <a:cs typeface="Franklin Gothic Book"/>
              </a:rPr>
              <a:t>шоколад.</a:t>
            </a:r>
          </a:p>
          <a:p>
            <a:pPr marL="12700" marR="1484630"/>
            <a:r>
              <a:rPr lang="ru-RU" sz="2300" b="1" dirty="0" smtClean="0">
                <a:latin typeface="Franklin Gothic Book"/>
                <a:cs typeface="Franklin Gothic Book"/>
              </a:rPr>
              <a:t>Объект исследования</a:t>
            </a:r>
            <a:r>
              <a:rPr lang="ru-RU" sz="2300" dirty="0" smtClean="0">
                <a:latin typeface="Franklin Gothic Book"/>
                <a:cs typeface="Franklin Gothic Book"/>
              </a:rPr>
              <a:t>: организм человека. </a:t>
            </a:r>
          </a:p>
          <a:p>
            <a:pPr marL="12700" marR="1484630">
              <a:lnSpc>
                <a:spcPts val="3700"/>
              </a:lnSpc>
              <a:spcBef>
                <a:spcPts val="250"/>
              </a:spcBef>
            </a:pPr>
            <a:endParaRPr sz="2300" dirty="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5303520" cy="6858000"/>
          </a:xfrm>
          <a:custGeom>
            <a:avLst/>
            <a:gdLst/>
            <a:ahLst/>
            <a:cxnLst/>
            <a:rect l="l" t="t" r="r" b="b"/>
            <a:pathLst>
              <a:path w="5303520" h="6858000">
                <a:moveTo>
                  <a:pt x="5303520" y="0"/>
                </a:moveTo>
                <a:lnTo>
                  <a:pt x="0" y="0"/>
                </a:lnTo>
                <a:lnTo>
                  <a:pt x="0" y="6858000"/>
                </a:lnTo>
                <a:lnTo>
                  <a:pt x="5303520" y="6858000"/>
                </a:lnTo>
                <a:lnTo>
                  <a:pt x="5303520" y="0"/>
                </a:lnTo>
                <a:close/>
              </a:path>
            </a:pathLst>
          </a:custGeom>
          <a:solidFill>
            <a:srgbClr val="8B8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03520" y="0"/>
            <a:ext cx="228600" cy="6858000"/>
          </a:xfrm>
          <a:custGeom>
            <a:avLst/>
            <a:gdLst/>
            <a:ahLst/>
            <a:cxnLst/>
            <a:rect l="l" t="t" r="r" b="b"/>
            <a:pathLst>
              <a:path w="228600" h="6858000">
                <a:moveTo>
                  <a:pt x="228600" y="0"/>
                </a:moveTo>
                <a:lnTo>
                  <a:pt x="0" y="0"/>
                </a:lnTo>
                <a:lnTo>
                  <a:pt x="0" y="6858000"/>
                </a:lnTo>
                <a:lnTo>
                  <a:pt x="228600" y="6858000"/>
                </a:lnTo>
                <a:lnTo>
                  <a:pt x="228600" y="0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33399" y="25095"/>
            <a:ext cx="3530600" cy="1370330"/>
          </a:xfrm>
          <a:prstGeom prst="rect">
            <a:avLst/>
          </a:prstGeom>
        </p:spPr>
        <p:txBody>
          <a:bodyPr vert="horz" wrap="square" lIns="0" tIns="131445" rIns="0" bIns="0" rtlCol="0">
            <a:spAutoFit/>
          </a:bodyPr>
          <a:lstStyle/>
          <a:p>
            <a:pPr marL="859790" marR="5080" indent="-847725">
              <a:lnSpc>
                <a:spcPts val="4830"/>
              </a:lnSpc>
              <a:spcBef>
                <a:spcPts val="1035"/>
              </a:spcBef>
            </a:pPr>
            <a:r>
              <a:rPr sz="4800" spc="-10" dirty="0">
                <a:solidFill>
                  <a:srgbClr val="E6C069"/>
                </a:solidFill>
              </a:rPr>
              <a:t>Проделанная работа</a:t>
            </a:r>
            <a:endParaRPr sz="48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47232" y="243840"/>
            <a:ext cx="3035808" cy="3319271"/>
          </a:xfrm>
          <a:prstGeom prst="rect">
            <a:avLst/>
          </a:prstGeom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object 6"/>
          <p:cNvSpPr txBox="1"/>
          <p:nvPr/>
        </p:nvSpPr>
        <p:spPr>
          <a:xfrm>
            <a:off x="229006" y="1506093"/>
            <a:ext cx="4895215" cy="466788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 marR="5715" algn="just">
              <a:lnSpc>
                <a:spcPts val="2380"/>
              </a:lnSpc>
              <a:spcBef>
                <a:spcPts val="400"/>
              </a:spcBef>
            </a:pP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Поиск</a:t>
            </a:r>
            <a:r>
              <a:rPr sz="2200" spc="509" dirty="0">
                <a:solidFill>
                  <a:srgbClr val="EEECE2"/>
                </a:solidFill>
                <a:latin typeface="Franklin Gothic Book"/>
                <a:cs typeface="Franklin Gothic Book"/>
              </a:rPr>
              <a:t>   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подходящей</a:t>
            </a:r>
            <a:r>
              <a:rPr sz="2200" spc="515" dirty="0">
                <a:solidFill>
                  <a:srgbClr val="EEECE2"/>
                </a:solidFill>
                <a:latin typeface="Franklin Gothic Book"/>
                <a:cs typeface="Franklin Gothic Book"/>
              </a:rPr>
              <a:t>   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для</a:t>
            </a:r>
            <a:r>
              <a:rPr sz="2200" spc="515" dirty="0">
                <a:solidFill>
                  <a:srgbClr val="EEECE2"/>
                </a:solidFill>
                <a:latin typeface="Franklin Gothic Book"/>
                <a:cs typeface="Franklin Gothic Book"/>
              </a:rPr>
              <a:t>    </a:t>
            </a:r>
            <a:r>
              <a:rPr sz="2200" spc="-20" dirty="0">
                <a:solidFill>
                  <a:srgbClr val="EEECE2"/>
                </a:solidFill>
                <a:latin typeface="Franklin Gothic Book"/>
                <a:cs typeface="Franklin Gothic Book"/>
              </a:rPr>
              <a:t>меня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информации</a:t>
            </a:r>
            <a:r>
              <a:rPr sz="2200" spc="345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её</a:t>
            </a:r>
            <a:r>
              <a:rPr sz="2200" spc="345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структурирование</a:t>
            </a:r>
            <a:r>
              <a:rPr sz="2200" spc="350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200" spc="-50" dirty="0">
                <a:solidFill>
                  <a:srgbClr val="EEECE2"/>
                </a:solidFill>
                <a:latin typeface="Franklin Gothic Book"/>
                <a:cs typeface="Franklin Gothic Book"/>
              </a:rPr>
              <a:t>и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вычленение</a:t>
            </a:r>
            <a:r>
              <a:rPr sz="2200" spc="47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нужного.</a:t>
            </a:r>
            <a:endParaRPr sz="2200" dirty="0">
              <a:latin typeface="Franklin Gothic Book"/>
              <a:cs typeface="Franklin Gothic Book"/>
            </a:endParaRPr>
          </a:p>
          <a:p>
            <a:pPr marL="12700" marR="5715" algn="just">
              <a:lnSpc>
                <a:spcPct val="90000"/>
              </a:lnSpc>
              <a:spcBef>
                <a:spcPts val="1450"/>
              </a:spcBef>
              <a:tabLst>
                <a:tab pos="2280920" algn="l"/>
                <a:tab pos="4121785" algn="l"/>
              </a:tabLst>
            </a:pP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Так</a:t>
            </a:r>
            <a:r>
              <a:rPr sz="2200" spc="55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же</a:t>
            </a:r>
            <a:r>
              <a:rPr sz="2200" spc="60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было</a:t>
            </a:r>
            <a:r>
              <a:rPr sz="2200" spc="58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проведено</a:t>
            </a:r>
            <a:r>
              <a:rPr sz="2200" spc="57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2</a:t>
            </a:r>
            <a:r>
              <a:rPr sz="2200" spc="60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опыта,</a:t>
            </a:r>
            <a:r>
              <a:rPr sz="2200" spc="60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spc="-25" dirty="0">
                <a:solidFill>
                  <a:srgbClr val="EEECE2"/>
                </a:solidFill>
                <a:latin typeface="Franklin Gothic Book"/>
                <a:cs typeface="Franklin Gothic Book"/>
              </a:rPr>
              <a:t>где 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выяснилась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	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разница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	</a:t>
            </a:r>
            <a:r>
              <a:rPr sz="2200" spc="-25" dirty="0">
                <a:solidFill>
                  <a:srgbClr val="EEECE2"/>
                </a:solidFill>
                <a:latin typeface="Franklin Gothic Book"/>
                <a:cs typeface="Franklin Gothic Book"/>
              </a:rPr>
              <a:t>между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выбранными</a:t>
            </a:r>
            <a:r>
              <a:rPr sz="2200" spc="24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мной</a:t>
            </a:r>
            <a:r>
              <a:rPr sz="2200" spc="254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марками</a:t>
            </a:r>
            <a:r>
              <a:rPr sz="2200" spc="26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шоколада</a:t>
            </a:r>
            <a:endParaRPr sz="2200" dirty="0">
              <a:latin typeface="Franklin Gothic Book"/>
              <a:cs typeface="Franklin Gothic Book"/>
            </a:endParaRPr>
          </a:p>
          <a:p>
            <a:pPr marL="12700" algn="just">
              <a:lnSpc>
                <a:spcPts val="2245"/>
              </a:lnSpc>
            </a:pP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«Alpen</a:t>
            </a:r>
            <a:r>
              <a:rPr sz="2200" spc="560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Gold»,</a:t>
            </a:r>
            <a:r>
              <a:rPr sz="2200" spc="575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«Яшкино»</a:t>
            </a:r>
            <a:r>
              <a:rPr sz="2200" spc="580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и</a:t>
            </a:r>
            <a:r>
              <a:rPr sz="2200" spc="585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«Россия</a:t>
            </a:r>
            <a:endParaRPr sz="2200" dirty="0">
              <a:latin typeface="Franklin Gothic Book"/>
              <a:cs typeface="Franklin Gothic Book"/>
            </a:endParaRPr>
          </a:p>
          <a:p>
            <a:pPr marL="12700" algn="just">
              <a:lnSpc>
                <a:spcPts val="2510"/>
              </a:lnSpc>
            </a:pP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щедрая</a:t>
            </a:r>
            <a:r>
              <a:rPr sz="2200" spc="-6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душа».</a:t>
            </a:r>
            <a:endParaRPr sz="2200" dirty="0">
              <a:latin typeface="Franklin Gothic Book"/>
              <a:cs typeface="Franklin Gothic Book"/>
            </a:endParaRPr>
          </a:p>
          <a:p>
            <a:pPr marL="12700" marR="90170">
              <a:lnSpc>
                <a:spcPct val="90100"/>
              </a:lnSpc>
              <a:spcBef>
                <a:spcPts val="1510"/>
              </a:spcBef>
            </a:pPr>
            <a:r>
              <a:rPr sz="2200" b="1" dirty="0">
                <a:solidFill>
                  <a:schemeClr val="bg2"/>
                </a:solidFill>
                <a:latin typeface="Franklin Gothic Book"/>
                <a:cs typeface="Franklin Gothic Book"/>
              </a:rPr>
              <a:t>Опыт</a:t>
            </a:r>
            <a:r>
              <a:rPr sz="2200" b="1" spc="-65" dirty="0">
                <a:solidFill>
                  <a:schemeClr val="bg2"/>
                </a:solidFill>
                <a:latin typeface="Franklin Gothic Book"/>
                <a:cs typeface="Franklin Gothic Book"/>
              </a:rPr>
              <a:t> </a:t>
            </a:r>
            <a:r>
              <a:rPr sz="2200" b="1" dirty="0">
                <a:solidFill>
                  <a:schemeClr val="bg2"/>
                </a:solidFill>
                <a:latin typeface="Franklin Gothic Book"/>
                <a:cs typeface="Franklin Gothic Book"/>
              </a:rPr>
              <a:t>1</a:t>
            </a:r>
            <a:r>
              <a:rPr sz="2200" b="1" spc="-40" dirty="0">
                <a:solidFill>
                  <a:schemeClr val="bg2"/>
                </a:solidFill>
                <a:latin typeface="Franklin Gothic Book"/>
                <a:cs typeface="Franklin Gothic Book"/>
              </a:rPr>
              <a:t>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«Обнаружение</a:t>
            </a:r>
            <a:r>
              <a:rPr sz="2200" spc="-9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непредельных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жирных</a:t>
            </a:r>
            <a:r>
              <a:rPr sz="2200" spc="-7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кислот»</a:t>
            </a:r>
            <a:r>
              <a:rPr sz="2200" spc="-3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и</a:t>
            </a:r>
            <a:r>
              <a:rPr sz="2200" spc="-2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b="1" dirty="0">
                <a:solidFill>
                  <a:srgbClr val="EEECE2"/>
                </a:solidFill>
                <a:latin typeface="Franklin Gothic Book"/>
                <a:cs typeface="Franklin Gothic Book"/>
              </a:rPr>
              <a:t>опыт</a:t>
            </a:r>
            <a:r>
              <a:rPr sz="2200" b="1" spc="-6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b="1" dirty="0">
                <a:solidFill>
                  <a:srgbClr val="EEECE2"/>
                </a:solidFill>
                <a:latin typeface="Franklin Gothic Book"/>
                <a:cs typeface="Franklin Gothic Book"/>
              </a:rPr>
              <a:t>2</a:t>
            </a:r>
            <a:r>
              <a:rPr sz="2200" b="1" spc="-1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«Обнаружение углеводов»,</a:t>
            </a:r>
            <a:r>
              <a:rPr sz="2200" spc="-6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lang="ru-RU" sz="2200" b="1" dirty="0">
                <a:solidFill>
                  <a:srgbClr val="EEECE2"/>
                </a:solidFill>
                <a:latin typeface="Franklin Gothic Book"/>
                <a:cs typeface="Franklin Gothic Book"/>
              </a:rPr>
              <a:t>о</a:t>
            </a:r>
            <a:r>
              <a:rPr sz="2200" b="1" dirty="0" err="1" smtClean="0">
                <a:solidFill>
                  <a:srgbClr val="EEECE2"/>
                </a:solidFill>
                <a:latin typeface="Franklin Gothic Book"/>
                <a:cs typeface="Franklin Gothic Book"/>
              </a:rPr>
              <a:t>пыт</a:t>
            </a:r>
            <a:r>
              <a:rPr sz="2200" b="1" spc="-60" dirty="0" smtClean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b="1" dirty="0">
                <a:solidFill>
                  <a:srgbClr val="EEECE2"/>
                </a:solidFill>
                <a:latin typeface="Franklin Gothic Book"/>
                <a:cs typeface="Franklin Gothic Book"/>
              </a:rPr>
              <a:t>3</a:t>
            </a:r>
            <a:r>
              <a:rPr sz="2200" b="1" spc="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“Обнаружение</a:t>
            </a:r>
            <a:endParaRPr sz="2200" dirty="0">
              <a:latin typeface="Franklin Gothic Book"/>
              <a:cs typeface="Franklin Gothic Book"/>
            </a:endParaRPr>
          </a:p>
          <a:p>
            <a:pPr marL="12700" marR="680720">
              <a:lnSpc>
                <a:spcPts val="2380"/>
              </a:lnSpc>
              <a:spcBef>
                <a:spcPts val="35"/>
              </a:spcBef>
            </a:pPr>
            <a:r>
              <a:rPr sz="2200" dirty="0">
                <a:solidFill>
                  <a:schemeClr val="bg2"/>
                </a:solidFill>
                <a:latin typeface="Franklin Gothic Book" panose="020B0503020102020204" pitchFamily="34" charset="0"/>
                <a:cs typeface="Times New Roman"/>
              </a:rPr>
              <a:t>посторонних</a:t>
            </a:r>
            <a:r>
              <a:rPr sz="2200" spc="-50" dirty="0">
                <a:solidFill>
                  <a:schemeClr val="bg2"/>
                </a:solidFill>
                <a:latin typeface="Franklin Gothic Book" panose="020B0503020102020204" pitchFamily="34" charset="0"/>
                <a:cs typeface="Times New Roman"/>
              </a:rPr>
              <a:t> </a:t>
            </a:r>
            <a:r>
              <a:rPr sz="2200" dirty="0">
                <a:solidFill>
                  <a:schemeClr val="bg2"/>
                </a:solidFill>
                <a:latin typeface="Franklin Gothic Book" panose="020B0503020102020204" pitchFamily="34" charset="0"/>
                <a:cs typeface="Times New Roman"/>
              </a:rPr>
              <a:t>примесей</a:t>
            </a:r>
            <a:r>
              <a:rPr sz="2200" spc="-20" dirty="0">
                <a:solidFill>
                  <a:schemeClr val="bg2"/>
                </a:solidFill>
                <a:latin typeface="Franklin Gothic Book" panose="020B0503020102020204" pitchFamily="34" charset="0"/>
                <a:cs typeface="Times New Roman"/>
              </a:rPr>
              <a:t> </a:t>
            </a:r>
            <a:r>
              <a:rPr sz="2200" dirty="0">
                <a:solidFill>
                  <a:schemeClr val="bg2"/>
                </a:solidFill>
                <a:latin typeface="Franklin Gothic Book" panose="020B0503020102020204" pitchFamily="34" charset="0"/>
                <a:cs typeface="Times New Roman"/>
              </a:rPr>
              <a:t>(крахмал)</a:t>
            </a:r>
            <a:r>
              <a:rPr sz="2200" spc="-55" dirty="0">
                <a:solidFill>
                  <a:schemeClr val="bg2"/>
                </a:solidFill>
                <a:latin typeface="Franklin Gothic Book" panose="020B0503020102020204" pitchFamily="34" charset="0"/>
                <a:cs typeface="Times New Roman"/>
              </a:rPr>
              <a:t> </a:t>
            </a:r>
            <a:r>
              <a:rPr sz="2200" spc="-50" dirty="0">
                <a:solidFill>
                  <a:schemeClr val="bg2"/>
                </a:solidFill>
                <a:latin typeface="Franklin Gothic Book" panose="020B0503020102020204" pitchFamily="34" charset="0"/>
                <a:cs typeface="Times New Roman"/>
              </a:rPr>
              <a:t>в </a:t>
            </a:r>
            <a:r>
              <a:rPr sz="2200" spc="-10" dirty="0">
                <a:solidFill>
                  <a:schemeClr val="bg2"/>
                </a:solidFill>
                <a:latin typeface="Franklin Gothic Book" panose="020B0503020102020204" pitchFamily="34" charset="0"/>
                <a:cs typeface="Times New Roman"/>
              </a:rPr>
              <a:t>шоколаде”.</a:t>
            </a:r>
            <a:endParaRPr sz="2200" dirty="0">
              <a:solidFill>
                <a:schemeClr val="bg2"/>
              </a:solidFill>
              <a:latin typeface="Franklin Gothic Book" panose="020B0503020102020204" pitchFamily="34" charset="0"/>
              <a:cs typeface="Times New Roman"/>
            </a:endParaRPr>
          </a:p>
          <a:p>
            <a:pPr marL="12700" algn="just">
              <a:lnSpc>
                <a:spcPts val="2340"/>
              </a:lnSpc>
            </a:pPr>
            <a:r>
              <a:rPr sz="2200" dirty="0">
                <a:solidFill>
                  <a:srgbClr val="EEECE2"/>
                </a:solidFill>
                <a:latin typeface="Franklin Gothic Book"/>
                <a:cs typeface="Franklin Gothic Book"/>
              </a:rPr>
              <a:t>Проведено</a:t>
            </a:r>
            <a:r>
              <a:rPr sz="2200" spc="-8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анкетирование.</a:t>
            </a:r>
            <a:endParaRPr sz="2200" dirty="0">
              <a:latin typeface="Franklin Gothic Book"/>
              <a:cs typeface="Franklin Gothic Book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796783" y="3791711"/>
            <a:ext cx="4023360" cy="2682240"/>
          </a:xfrm>
          <a:prstGeom prst="rect">
            <a:avLst/>
          </a:prstGeom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5532120" cy="6858000"/>
            <a:chOff x="0" y="0"/>
            <a:chExt cx="553212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5303520" cy="6858000"/>
            </a:xfrm>
            <a:custGeom>
              <a:avLst/>
              <a:gdLst/>
              <a:ahLst/>
              <a:cxnLst/>
              <a:rect l="l" t="t" r="r" b="b"/>
              <a:pathLst>
                <a:path w="5303520" h="6858000">
                  <a:moveTo>
                    <a:pt x="5303520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5303520" y="6858000"/>
                  </a:lnTo>
                  <a:lnTo>
                    <a:pt x="5303520" y="0"/>
                  </a:lnTo>
                  <a:close/>
                </a:path>
              </a:pathLst>
            </a:custGeom>
            <a:solidFill>
              <a:srgbClr val="8B8D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303520" y="0"/>
              <a:ext cx="228600" cy="6858000"/>
            </a:xfrm>
            <a:custGeom>
              <a:avLst/>
              <a:gdLst/>
              <a:ahLst/>
              <a:cxnLst/>
              <a:rect l="l" t="t" r="r" b="b"/>
              <a:pathLst>
                <a:path w="228600" h="6858000">
                  <a:moveTo>
                    <a:pt x="228600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228600" y="685800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181B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42722" y="65989"/>
            <a:ext cx="491744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0" dirty="0">
                <a:solidFill>
                  <a:srgbClr val="E6C069"/>
                </a:solidFill>
              </a:rPr>
              <a:t>Результаты</a:t>
            </a:r>
            <a:r>
              <a:rPr sz="4800" spc="-220" dirty="0">
                <a:solidFill>
                  <a:srgbClr val="E6C069"/>
                </a:solidFill>
              </a:rPr>
              <a:t> </a:t>
            </a:r>
            <a:r>
              <a:rPr sz="4800" spc="-10" dirty="0">
                <a:solidFill>
                  <a:srgbClr val="E6C069"/>
                </a:solidFill>
              </a:rPr>
              <a:t>опытов</a:t>
            </a:r>
            <a:endParaRPr sz="4800"/>
          </a:p>
        </p:txBody>
      </p:sp>
      <p:grpSp>
        <p:nvGrpSpPr>
          <p:cNvPr id="6" name="object 6"/>
          <p:cNvGrpSpPr/>
          <p:nvPr/>
        </p:nvGrpSpPr>
        <p:grpSpPr>
          <a:xfrm>
            <a:off x="5725592" y="65989"/>
            <a:ext cx="6222807" cy="6675047"/>
            <a:chOff x="5480791" y="14551"/>
            <a:chExt cx="6222807" cy="6675047"/>
          </a:xfrm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</a:effectLst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25630" y="14551"/>
              <a:ext cx="3565637" cy="18390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0791" y="2005962"/>
              <a:ext cx="1784168" cy="250545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05133" y="2005963"/>
              <a:ext cx="1872451" cy="250545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850415" y="2005962"/>
              <a:ext cx="1853183" cy="250545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 rotWithShape="1">
            <a:blip r:embed="rId6" cstate="print"/>
            <a:srcRect b="11383"/>
            <a:stretch/>
          </p:blipFill>
          <p:spPr>
            <a:xfrm>
              <a:off x="7722970" y="4663818"/>
              <a:ext cx="1636776" cy="2025780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294843" y="1067511"/>
            <a:ext cx="4815205" cy="5054600"/>
          </a:xfrm>
          <a:prstGeom prst="rect">
            <a:avLst/>
          </a:prstGeom>
        </p:spPr>
        <p:txBody>
          <a:bodyPr vert="horz" wrap="square" lIns="0" tIns="4953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  <a:spcBef>
                <a:spcPts val="390"/>
              </a:spcBef>
            </a:pP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В</a:t>
            </a:r>
            <a:r>
              <a:rPr sz="2400" spc="565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b="1" dirty="0">
                <a:solidFill>
                  <a:srgbClr val="EEECE2"/>
                </a:solidFill>
                <a:latin typeface="Franklin Gothic Book"/>
                <a:cs typeface="Franklin Gothic Book"/>
              </a:rPr>
              <a:t>1</a:t>
            </a:r>
            <a:r>
              <a:rPr sz="2400" b="1" spc="580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b="1" dirty="0">
                <a:solidFill>
                  <a:srgbClr val="EEECE2"/>
                </a:solidFill>
                <a:latin typeface="Franklin Gothic Book"/>
                <a:cs typeface="Franklin Gothic Book"/>
              </a:rPr>
              <a:t>опыте</a:t>
            </a:r>
            <a:r>
              <a:rPr sz="2400" b="1" spc="570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на</a:t>
            </a:r>
            <a:r>
              <a:rPr sz="2400" spc="575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всех</a:t>
            </a:r>
            <a:r>
              <a:rPr sz="2400" spc="570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образцах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выявились</a:t>
            </a:r>
            <a:r>
              <a:rPr sz="2400" spc="545" dirty="0">
                <a:solidFill>
                  <a:srgbClr val="EEECE2"/>
                </a:solidFill>
                <a:latin typeface="Franklin Gothic Book"/>
                <a:cs typeface="Franklin Gothic Book"/>
              </a:rPr>
              <a:t> 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бурые</a:t>
            </a:r>
            <a:r>
              <a:rPr sz="2400" spc="540" dirty="0">
                <a:solidFill>
                  <a:srgbClr val="EEECE2"/>
                </a:solidFill>
                <a:latin typeface="Franklin Gothic Book"/>
                <a:cs typeface="Franklin Gothic Book"/>
              </a:rPr>
              <a:t> 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пятна,</a:t>
            </a:r>
            <a:r>
              <a:rPr sz="2400" spc="545" dirty="0">
                <a:solidFill>
                  <a:srgbClr val="EEECE2"/>
                </a:solidFill>
                <a:latin typeface="Franklin Gothic Book"/>
                <a:cs typeface="Franklin Gothic Book"/>
              </a:rPr>
              <a:t>   </a:t>
            </a:r>
            <a:r>
              <a:rPr sz="2400" spc="-25" dirty="0">
                <a:solidFill>
                  <a:srgbClr val="EEECE2"/>
                </a:solidFill>
                <a:latin typeface="Franklin Gothic Book"/>
                <a:cs typeface="Franklin Gothic Book"/>
              </a:rPr>
              <a:t>что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свидетельствует</a:t>
            </a:r>
            <a:r>
              <a:rPr sz="2400" spc="509" dirty="0">
                <a:solidFill>
                  <a:srgbClr val="EEECE2"/>
                </a:solidFill>
                <a:latin typeface="Franklin Gothic Book"/>
                <a:cs typeface="Franklin Gothic Book"/>
              </a:rPr>
              <a:t>   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о</a:t>
            </a:r>
            <a:r>
              <a:rPr sz="2400" spc="515" dirty="0">
                <a:solidFill>
                  <a:srgbClr val="EEECE2"/>
                </a:solidFill>
                <a:latin typeface="Franklin Gothic Book"/>
                <a:cs typeface="Franklin Gothic Book"/>
              </a:rPr>
              <a:t>     </a:t>
            </a:r>
            <a:r>
              <a:rPr sz="24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наличии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непредельных</a:t>
            </a:r>
            <a:r>
              <a:rPr sz="2400" spc="605" dirty="0">
                <a:solidFill>
                  <a:srgbClr val="EEECE2"/>
                </a:solidFill>
                <a:latin typeface="Franklin Gothic Book"/>
                <a:cs typeface="Franklin Gothic Book"/>
              </a:rPr>
              <a:t>   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кислот.</a:t>
            </a:r>
            <a:r>
              <a:rPr sz="2400" spc="605" dirty="0">
                <a:solidFill>
                  <a:srgbClr val="EEECE2"/>
                </a:solidFill>
                <a:latin typeface="Franklin Gothic Book"/>
                <a:cs typeface="Franklin Gothic Book"/>
              </a:rPr>
              <a:t>     </a:t>
            </a:r>
            <a:r>
              <a:rPr sz="2400" spc="-25" dirty="0">
                <a:solidFill>
                  <a:srgbClr val="EEECE2"/>
                </a:solidFill>
                <a:latin typeface="Franklin Gothic Book"/>
                <a:cs typeface="Franklin Gothic Book"/>
              </a:rPr>
              <a:t>Это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объясняется</a:t>
            </a:r>
            <a:r>
              <a:rPr sz="2400" spc="640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частичной</a:t>
            </a:r>
            <a:r>
              <a:rPr sz="2400" spc="640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заменой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какао-масла</a:t>
            </a:r>
            <a:r>
              <a:rPr sz="2400" spc="480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на</a:t>
            </a:r>
            <a:r>
              <a:rPr sz="2400" spc="484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растительный</a:t>
            </a:r>
            <a:r>
              <a:rPr sz="2400" spc="484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spc="-50" dirty="0">
                <a:solidFill>
                  <a:srgbClr val="EEECE2"/>
                </a:solidFill>
                <a:latin typeface="Franklin Gothic Book"/>
                <a:cs typeface="Franklin Gothic Book"/>
              </a:rPr>
              <a:t>и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молочный</a:t>
            </a:r>
            <a:r>
              <a:rPr sz="2400" spc="-2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spc="-20" dirty="0">
                <a:solidFill>
                  <a:srgbClr val="EEECE2"/>
                </a:solidFill>
                <a:latin typeface="Franklin Gothic Book"/>
                <a:cs typeface="Franklin Gothic Book"/>
              </a:rPr>
              <a:t>жиры.</a:t>
            </a:r>
            <a:endParaRPr sz="2400" dirty="0">
              <a:latin typeface="Franklin Gothic Book"/>
              <a:cs typeface="Franklin Gothic Book"/>
            </a:endParaRPr>
          </a:p>
          <a:p>
            <a:pPr marL="12700" marR="6350" algn="just">
              <a:lnSpc>
                <a:spcPct val="90000"/>
              </a:lnSpc>
              <a:spcBef>
                <a:spcPts val="1515"/>
              </a:spcBef>
              <a:tabLst>
                <a:tab pos="2234565" algn="l"/>
                <a:tab pos="3649345" algn="l"/>
              </a:tabLst>
            </a:pP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Во</a:t>
            </a:r>
            <a:r>
              <a:rPr sz="2400" spc="43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b="1" dirty="0">
                <a:solidFill>
                  <a:srgbClr val="EEECE2"/>
                </a:solidFill>
                <a:latin typeface="Franklin Gothic Book"/>
                <a:cs typeface="Franklin Gothic Book"/>
              </a:rPr>
              <a:t>2</a:t>
            </a:r>
            <a:r>
              <a:rPr sz="2400" b="1" spc="44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b="1" dirty="0">
                <a:solidFill>
                  <a:srgbClr val="EEECE2"/>
                </a:solidFill>
                <a:latin typeface="Franklin Gothic Book"/>
                <a:cs typeface="Franklin Gothic Book"/>
              </a:rPr>
              <a:t>опыте</a:t>
            </a:r>
            <a:r>
              <a:rPr sz="2400" b="1" spc="43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во</a:t>
            </a:r>
            <a:r>
              <a:rPr sz="2400" spc="43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всех</a:t>
            </a:r>
            <a:r>
              <a:rPr sz="2400" spc="42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образцах</a:t>
            </a:r>
            <a:r>
              <a:rPr sz="2400" spc="434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spc="-20" dirty="0">
                <a:solidFill>
                  <a:srgbClr val="EEECE2"/>
                </a:solidFill>
                <a:latin typeface="Franklin Gothic Book"/>
                <a:cs typeface="Franklin Gothic Book"/>
              </a:rPr>
              <a:t>есть </a:t>
            </a:r>
            <a:r>
              <a:rPr sz="24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сахароза,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	</a:t>
            </a:r>
            <a:r>
              <a:rPr sz="2400" spc="-25" dirty="0">
                <a:solidFill>
                  <a:srgbClr val="EEECE2"/>
                </a:solidFill>
                <a:latin typeface="Franklin Gothic Book"/>
                <a:cs typeface="Franklin Gothic Book"/>
              </a:rPr>
              <a:t>она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	</a:t>
            </a:r>
            <a:r>
              <a:rPr sz="24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являться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дисахаридом</a:t>
            </a:r>
            <a:r>
              <a:rPr sz="2400" spc="520" dirty="0">
                <a:solidFill>
                  <a:srgbClr val="EEECE2"/>
                </a:solidFill>
                <a:latin typeface="Franklin Gothic Book"/>
                <a:cs typeface="Franklin Gothic Book"/>
              </a:rPr>
              <a:t> 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содержащимся</a:t>
            </a:r>
            <a:r>
              <a:rPr sz="2400" spc="520" dirty="0">
                <a:solidFill>
                  <a:srgbClr val="EEECE2"/>
                </a:solidFill>
                <a:latin typeface="Franklin Gothic Book"/>
                <a:cs typeface="Franklin Gothic Book"/>
              </a:rPr>
              <a:t>   </a:t>
            </a:r>
            <a:r>
              <a:rPr sz="2400" spc="-50" dirty="0">
                <a:solidFill>
                  <a:srgbClr val="EEECE2"/>
                </a:solidFill>
                <a:latin typeface="Franklin Gothic Book"/>
                <a:cs typeface="Franklin Gothic Book"/>
              </a:rPr>
              <a:t>в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растениях,</a:t>
            </a:r>
            <a:r>
              <a:rPr sz="2400" spc="220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что</a:t>
            </a:r>
            <a:r>
              <a:rPr sz="2400" spc="23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доказывает</a:t>
            </a:r>
            <a:r>
              <a:rPr sz="2400" spc="23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наличие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тертого</a:t>
            </a:r>
            <a:r>
              <a:rPr sz="2400" spc="-12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какао.</a:t>
            </a:r>
            <a:endParaRPr sz="2400" dirty="0">
              <a:latin typeface="Franklin Gothic Book"/>
              <a:cs typeface="Franklin Gothic Book"/>
            </a:endParaRPr>
          </a:p>
          <a:p>
            <a:pPr marL="12700" algn="just">
              <a:lnSpc>
                <a:spcPts val="2735"/>
              </a:lnSpc>
              <a:spcBef>
                <a:spcPts val="1200"/>
              </a:spcBef>
            </a:pP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В</a:t>
            </a:r>
            <a:r>
              <a:rPr sz="2400" spc="515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b="1" dirty="0">
                <a:solidFill>
                  <a:srgbClr val="EEECE2"/>
                </a:solidFill>
                <a:latin typeface="Franklin Gothic Book"/>
                <a:cs typeface="Franklin Gothic Book"/>
              </a:rPr>
              <a:t>3</a:t>
            </a:r>
            <a:r>
              <a:rPr sz="2400" b="1" spc="530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b="1" dirty="0">
                <a:solidFill>
                  <a:srgbClr val="EEECE2"/>
                </a:solidFill>
                <a:latin typeface="Franklin Gothic Book"/>
                <a:cs typeface="Franklin Gothic Book"/>
              </a:rPr>
              <a:t>опыте</a:t>
            </a:r>
            <a:r>
              <a:rPr sz="2400" b="1" spc="525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появляется</a:t>
            </a:r>
            <a:r>
              <a:rPr sz="2400" spc="525" dirty="0">
                <a:solidFill>
                  <a:srgbClr val="EEECE2"/>
                </a:solidFill>
                <a:latin typeface="Franklin Gothic Book"/>
                <a:cs typeface="Franklin Gothic Book"/>
              </a:rPr>
              <a:t>  </a:t>
            </a:r>
            <a:r>
              <a:rPr sz="24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голубое</a:t>
            </a:r>
            <a:endParaRPr sz="2400" dirty="0">
              <a:latin typeface="Franklin Gothic Book"/>
              <a:cs typeface="Franklin Gothic Book"/>
            </a:endParaRPr>
          </a:p>
          <a:p>
            <a:pPr marL="12700" algn="just">
              <a:lnSpc>
                <a:spcPts val="2735"/>
              </a:lnSpc>
            </a:pPr>
            <a:r>
              <a:rPr sz="2400" dirty="0">
                <a:solidFill>
                  <a:srgbClr val="EEECE2"/>
                </a:solidFill>
                <a:latin typeface="Franklin Gothic Book"/>
                <a:cs typeface="Franklin Gothic Book"/>
              </a:rPr>
              <a:t>окрашивание</a:t>
            </a:r>
            <a:r>
              <a:rPr sz="2400" spc="-5" dirty="0">
                <a:solidFill>
                  <a:srgbClr val="EEECE2"/>
                </a:solidFill>
                <a:latin typeface="Franklin Gothic Book"/>
                <a:cs typeface="Franklin Gothic Book"/>
              </a:rPr>
              <a:t> </a:t>
            </a:r>
            <a:r>
              <a:rPr sz="2400" spc="-10" dirty="0">
                <a:solidFill>
                  <a:srgbClr val="EEECE2"/>
                </a:solidFill>
                <a:latin typeface="Franklin Gothic Book"/>
                <a:cs typeface="Franklin Gothic Book"/>
              </a:rPr>
              <a:t>(крахмал).</a:t>
            </a:r>
            <a:endParaRPr sz="2400" dirty="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78536" y="0"/>
            <a:ext cx="228600" cy="6858000"/>
          </a:xfrm>
          <a:custGeom>
            <a:avLst/>
            <a:gdLst/>
            <a:ahLst/>
            <a:cxnLst/>
            <a:rect l="l" t="t" r="r" b="b"/>
            <a:pathLst>
              <a:path w="228600" h="6858000">
                <a:moveTo>
                  <a:pt x="228600" y="0"/>
                </a:moveTo>
                <a:lnTo>
                  <a:pt x="0" y="0"/>
                </a:lnTo>
                <a:lnTo>
                  <a:pt x="0" y="6858000"/>
                </a:lnTo>
                <a:lnTo>
                  <a:pt x="228600" y="6858000"/>
                </a:lnTo>
                <a:lnTo>
                  <a:pt x="228600" y="0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50594" y="214960"/>
            <a:ext cx="613283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25" dirty="0"/>
              <a:t>Результаты</a:t>
            </a:r>
            <a:r>
              <a:rPr sz="6000" spc="-280" dirty="0"/>
              <a:t> </a:t>
            </a:r>
            <a:r>
              <a:rPr sz="6000" spc="-10" dirty="0"/>
              <a:t>опроса</a:t>
            </a:r>
            <a:endParaRPr sz="600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dirty="0"/>
              <a:t>Анкетирование</a:t>
            </a:r>
            <a:r>
              <a:rPr spc="-35" dirty="0"/>
              <a:t> </a:t>
            </a:r>
            <a:r>
              <a:rPr dirty="0"/>
              <a:t>среди</a:t>
            </a:r>
            <a:r>
              <a:rPr spc="-30" dirty="0"/>
              <a:t> </a:t>
            </a:r>
            <a:r>
              <a:rPr dirty="0"/>
              <a:t>учащихся</a:t>
            </a:r>
            <a:r>
              <a:rPr spc="-45" dirty="0"/>
              <a:t> </a:t>
            </a:r>
            <a:r>
              <a:rPr dirty="0"/>
              <a:t>школы</a:t>
            </a:r>
            <a:r>
              <a:rPr spc="-50" dirty="0"/>
              <a:t> </a:t>
            </a:r>
            <a:r>
              <a:rPr dirty="0"/>
              <a:t>и</a:t>
            </a:r>
            <a:r>
              <a:rPr spc="-35" dirty="0"/>
              <a:t> </a:t>
            </a:r>
            <a:r>
              <a:rPr dirty="0"/>
              <a:t>учителей</a:t>
            </a:r>
            <a:r>
              <a:rPr spc="-40" dirty="0"/>
              <a:t> </a:t>
            </a:r>
            <a:r>
              <a:rPr dirty="0"/>
              <a:t>показало,</a:t>
            </a:r>
            <a:r>
              <a:rPr spc="-30" dirty="0"/>
              <a:t> </a:t>
            </a:r>
            <a:r>
              <a:rPr spc="-25" dirty="0"/>
              <a:t>что </a:t>
            </a:r>
            <a:r>
              <a:rPr dirty="0"/>
              <a:t>большинство</a:t>
            </a:r>
            <a:r>
              <a:rPr spc="-65" dirty="0"/>
              <a:t> </a:t>
            </a:r>
            <a:r>
              <a:rPr dirty="0"/>
              <a:t>людей</a:t>
            </a:r>
            <a:r>
              <a:rPr spc="-55" dirty="0"/>
              <a:t> </a:t>
            </a:r>
            <a:r>
              <a:rPr dirty="0"/>
              <a:t>любят</a:t>
            </a:r>
            <a:r>
              <a:rPr spc="-25" dirty="0"/>
              <a:t> </a:t>
            </a:r>
            <a:r>
              <a:rPr dirty="0"/>
              <a:t>шоколад</a:t>
            </a:r>
            <a:r>
              <a:rPr spc="-60" dirty="0"/>
              <a:t> </a:t>
            </a:r>
            <a:r>
              <a:rPr spc="-10" dirty="0"/>
              <a:t>(97%),</a:t>
            </a:r>
            <a:r>
              <a:rPr spc="-40" dirty="0"/>
              <a:t> </a:t>
            </a:r>
            <a:r>
              <a:rPr dirty="0"/>
              <a:t>едят</a:t>
            </a:r>
            <a:r>
              <a:rPr spc="-25" dirty="0"/>
              <a:t> </a:t>
            </a:r>
            <a:r>
              <a:rPr dirty="0"/>
              <a:t>его</a:t>
            </a:r>
            <a:r>
              <a:rPr spc="-40" dirty="0"/>
              <a:t> </a:t>
            </a:r>
            <a:r>
              <a:rPr dirty="0"/>
              <a:t>по</a:t>
            </a:r>
            <a:r>
              <a:rPr spc="-40" dirty="0"/>
              <a:t> </a:t>
            </a:r>
            <a:r>
              <a:rPr dirty="0"/>
              <a:t>1</a:t>
            </a:r>
            <a:r>
              <a:rPr spc="-60" dirty="0"/>
              <a:t> </a:t>
            </a:r>
            <a:r>
              <a:rPr dirty="0"/>
              <a:t>плитке</a:t>
            </a:r>
            <a:r>
              <a:rPr spc="-35" dirty="0"/>
              <a:t> </a:t>
            </a:r>
            <a:r>
              <a:rPr spc="-50" dirty="0"/>
              <a:t>в </a:t>
            </a:r>
            <a:r>
              <a:rPr dirty="0"/>
              <a:t>неделю</a:t>
            </a:r>
            <a:r>
              <a:rPr spc="-65" dirty="0"/>
              <a:t> </a:t>
            </a:r>
            <a:r>
              <a:rPr spc="-10" dirty="0"/>
              <a:t>(41%),</a:t>
            </a:r>
            <a:r>
              <a:rPr spc="-35" dirty="0"/>
              <a:t> </a:t>
            </a:r>
            <a:r>
              <a:rPr dirty="0"/>
              <a:t>покупают</a:t>
            </a:r>
            <a:r>
              <a:rPr spc="-65" dirty="0"/>
              <a:t> </a:t>
            </a:r>
            <a:r>
              <a:rPr dirty="0"/>
              <a:t>часто</a:t>
            </a:r>
            <a:r>
              <a:rPr spc="-65" dirty="0"/>
              <a:t> </a:t>
            </a:r>
            <a:r>
              <a:rPr dirty="0"/>
              <a:t>(58%).</a:t>
            </a:r>
            <a:r>
              <a:rPr spc="-35" dirty="0"/>
              <a:t> </a:t>
            </a:r>
            <a:r>
              <a:rPr dirty="0"/>
              <a:t>Достаточно</a:t>
            </a:r>
            <a:r>
              <a:rPr spc="-60" dirty="0"/>
              <a:t> </a:t>
            </a:r>
            <a:r>
              <a:rPr dirty="0"/>
              <a:t>осведомлены</a:t>
            </a:r>
            <a:r>
              <a:rPr spc="-65" dirty="0"/>
              <a:t> </a:t>
            </a:r>
            <a:r>
              <a:rPr spc="-50" dirty="0"/>
              <a:t>о </a:t>
            </a:r>
            <a:r>
              <a:rPr dirty="0"/>
              <a:t>свойствах</a:t>
            </a:r>
            <a:r>
              <a:rPr spc="-45" dirty="0"/>
              <a:t> </a:t>
            </a:r>
            <a:r>
              <a:rPr spc="-10" dirty="0"/>
              <a:t>шоколада.</a:t>
            </a: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8012" y="2794951"/>
            <a:ext cx="4086724" cy="1917793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19600" y="4712744"/>
            <a:ext cx="4068324" cy="2087916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00" y="2766640"/>
            <a:ext cx="4116211" cy="19197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78536" y="0"/>
            <a:ext cx="228600" cy="6858000"/>
          </a:xfrm>
          <a:custGeom>
            <a:avLst/>
            <a:gdLst/>
            <a:ahLst/>
            <a:cxnLst/>
            <a:rect l="l" t="t" r="r" b="b"/>
            <a:pathLst>
              <a:path w="228600" h="6858000">
                <a:moveTo>
                  <a:pt x="228600" y="0"/>
                </a:moveTo>
                <a:lnTo>
                  <a:pt x="0" y="0"/>
                </a:lnTo>
                <a:lnTo>
                  <a:pt x="0" y="6858000"/>
                </a:lnTo>
                <a:lnTo>
                  <a:pt x="228600" y="6858000"/>
                </a:lnTo>
                <a:lnTo>
                  <a:pt x="228600" y="0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64411" y="283921"/>
            <a:ext cx="874649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Заключение</a:t>
            </a:r>
            <a:r>
              <a:rPr sz="5400" spc="-55" dirty="0"/>
              <a:t> </a:t>
            </a:r>
            <a:r>
              <a:rPr sz="5400" dirty="0"/>
              <a:t>и</a:t>
            </a:r>
            <a:r>
              <a:rPr sz="5400" spc="-45" dirty="0"/>
              <a:t> </a:t>
            </a:r>
            <a:r>
              <a:rPr sz="5400" spc="-10" dirty="0"/>
              <a:t>рекомендации</a:t>
            </a:r>
            <a:endParaRPr sz="5400"/>
          </a:p>
        </p:txBody>
      </p:sp>
      <p:sp>
        <p:nvSpPr>
          <p:cNvPr id="4" name="object 4"/>
          <p:cNvSpPr txBox="1"/>
          <p:nvPr/>
        </p:nvSpPr>
        <p:spPr>
          <a:xfrm>
            <a:off x="1373250" y="1651457"/>
            <a:ext cx="10223500" cy="39897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985" algn="just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Franklin Gothic Book"/>
                <a:cs typeface="Franklin Gothic Book"/>
              </a:rPr>
              <a:t>В</a:t>
            </a:r>
            <a:r>
              <a:rPr sz="2400" spc="170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процессе</a:t>
            </a:r>
            <a:r>
              <a:rPr sz="2400" spc="175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моего</a:t>
            </a:r>
            <a:r>
              <a:rPr sz="2400" spc="180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исследования</a:t>
            </a:r>
            <a:r>
              <a:rPr sz="2400" spc="170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я</a:t>
            </a:r>
            <a:r>
              <a:rPr sz="2400" spc="185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выявила,</a:t>
            </a:r>
            <a:r>
              <a:rPr sz="2400" spc="175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что</a:t>
            </a:r>
            <a:r>
              <a:rPr sz="2400" spc="180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моя</a:t>
            </a:r>
            <a:r>
              <a:rPr sz="2400" spc="170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гипотеза</a:t>
            </a:r>
            <a:r>
              <a:rPr sz="2400" spc="190" dirty="0">
                <a:latin typeface="Franklin Gothic Book"/>
                <a:cs typeface="Franklin Gothic Book"/>
              </a:rPr>
              <a:t>  </a:t>
            </a:r>
            <a:r>
              <a:rPr sz="2400" spc="-10" dirty="0">
                <a:latin typeface="Franklin Gothic Book"/>
                <a:cs typeface="Franklin Gothic Book"/>
              </a:rPr>
              <a:t>верна. </a:t>
            </a:r>
            <a:r>
              <a:rPr sz="2400" dirty="0">
                <a:latin typeface="Franklin Gothic Book"/>
                <a:cs typeface="Franklin Gothic Book"/>
              </a:rPr>
              <a:t>Шоколад</a:t>
            </a:r>
            <a:r>
              <a:rPr sz="2400" spc="16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благотворно</a:t>
            </a:r>
            <a:r>
              <a:rPr sz="2400" spc="18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влияет</a:t>
            </a:r>
            <a:r>
              <a:rPr sz="2400" spc="18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на</a:t>
            </a:r>
            <a:r>
              <a:rPr sz="2400" spc="16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здоровье</a:t>
            </a:r>
            <a:r>
              <a:rPr sz="2400" spc="19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человека,</a:t>
            </a:r>
            <a:r>
              <a:rPr sz="2400" spc="19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если</a:t>
            </a:r>
            <a:r>
              <a:rPr sz="2400" spc="18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его</a:t>
            </a:r>
            <a:r>
              <a:rPr sz="2400" spc="18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употреблять</a:t>
            </a:r>
            <a:r>
              <a:rPr sz="2400" spc="190" dirty="0">
                <a:latin typeface="Franklin Gothic Book"/>
                <a:cs typeface="Franklin Gothic Book"/>
              </a:rPr>
              <a:t> </a:t>
            </a:r>
            <a:r>
              <a:rPr sz="2400" spc="-50" dirty="0">
                <a:latin typeface="Franklin Gothic Book"/>
                <a:cs typeface="Franklin Gothic Book"/>
              </a:rPr>
              <a:t>в </a:t>
            </a:r>
            <a:r>
              <a:rPr sz="2400" dirty="0">
                <a:latin typeface="Franklin Gothic Book"/>
                <a:cs typeface="Franklin Gothic Book"/>
              </a:rPr>
              <a:t>нормальном</a:t>
            </a:r>
            <a:r>
              <a:rPr sz="2400" spc="-20" dirty="0">
                <a:latin typeface="Franklin Gothic Book"/>
                <a:cs typeface="Franklin Gothic Book"/>
              </a:rPr>
              <a:t> </a:t>
            </a:r>
            <a:r>
              <a:rPr sz="2400" spc="-10" dirty="0">
                <a:latin typeface="Franklin Gothic Book"/>
                <a:cs typeface="Franklin Gothic Book"/>
              </a:rPr>
              <a:t>количестве.</a:t>
            </a:r>
            <a:endParaRPr sz="2400">
              <a:latin typeface="Franklin Gothic Book"/>
              <a:cs typeface="Franklin Gothic Book"/>
            </a:endParaRPr>
          </a:p>
          <a:p>
            <a:pPr marL="12700" marR="5080" indent="76200" algn="just">
              <a:lnSpc>
                <a:spcPct val="100000"/>
              </a:lnSpc>
              <a:spcBef>
                <a:spcPts val="1205"/>
              </a:spcBef>
            </a:pPr>
            <a:r>
              <a:rPr sz="2400" dirty="0">
                <a:latin typeface="Franklin Gothic Book"/>
                <a:cs typeface="Franklin Gothic Book"/>
              </a:rPr>
              <a:t>Без</a:t>
            </a:r>
            <a:r>
              <a:rPr sz="2400" spc="415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вреда</a:t>
            </a:r>
            <a:r>
              <a:rPr sz="2400" spc="409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для</a:t>
            </a:r>
            <a:r>
              <a:rPr sz="2400" spc="400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здоровья</a:t>
            </a:r>
            <a:r>
              <a:rPr sz="2400" spc="405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взрослому</a:t>
            </a:r>
            <a:r>
              <a:rPr sz="2400" spc="420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человеку</a:t>
            </a:r>
            <a:r>
              <a:rPr sz="2400" spc="420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шоколад</a:t>
            </a:r>
            <a:r>
              <a:rPr sz="2400" spc="409" dirty="0">
                <a:latin typeface="Franklin Gothic Book"/>
                <a:cs typeface="Franklin Gothic Book"/>
              </a:rPr>
              <a:t>  </a:t>
            </a:r>
            <a:r>
              <a:rPr sz="2400" dirty="0">
                <a:latin typeface="Franklin Gothic Book"/>
                <a:cs typeface="Franklin Gothic Book"/>
              </a:rPr>
              <a:t>можно</a:t>
            </a:r>
            <a:r>
              <a:rPr sz="2400" spc="415" dirty="0">
                <a:latin typeface="Franklin Gothic Book"/>
                <a:cs typeface="Franklin Gothic Book"/>
              </a:rPr>
              <a:t>  </a:t>
            </a:r>
            <a:r>
              <a:rPr sz="2400" spc="-20" dirty="0">
                <a:latin typeface="Franklin Gothic Book"/>
                <a:cs typeface="Franklin Gothic Book"/>
              </a:rPr>
              <a:t>есть </a:t>
            </a:r>
            <a:r>
              <a:rPr sz="2400" dirty="0">
                <a:latin typeface="Franklin Gothic Book"/>
                <a:cs typeface="Franklin Gothic Book"/>
              </a:rPr>
              <a:t>ежедневно</a:t>
            </a:r>
            <a:r>
              <a:rPr sz="2400" spc="-3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-</a:t>
            </a:r>
            <a:r>
              <a:rPr sz="2400" spc="-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не</a:t>
            </a:r>
            <a:r>
              <a:rPr sz="2400" spc="-1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более</a:t>
            </a:r>
            <a:r>
              <a:rPr sz="2400" spc="-3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40 </a:t>
            </a:r>
            <a:r>
              <a:rPr sz="2400" spc="-25" dirty="0">
                <a:latin typeface="Franklin Gothic Book"/>
                <a:cs typeface="Franklin Gothic Book"/>
              </a:rPr>
              <a:t>г.</a:t>
            </a:r>
            <a:endParaRPr sz="2400">
              <a:latin typeface="Franklin Gothic Book"/>
              <a:cs typeface="Franklin Gothic Book"/>
            </a:endParaRPr>
          </a:p>
          <a:p>
            <a:pPr marL="12700" marR="5080" algn="just">
              <a:lnSpc>
                <a:spcPct val="100000"/>
              </a:lnSpc>
              <a:spcBef>
                <a:spcPts val="1205"/>
              </a:spcBef>
            </a:pPr>
            <a:r>
              <a:rPr sz="2400" dirty="0">
                <a:latin typeface="Franklin Gothic Book"/>
                <a:cs typeface="Franklin Gothic Book"/>
              </a:rPr>
              <a:t>Чтобы</a:t>
            </a:r>
            <a:r>
              <a:rPr sz="2400" spc="16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правильно</a:t>
            </a:r>
            <a:r>
              <a:rPr sz="2400" spc="19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выбрать</a:t>
            </a:r>
            <a:r>
              <a:rPr sz="2400" spc="19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шоколад</a:t>
            </a:r>
            <a:r>
              <a:rPr sz="2400" spc="18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надо</a:t>
            </a:r>
            <a:r>
              <a:rPr sz="2400" spc="18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смотреть</a:t>
            </a:r>
            <a:r>
              <a:rPr sz="2400" spc="18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на</a:t>
            </a:r>
            <a:r>
              <a:rPr sz="2400" spc="18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упаковку,</a:t>
            </a:r>
            <a:r>
              <a:rPr sz="2400" spc="18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на</a:t>
            </a:r>
            <a:r>
              <a:rPr sz="2400" spc="18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ней</a:t>
            </a:r>
            <a:r>
              <a:rPr sz="2400" spc="175" dirty="0">
                <a:latin typeface="Franklin Gothic Book"/>
                <a:cs typeface="Franklin Gothic Book"/>
              </a:rPr>
              <a:t> </a:t>
            </a:r>
            <a:r>
              <a:rPr sz="2400" spc="-20" dirty="0">
                <a:latin typeface="Franklin Gothic Book"/>
                <a:cs typeface="Franklin Gothic Book"/>
              </a:rPr>
              <a:t>дол- </a:t>
            </a:r>
            <a:r>
              <a:rPr sz="2400" dirty="0">
                <a:latin typeface="Franklin Gothic Book"/>
                <a:cs typeface="Franklin Gothic Book"/>
              </a:rPr>
              <a:t>жен</a:t>
            </a:r>
            <a:r>
              <a:rPr sz="2400" spc="13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быть</a:t>
            </a:r>
            <a:r>
              <a:rPr sz="2400" spc="13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состав.</a:t>
            </a:r>
            <a:r>
              <a:rPr sz="2400" spc="13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Если</a:t>
            </a:r>
            <a:r>
              <a:rPr sz="2400" spc="10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в</a:t>
            </a:r>
            <a:r>
              <a:rPr sz="2400" spc="114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составе</a:t>
            </a:r>
            <a:r>
              <a:rPr sz="2400" spc="13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всего</a:t>
            </a:r>
            <a:r>
              <a:rPr sz="2400" spc="13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три</a:t>
            </a:r>
            <a:r>
              <a:rPr sz="2400" spc="14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компонента:</a:t>
            </a:r>
            <a:r>
              <a:rPr sz="2400" spc="13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какао</a:t>
            </a:r>
            <a:r>
              <a:rPr sz="2400" spc="12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тёртое,</a:t>
            </a:r>
            <a:r>
              <a:rPr sz="2400" spc="135" dirty="0">
                <a:latin typeface="Franklin Gothic Book"/>
                <a:cs typeface="Franklin Gothic Book"/>
              </a:rPr>
              <a:t> </a:t>
            </a:r>
            <a:r>
              <a:rPr sz="2400" spc="-10" dirty="0">
                <a:latin typeface="Franklin Gothic Book"/>
                <a:cs typeface="Franklin Gothic Book"/>
              </a:rPr>
              <a:t>какао </a:t>
            </a:r>
            <a:r>
              <a:rPr sz="2400" dirty="0">
                <a:latin typeface="Franklin Gothic Book"/>
                <a:cs typeface="Franklin Gothic Book"/>
              </a:rPr>
              <a:t>порошок,</a:t>
            </a:r>
            <a:r>
              <a:rPr sz="2400" spc="18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какао</a:t>
            </a:r>
            <a:r>
              <a:rPr sz="2400" spc="204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масло,</a:t>
            </a:r>
            <a:r>
              <a:rPr sz="2400" spc="22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то</a:t>
            </a:r>
            <a:r>
              <a:rPr sz="2400" spc="20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он</a:t>
            </a:r>
            <a:r>
              <a:rPr sz="2400" spc="204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настоящий.</a:t>
            </a:r>
            <a:r>
              <a:rPr sz="2400" spc="20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По</a:t>
            </a:r>
            <a:r>
              <a:rPr sz="2400" spc="21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внешнему</a:t>
            </a:r>
            <a:r>
              <a:rPr sz="2400" spc="21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виду</a:t>
            </a:r>
            <a:r>
              <a:rPr sz="2400" spc="204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плитка</a:t>
            </a:r>
            <a:r>
              <a:rPr sz="2400" spc="200" dirty="0">
                <a:latin typeface="Franklin Gothic Book"/>
                <a:cs typeface="Franklin Gothic Book"/>
              </a:rPr>
              <a:t> </a:t>
            </a:r>
            <a:r>
              <a:rPr sz="2400" spc="-10" dirty="0">
                <a:latin typeface="Franklin Gothic Book"/>
                <a:cs typeface="Franklin Gothic Book"/>
              </a:rPr>
              <a:t>должна </a:t>
            </a:r>
            <a:r>
              <a:rPr sz="2400" dirty="0">
                <a:latin typeface="Franklin Gothic Book"/>
                <a:cs typeface="Franklin Gothic Book"/>
              </a:rPr>
              <a:t>быть</a:t>
            </a:r>
            <a:r>
              <a:rPr sz="2400" spc="12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одинакового</a:t>
            </a:r>
            <a:r>
              <a:rPr sz="2400" spc="12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цвета</a:t>
            </a:r>
            <a:r>
              <a:rPr sz="2400" spc="14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и</a:t>
            </a:r>
            <a:r>
              <a:rPr sz="2400" spc="12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иметь</a:t>
            </a:r>
            <a:r>
              <a:rPr sz="2400" spc="14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гладкую</a:t>
            </a:r>
            <a:r>
              <a:rPr sz="2400" spc="12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блестящую</a:t>
            </a:r>
            <a:r>
              <a:rPr sz="2400" spc="12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поверхность.</a:t>
            </a:r>
            <a:r>
              <a:rPr sz="2400" spc="135" dirty="0">
                <a:latin typeface="Franklin Gothic Book"/>
                <a:cs typeface="Franklin Gothic Book"/>
              </a:rPr>
              <a:t> </a:t>
            </a:r>
            <a:r>
              <a:rPr sz="2400" spc="-10" dirty="0">
                <a:latin typeface="Franklin Gothic Book"/>
                <a:cs typeface="Franklin Gothic Book"/>
              </a:rPr>
              <a:t>Ломаться </a:t>
            </a:r>
            <a:r>
              <a:rPr sz="2400" dirty="0">
                <a:latin typeface="Franklin Gothic Book"/>
                <a:cs typeface="Franklin Gothic Book"/>
              </a:rPr>
              <a:t>с</a:t>
            </a:r>
            <a:r>
              <a:rPr sz="2400" spc="-4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треском</a:t>
            </a:r>
            <a:r>
              <a:rPr sz="2400" spc="-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и</a:t>
            </a:r>
            <a:r>
              <a:rPr sz="2400" spc="-2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быстро</a:t>
            </a:r>
            <a:r>
              <a:rPr sz="2400" spc="-2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таять во</a:t>
            </a:r>
            <a:r>
              <a:rPr sz="2400" spc="5" dirty="0">
                <a:latin typeface="Franklin Gothic Book"/>
                <a:cs typeface="Franklin Gothic Book"/>
              </a:rPr>
              <a:t> </a:t>
            </a:r>
            <a:r>
              <a:rPr sz="2400" spc="-20" dirty="0">
                <a:latin typeface="Franklin Gothic Book"/>
                <a:cs typeface="Franklin Gothic Book"/>
              </a:rPr>
              <a:t>рту.</a:t>
            </a:r>
            <a:endParaRPr sz="24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78536" y="0"/>
            <a:ext cx="228600" cy="6858000"/>
          </a:xfrm>
          <a:custGeom>
            <a:avLst/>
            <a:gdLst/>
            <a:ahLst/>
            <a:cxnLst/>
            <a:rect l="l" t="t" r="r" b="b"/>
            <a:pathLst>
              <a:path w="228600" h="6858000">
                <a:moveTo>
                  <a:pt x="228600" y="0"/>
                </a:moveTo>
                <a:lnTo>
                  <a:pt x="0" y="0"/>
                </a:lnTo>
                <a:lnTo>
                  <a:pt x="0" y="6858000"/>
                </a:lnTo>
                <a:lnTo>
                  <a:pt x="228600" y="6858000"/>
                </a:lnTo>
                <a:lnTo>
                  <a:pt x="228600" y="0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50594" y="181813"/>
            <a:ext cx="8665210" cy="9112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5800" dirty="0"/>
              <a:t>Практическое</a:t>
            </a:r>
            <a:r>
              <a:rPr sz="5800" spc="-155" dirty="0"/>
              <a:t> </a:t>
            </a:r>
            <a:r>
              <a:rPr sz="5800" spc="-10" dirty="0"/>
              <a:t>применение</a:t>
            </a:r>
            <a:endParaRPr sz="5800"/>
          </a:p>
        </p:txBody>
      </p:sp>
      <p:sp>
        <p:nvSpPr>
          <p:cNvPr id="4" name="object 4"/>
          <p:cNvSpPr txBox="1"/>
          <p:nvPr/>
        </p:nvSpPr>
        <p:spPr>
          <a:xfrm>
            <a:off x="3352291" y="1768221"/>
            <a:ext cx="9137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проект</a:t>
            </a:r>
            <a:endParaRPr sz="24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87441" y="1768221"/>
            <a:ext cx="9105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можно</a:t>
            </a:r>
            <a:endParaRPr sz="24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61313" y="1768221"/>
            <a:ext cx="178117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Данный</a:t>
            </a:r>
            <a:endParaRPr sz="24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использовать</a:t>
            </a:r>
            <a:endParaRPr sz="24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91915" y="2133676"/>
            <a:ext cx="27012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32155" algn="l"/>
                <a:tab pos="2252980" algn="l"/>
              </a:tabLst>
            </a:pPr>
            <a:r>
              <a:rPr sz="2400" spc="-25" dirty="0">
                <a:solidFill>
                  <a:srgbClr val="181B0D"/>
                </a:solidFill>
                <a:latin typeface="Franklin Gothic Book"/>
                <a:cs typeface="Franklin Gothic Book"/>
              </a:rPr>
              <a:t>как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материал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sz="2400" spc="-25" dirty="0">
                <a:solidFill>
                  <a:srgbClr val="181B0D"/>
                </a:solidFill>
                <a:latin typeface="Franklin Gothic Book"/>
                <a:cs typeface="Franklin Gothic Book"/>
              </a:rPr>
              <a:t>для</a:t>
            </a:r>
            <a:endParaRPr sz="24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61313" y="2500121"/>
            <a:ext cx="4733925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классного</a:t>
            </a: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часа, для</a:t>
            </a: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урока </a:t>
            </a: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биологии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(например,</a:t>
            </a:r>
            <a:r>
              <a:rPr sz="2400" spc="50" dirty="0">
                <a:solidFill>
                  <a:srgbClr val="181B0D"/>
                </a:solidFill>
                <a:latin typeface="Franklin Gothic Book"/>
                <a:cs typeface="Franklin Gothic Book"/>
              </a:rPr>
              <a:t> 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в</a:t>
            </a:r>
            <a:r>
              <a:rPr sz="2400" spc="69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8</a:t>
            </a:r>
            <a:r>
              <a:rPr sz="2400" spc="50" dirty="0">
                <a:solidFill>
                  <a:srgbClr val="181B0D"/>
                </a:solidFill>
                <a:latin typeface="Franklin Gothic Book"/>
                <a:cs typeface="Franklin Gothic Book"/>
              </a:rPr>
              <a:t> 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классе)</a:t>
            </a:r>
            <a:r>
              <a:rPr sz="2400" spc="69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и</a:t>
            </a:r>
            <a:r>
              <a:rPr sz="2400" spc="69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химии.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Сделать</a:t>
            </a:r>
            <a:r>
              <a:rPr sz="2400" spc="27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буклет,</a:t>
            </a:r>
            <a:r>
              <a:rPr sz="2400" spc="28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что</a:t>
            </a:r>
            <a:r>
              <a:rPr sz="2400" spc="28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бы</a:t>
            </a:r>
            <a:r>
              <a:rPr sz="2400" spc="254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люди</a:t>
            </a:r>
            <a:r>
              <a:rPr sz="2400" spc="28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знали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о</a:t>
            </a:r>
            <a:r>
              <a:rPr sz="2400" spc="400" dirty="0">
                <a:solidFill>
                  <a:srgbClr val="181B0D"/>
                </a:solidFill>
                <a:latin typeface="Franklin Gothic Book"/>
                <a:cs typeface="Franklin Gothic Book"/>
              </a:rPr>
              <a:t>  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способе</a:t>
            </a:r>
            <a:r>
              <a:rPr sz="2400" spc="409" dirty="0">
                <a:solidFill>
                  <a:srgbClr val="181B0D"/>
                </a:solidFill>
                <a:latin typeface="Franklin Gothic Book"/>
                <a:cs typeface="Franklin Gothic Book"/>
              </a:rPr>
              <a:t>  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выбора</a:t>
            </a:r>
            <a:r>
              <a:rPr sz="2400" spc="420" dirty="0">
                <a:solidFill>
                  <a:srgbClr val="181B0D"/>
                </a:solidFill>
                <a:latin typeface="Franklin Gothic Book"/>
                <a:cs typeface="Franklin Gothic Book"/>
              </a:rPr>
              <a:t>   </a:t>
            </a: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шоколада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который</a:t>
            </a:r>
            <a:r>
              <a:rPr sz="2400" spc="-40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dirty="0">
                <a:solidFill>
                  <a:srgbClr val="181B0D"/>
                </a:solidFill>
                <a:latin typeface="Franklin Gothic Book"/>
                <a:cs typeface="Franklin Gothic Book"/>
              </a:rPr>
              <a:t>ему</a:t>
            </a:r>
            <a:r>
              <a:rPr sz="2400" spc="-65" dirty="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sz="2400" spc="-10" dirty="0">
                <a:solidFill>
                  <a:srgbClr val="181B0D"/>
                </a:solidFill>
                <a:latin typeface="Franklin Gothic Book"/>
                <a:cs typeface="Franklin Gothic Book"/>
              </a:rPr>
              <a:t>нравиться.</a:t>
            </a:r>
            <a:endParaRPr sz="2400">
              <a:latin typeface="Franklin Gothic Book"/>
              <a:cs typeface="Franklin Gothic Book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7935" y="1786127"/>
            <a:ext cx="4340352" cy="3255264"/>
          </a:xfrm>
          <a:prstGeom prst="rect">
            <a:avLst/>
          </a:prstGeom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57175" rIns="0" bIns="0" rtlCol="0">
            <a:spAutoFit/>
          </a:bodyPr>
          <a:lstStyle/>
          <a:p>
            <a:pPr marL="1074420" marR="5080" indent="-195580">
              <a:lnSpc>
                <a:spcPts val="14740"/>
              </a:lnSpc>
              <a:spcBef>
                <a:spcPts val="2025"/>
              </a:spcBef>
            </a:pPr>
            <a:r>
              <a:rPr dirty="0"/>
              <a:t>Спасибо</a:t>
            </a:r>
            <a:r>
              <a:rPr spc="-35" dirty="0"/>
              <a:t> </a:t>
            </a:r>
            <a:r>
              <a:rPr spc="-25" dirty="0"/>
              <a:t>за </a:t>
            </a:r>
            <a:r>
              <a:rPr spc="-10" dirty="0"/>
              <a:t>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9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285</Words>
  <Application>Microsoft Office PowerPoint</Application>
  <PresentationFormat>Произвольный</PresentationFormat>
  <Paragraphs>44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Franklin Gothic Book</vt:lpstr>
      <vt:lpstr>Times New Roman</vt:lpstr>
      <vt:lpstr>Office Theme</vt:lpstr>
      <vt:lpstr>Слайд 1</vt:lpstr>
      <vt:lpstr>Цели и задачи</vt:lpstr>
      <vt:lpstr>Проделанная работа</vt:lpstr>
      <vt:lpstr>Результаты опытов</vt:lpstr>
      <vt:lpstr>Результаты опроса</vt:lpstr>
      <vt:lpstr>Заключение и рекомендации</vt:lpstr>
      <vt:lpstr>Практическое применение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работа Шоколад: вред или польза?</dc:title>
  <dc:creator>семья</dc:creator>
  <cp:lastModifiedBy>Admin</cp:lastModifiedBy>
  <cp:revision>6</cp:revision>
  <dcterms:created xsi:type="dcterms:W3CDTF">2022-03-23T05:13:29Z</dcterms:created>
  <dcterms:modified xsi:type="dcterms:W3CDTF">2022-09-10T07:22:12Z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2022-03-23T00:00:00Z</vt:filetime>
  </property>
  <property fmtid="{D5CDD505-2E9C-101B-9397-08002B2CF9AE}" pid="3" name="LastSaved">
    <vt:filetime>2022-03-23T00:00:00Z</vt:filetime>
  </property>
</Properties>
</file>