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5" r:id="rId5"/>
    <p:sldId id="258" r:id="rId6"/>
    <p:sldId id="259" r:id="rId7"/>
    <p:sldId id="268" r:id="rId8"/>
    <p:sldId id="260" r:id="rId9"/>
    <p:sldId id="261" r:id="rId10"/>
    <p:sldId id="262" r:id="rId11"/>
    <p:sldId id="264" r:id="rId12"/>
    <p:sldId id="266" r:id="rId13"/>
    <p:sldId id="269" r:id="rId14"/>
    <p:sldId id="271" r:id="rId15"/>
    <p:sldId id="272" r:id="rId16"/>
    <p:sldId id="273" r:id="rId17"/>
    <p:sldId id="274" r:id="rId18"/>
    <p:sldId id="278" r:id="rId19"/>
    <p:sldId id="275" r:id="rId20"/>
    <p:sldId id="276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>
        <p:scale>
          <a:sx n="81" d="100"/>
          <a:sy n="81" d="100"/>
        </p:scale>
        <p:origin x="-25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8283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2949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6116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1329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6740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403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9703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2792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8619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2068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9139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8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7C7AE-592D-4E28-BB60-EC9FBA33A900}" type="datetimeFigureOut">
              <a:rPr lang="ru-RU" smtClean="0"/>
              <a:pPr/>
              <a:t>23.04.2022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E7BB1-3057-4B57-A515-2EE2F02FD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7551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76068"/>
          </a:xfrm>
        </p:spPr>
        <p:txBody>
          <a:bodyPr/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Интернет-сленг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597399"/>
            <a:ext cx="9144000" cy="985253"/>
          </a:xfrm>
        </p:spPr>
        <p:txBody>
          <a:bodyPr/>
          <a:lstStyle/>
          <a:p>
            <a:pPr algn="l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85692" y="2148062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</a:tabLs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Обучающиеся  9В класса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</a:tabLs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МБОУ КСОШ № 19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</a:tabLs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Бычкова Татьяна Юрьевна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</a:tabLs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Фомичева Вероника Семеновна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</a:tabLst>
            </a:pPr>
            <a:endParaRPr lang="ru-RU" sz="2800" dirty="0" smtClean="0">
              <a:latin typeface="Arial" pitchFamily="34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</a:tabLst>
            </a:pPr>
            <a:endParaRPr lang="ru-RU" sz="28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</a:tabLst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Научный руководитель:</a:t>
            </a:r>
            <a:endParaRPr lang="ru-RU" sz="2800" dirty="0" smtClean="0">
              <a:latin typeface="Arial" pitchFamily="34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</a:tabLst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русского языка и литературы</a:t>
            </a:r>
            <a:endParaRPr lang="ru-RU" sz="2800" dirty="0" smtClean="0">
              <a:latin typeface="Arial" pitchFamily="34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</a:tabLst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Федорович Алёна Геннадьевна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4860925" algn="l"/>
              </a:tabLst>
            </a:pPr>
            <a:endParaRPr lang="ru-RU" sz="2800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388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1193"/>
            <a:ext cx="10515600" cy="81174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и задачи проекта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53066"/>
            <a:ext cx="10515600" cy="5282881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ru-RU" sz="2300" b="1" dirty="0" smtClean="0"/>
              <a:t>Цель проекта:</a:t>
            </a:r>
            <a:r>
              <a:rPr lang="ru-RU" sz="2300" dirty="0" smtClean="0"/>
              <a:t> </a:t>
            </a:r>
            <a:r>
              <a:rPr lang="ru-RU" sz="2300" dirty="0"/>
              <a:t>исследование </a:t>
            </a:r>
            <a:r>
              <a:rPr lang="ru-RU" sz="2300" dirty="0" smtClean="0"/>
              <a:t>интернет-сленга и анализ потенциальных последствий его использования подростками.</a:t>
            </a:r>
            <a:endParaRPr lang="ru-RU" sz="2300" dirty="0"/>
          </a:p>
          <a:p>
            <a:pPr marL="0" indent="0" fontAlgn="base">
              <a:buNone/>
            </a:pPr>
            <a:r>
              <a:rPr lang="ru-RU" sz="2300" b="1" dirty="0" smtClean="0"/>
              <a:t>Задачи проекта</a:t>
            </a:r>
            <a:r>
              <a:rPr lang="ru-RU" sz="2300" dirty="0" smtClean="0"/>
              <a:t>:</a:t>
            </a:r>
            <a:endParaRPr lang="ru-RU" sz="2300" dirty="0"/>
          </a:p>
          <a:p>
            <a:pPr fontAlgn="base"/>
            <a:r>
              <a:rPr lang="ru-RU" sz="2300" dirty="0" smtClean="0"/>
              <a:t>изучить </a:t>
            </a:r>
            <a:r>
              <a:rPr lang="ru-RU" sz="2300" dirty="0"/>
              <a:t>теоретический материал по данной теме;</a:t>
            </a:r>
          </a:p>
          <a:p>
            <a:pPr fontAlgn="base"/>
            <a:r>
              <a:rPr lang="ru-RU" sz="2300" dirty="0" smtClean="0"/>
              <a:t>рассмотреть </a:t>
            </a:r>
            <a:r>
              <a:rPr lang="ru-RU" sz="2300" dirty="0"/>
              <a:t>понятия: сленг, ви­ды сленга, </a:t>
            </a:r>
            <a:r>
              <a:rPr lang="ru-RU" sz="2300" dirty="0" smtClean="0"/>
              <a:t>образование </a:t>
            </a:r>
            <a:r>
              <a:rPr lang="ru-RU" sz="2300" dirty="0"/>
              <a:t>сленга;</a:t>
            </a:r>
          </a:p>
          <a:p>
            <a:pPr fontAlgn="base"/>
            <a:r>
              <a:rPr lang="ru-RU" sz="2300" dirty="0" smtClean="0"/>
              <a:t>исследовать </a:t>
            </a:r>
            <a:r>
              <a:rPr lang="ru-RU" sz="2300" dirty="0"/>
              <a:t>словообразование </a:t>
            </a:r>
            <a:r>
              <a:rPr lang="ru-RU" sz="2300" dirty="0" smtClean="0"/>
              <a:t>интернет-сленга;</a:t>
            </a:r>
          </a:p>
          <a:p>
            <a:pPr fontAlgn="base"/>
            <a:r>
              <a:rPr lang="ru-RU" sz="2300" dirty="0" smtClean="0"/>
              <a:t>проанализировать </a:t>
            </a:r>
            <a:r>
              <a:rPr lang="ru-RU" sz="2300" dirty="0"/>
              <a:t>употребление </a:t>
            </a:r>
            <a:r>
              <a:rPr lang="ru-RU" sz="2300" dirty="0" smtClean="0"/>
              <a:t>слов интернет-сленга среди людей разных возрастных групп;</a:t>
            </a:r>
          </a:p>
          <a:p>
            <a:pPr fontAlgn="base"/>
            <a:r>
              <a:rPr lang="ru-RU" sz="2300" dirty="0" smtClean="0"/>
              <a:t> сделать выводы об отношение </a:t>
            </a:r>
            <a:r>
              <a:rPr lang="ru-RU" sz="2300" dirty="0"/>
              <a:t>учащихся к </a:t>
            </a:r>
            <a:r>
              <a:rPr lang="ru-RU" sz="2300" dirty="0" smtClean="0"/>
              <a:t>интернет-сленгу и о влиянии его использования на грамотность подростков;</a:t>
            </a:r>
            <a:endParaRPr lang="en-US" sz="2300" dirty="0" smtClean="0"/>
          </a:p>
          <a:p>
            <a:pPr fontAlgn="base"/>
            <a:r>
              <a:rPr lang="ru-RU" sz="2300" dirty="0" smtClean="0"/>
              <a:t>из определенных в результате анкетирования самых популярных слов интернет сленга, составить толковый словарь интернет-сленга;</a:t>
            </a:r>
          </a:p>
          <a:p>
            <a:pPr fontAlgn="base"/>
            <a:r>
              <a:rPr lang="ru-RU" sz="2300" dirty="0" smtClean="0"/>
              <a:t>разработать перечень мероприятий, направленных на </a:t>
            </a:r>
            <a:r>
              <a:rPr lang="ru-RU" sz="2300" dirty="0"/>
              <a:t>снижение частоты использования интернет-сленга среди </a:t>
            </a:r>
            <a:r>
              <a:rPr lang="ru-RU" sz="2300" dirty="0" smtClean="0"/>
              <a:t>подростков.</a:t>
            </a:r>
            <a:endParaRPr lang="ru-RU" sz="2300" dirty="0"/>
          </a:p>
          <a:p>
            <a:pPr marL="0" indent="0" fontAlgn="base">
              <a:buNone/>
            </a:pPr>
            <a:r>
              <a:rPr lang="ru-RU" sz="2300" b="1" dirty="0" smtClean="0"/>
              <a:t>Используемые методы</a:t>
            </a:r>
            <a:r>
              <a:rPr lang="ru-RU" sz="2300" dirty="0"/>
              <a:t>: </a:t>
            </a:r>
            <a:r>
              <a:rPr lang="ru-RU" sz="2300" dirty="0" smtClean="0"/>
              <a:t>анализ</a:t>
            </a:r>
            <a:r>
              <a:rPr lang="ru-RU" sz="2300" dirty="0"/>
              <a:t> научной </a:t>
            </a:r>
            <a:r>
              <a:rPr lang="ru-RU" sz="2300" dirty="0" smtClean="0"/>
              <a:t>источников</a:t>
            </a:r>
            <a:r>
              <a:rPr lang="ru-RU" sz="2300" dirty="0"/>
              <a:t> по исследуемой проблеме, анкетирование, анализ результатов.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837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68" y="304799"/>
            <a:ext cx="4661958" cy="423333"/>
          </a:xfrm>
        </p:spPr>
        <p:txBody>
          <a:bodyPr>
            <a:no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такое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сленг?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9580" y="1119287"/>
            <a:ext cx="6172200" cy="462915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0068" y="987425"/>
            <a:ext cx="5366707" cy="5464175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Вся </a:t>
            </a:r>
            <a:r>
              <a:rPr lang="ru-RU" sz="1800" dirty="0"/>
              <a:t>лексика того или иного языка делится на литературную и </a:t>
            </a:r>
            <a:r>
              <a:rPr lang="ru-RU" sz="1800" dirty="0" smtClean="0"/>
              <a:t>нелитературную. Нелитературная лексика делится </a:t>
            </a:r>
            <a:r>
              <a:rPr lang="ru-RU" sz="1800" dirty="0"/>
              <a:t>на:</a:t>
            </a:r>
          </a:p>
          <a:p>
            <a:r>
              <a:rPr lang="ru-RU" sz="1800" dirty="0"/>
              <a:t>1) Профессионализмы</a:t>
            </a:r>
          </a:p>
          <a:p>
            <a:r>
              <a:rPr lang="ru-RU" sz="1800" dirty="0"/>
              <a:t>2) Вульгаризмы</a:t>
            </a:r>
          </a:p>
          <a:p>
            <a:r>
              <a:rPr lang="ru-RU" sz="1800" dirty="0"/>
              <a:t>3) Жаргонизмы</a:t>
            </a:r>
          </a:p>
          <a:p>
            <a:r>
              <a:rPr lang="ru-RU" sz="1800" dirty="0"/>
              <a:t>4) Сленг</a:t>
            </a:r>
          </a:p>
          <a:p>
            <a:r>
              <a:rPr lang="ru-RU" sz="1800" dirty="0"/>
              <a:t>Эта часть лексики отличается своим разговорным и неофициальным характером.</a:t>
            </a:r>
          </a:p>
          <a:p>
            <a:r>
              <a:rPr lang="ru-RU" sz="1800" b="1" dirty="0"/>
              <a:t>Сленг</a:t>
            </a:r>
            <a:r>
              <a:rPr lang="ru-RU" sz="1800" dirty="0"/>
              <a:t> - это слова, которые часто рассматриваются как нарушение норм стандартного языка. Это очень выразительные, ироничные слова, служащие для обозначения предметов, о которых говорят в повседневной жизни</a:t>
            </a:r>
            <a:r>
              <a:rPr lang="ru-RU" sz="1800" dirty="0" smtClean="0"/>
              <a:t>.</a:t>
            </a:r>
          </a:p>
          <a:p>
            <a:r>
              <a:rPr lang="ru-RU" sz="1800" dirty="0"/>
              <a:t>В настоящее время сленг является одной из интереснейших языковых систем современной лингвистики.</a:t>
            </a:r>
          </a:p>
        </p:txBody>
      </p:sp>
    </p:spTree>
    <p:extLst>
      <p:ext uri="{BB962C8B-B14F-4D97-AF65-F5344CB8AC3E}">
        <p14:creationId xmlns:p14="http://schemas.microsoft.com/office/powerpoint/2010/main" xmlns="" val="412874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334" y="93133"/>
            <a:ext cx="4602692" cy="719667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Подростковый сленг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9334" y="987425"/>
            <a:ext cx="5345942" cy="5759884"/>
          </a:xfrm>
        </p:spPr>
        <p:txBody>
          <a:bodyPr>
            <a:normAutofit lnSpcReduction="10000"/>
          </a:bodyPr>
          <a:lstStyle/>
          <a:p>
            <a:r>
              <a:rPr lang="ru-RU" sz="1800" dirty="0"/>
              <a:t>В любом языке существует свой сленг подростков. Им изобилуют фильмы, музыка, СМИ, социальные сети и Интернет. </a:t>
            </a:r>
            <a:endParaRPr lang="ru-RU" sz="1800" dirty="0" smtClean="0"/>
          </a:p>
          <a:p>
            <a:pPr fontAlgn="base"/>
            <a:r>
              <a:rPr lang="ru-RU" sz="1800" dirty="0"/>
              <a:t>Молодежный сленг </a:t>
            </a:r>
            <a:r>
              <a:rPr lang="ru-RU" sz="1800" dirty="0" smtClean="0"/>
              <a:t>- </a:t>
            </a:r>
            <a:r>
              <a:rPr lang="ru-RU" sz="1800" dirty="0"/>
              <a:t>форма самоутверждения подростков, его можно рассматривать как этап </a:t>
            </a:r>
            <a:r>
              <a:rPr lang="ru-RU" sz="1800" dirty="0" smtClean="0"/>
              <a:t>взросления.</a:t>
            </a:r>
          </a:p>
          <a:p>
            <a:pPr fontAlgn="base"/>
            <a:r>
              <a:rPr lang="ru-RU" sz="1800" dirty="0" smtClean="0"/>
              <a:t>Сленг </a:t>
            </a:r>
            <a:r>
              <a:rPr lang="ru-RU" sz="1800" dirty="0"/>
              <a:t>подростков не возникает ниоткуда. Он, как и настоящие языки, имеет происхождение слов: заимствование из профессиональных сленгов, англицизмы, новообразованные слова путем сочетания двух слов или корня и суффикса. </a:t>
            </a:r>
          </a:p>
          <a:p>
            <a:pPr fontAlgn="base"/>
            <a:r>
              <a:rPr lang="ru-RU" sz="1800" dirty="0"/>
              <a:t>Откуда же берутся эти слова? Слова придумывают мимоходом, пытаясь объяснить что-то, подбирая подходящее выражение или сравнение. Если новое слово находит отклик, имеет успех в коллективе – оно почти наверняка будет распространяться.</a:t>
            </a:r>
          </a:p>
          <a:p>
            <a:pPr fontAlgn="base"/>
            <a:r>
              <a:rPr lang="ru-RU" sz="1800" dirty="0"/>
              <a:t>Зачастую, когда в литературном языке нет слова, обозначающего то или иное понятие подростковой субкультуры, в язык входит новое слово. Оно может даже перейти в категорию литературного, если достаточно полно описывает это понятие. 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41453" y="1282551"/>
            <a:ext cx="6172200" cy="428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400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800" y="186267"/>
            <a:ext cx="4594225" cy="914401"/>
          </a:xfrm>
        </p:spPr>
        <p:txBody>
          <a:bodyPr>
            <a:no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 появления подросткового сленга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7798" y="1193801"/>
            <a:ext cx="6253731" cy="54525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1800" dirty="0"/>
              <a:t>Подростки всегда и везде придумывали и придумывают свой язык, и это обычно у старшего поколения вызывает страшное недовольство: ему кажется, что подростки коверкают язык, </a:t>
            </a:r>
            <a:r>
              <a:rPr lang="ru-RU" sz="1800" dirty="0" smtClean="0"/>
              <a:t>что </a:t>
            </a:r>
            <a:r>
              <a:rPr lang="ru-RU" sz="1800" dirty="0"/>
              <a:t>на нем говорят только глупости. </a:t>
            </a:r>
            <a:endParaRPr lang="ru-RU" sz="1800" dirty="0" smtClean="0"/>
          </a:p>
          <a:p>
            <a:pPr>
              <a:lnSpc>
                <a:spcPct val="100000"/>
              </a:lnSpc>
            </a:pPr>
            <a:r>
              <a:rPr lang="ru-RU" sz="1800" dirty="0" smtClean="0"/>
              <a:t>Зачем же подросткам </a:t>
            </a:r>
            <a:r>
              <a:rPr lang="ru-RU" sz="1800" dirty="0"/>
              <a:t>нужен свой язык</a:t>
            </a:r>
            <a:r>
              <a:rPr lang="ru-RU" sz="1800" dirty="0" smtClean="0"/>
              <a:t>?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dirty="0" smtClean="0"/>
              <a:t>Во-первых</a:t>
            </a:r>
            <a:r>
              <a:rPr lang="ru-RU" sz="1800" dirty="0"/>
              <a:t>, жизнь меняется, и нужно, чтобы язык соответствовал жизни, потому что в нем в какой-то момент перестает хватать средств для выражения новых смыслов, описания новой реальности. Язык подростков более гибкий, поэтому реагирует на эти явления быстрее, чем </a:t>
            </a:r>
            <a:r>
              <a:rPr lang="ru-RU" sz="1800" dirty="0" smtClean="0"/>
              <a:t>взрослый.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dirty="0" smtClean="0"/>
              <a:t>Вторая </a:t>
            </a:r>
            <a:r>
              <a:rPr lang="ru-RU" sz="1800" dirty="0"/>
              <a:t>причина – подростки хотят отгородиться от мира взрослых, создать свой мир. </a:t>
            </a:r>
            <a:endParaRPr lang="ru-RU" sz="1800" dirty="0" smtClean="0"/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ru-RU" sz="1800" dirty="0" smtClean="0"/>
              <a:t>Третья причина: продолжения процесса овладения языком, а именно порождение новых высказываний </a:t>
            </a:r>
            <a:r>
              <a:rPr lang="ru-RU" sz="1800" dirty="0"/>
              <a:t>по </a:t>
            </a:r>
            <a:r>
              <a:rPr lang="ru-RU" sz="1800" dirty="0" smtClean="0"/>
              <a:t>модели, </a:t>
            </a:r>
            <a:r>
              <a:rPr lang="ru-RU" sz="1800" dirty="0"/>
              <a:t>п</a:t>
            </a:r>
            <a:r>
              <a:rPr lang="ru-RU" sz="1800" dirty="0" smtClean="0"/>
              <a:t>оэтому подростки </a:t>
            </a:r>
            <a:r>
              <a:rPr lang="ru-RU" sz="1800" dirty="0"/>
              <a:t>пробуют разные формы, разные модели словообразования, смысловые ходы и механизм постоянного обновления. </a:t>
            </a:r>
          </a:p>
        </p:txBody>
      </p:sp>
      <p:pic>
        <p:nvPicPr>
          <p:cNvPr id="6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31531" y="1354667"/>
            <a:ext cx="5588000" cy="4191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2399" y="1360316"/>
            <a:ext cx="5517131" cy="433775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8907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868" y="211667"/>
            <a:ext cx="4611158" cy="922866"/>
          </a:xfrm>
        </p:spPr>
        <p:txBody>
          <a:bodyPr>
            <a:no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Интернет-сленг.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 появления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867" y="1134533"/>
            <a:ext cx="7103533" cy="5511799"/>
          </a:xfrm>
        </p:spPr>
        <p:txBody>
          <a:bodyPr wrap="square"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ru-RU" sz="1900" dirty="0"/>
              <a:t>Сеть Интернет стала средством общения для многих людей, а особенно для молодежи. Активно посещая различные сайты, форумы, чаты, общаясь по социальных сетях, в виртуальном пространстве появляется особый сетевой язык – интернет-сленг.</a:t>
            </a:r>
          </a:p>
          <a:p>
            <a:pPr>
              <a:lnSpc>
                <a:spcPct val="110000"/>
              </a:lnSpc>
            </a:pPr>
            <a:r>
              <a:rPr lang="ru-RU" sz="1900" dirty="0"/>
              <a:t>Следует  указать  объективные  причины  появления  и  широкого  использования  интернет-сленга:</a:t>
            </a:r>
          </a:p>
          <a:p>
            <a:pPr marL="457200" indent="-457200">
              <a:lnSpc>
                <a:spcPct val="110000"/>
              </a:lnSpc>
              <a:buAutoNum type="arabicPeriod"/>
            </a:pPr>
            <a:r>
              <a:rPr lang="ru-RU" sz="1900" dirty="0" smtClean="0"/>
              <a:t>Развитие  </a:t>
            </a:r>
            <a:r>
              <a:rPr lang="ru-RU" sz="1900" dirty="0"/>
              <a:t>компьютерных  сетей,  проникновение  технологий  во  всех  сферы  общества,  несформированная  русскоязычная  компьютерная  речь. Например, </a:t>
            </a:r>
            <a:r>
              <a:rPr lang="ru-RU" sz="1900" dirty="0" smtClean="0"/>
              <a:t>коннект  </a:t>
            </a:r>
            <a:r>
              <a:rPr lang="ru-RU" sz="1900" dirty="0"/>
              <a:t>(от  англ.  </a:t>
            </a:r>
            <a:r>
              <a:rPr lang="ru-RU" sz="1900" dirty="0" err="1"/>
              <a:t>connecting</a:t>
            </a:r>
            <a:r>
              <a:rPr lang="ru-RU" sz="1900" dirty="0"/>
              <a:t>  —  соединение),  юзер  (англ.  </a:t>
            </a:r>
            <a:r>
              <a:rPr lang="ru-RU" sz="1900" dirty="0" err="1"/>
              <a:t>user</a:t>
            </a:r>
            <a:r>
              <a:rPr lang="ru-RU" sz="1900" dirty="0"/>
              <a:t>  —  пользователь). </a:t>
            </a:r>
            <a:endParaRPr lang="ru-RU" sz="1900" dirty="0" smtClean="0"/>
          </a:p>
          <a:p>
            <a:pPr marL="457200" indent="-457200">
              <a:lnSpc>
                <a:spcPct val="110000"/>
              </a:lnSpc>
              <a:buAutoNum type="arabicPeriod"/>
            </a:pPr>
            <a:r>
              <a:rPr lang="ru-RU" sz="1900" dirty="0" smtClean="0"/>
              <a:t>Глобализация  </a:t>
            </a:r>
            <a:r>
              <a:rPr lang="ru-RU" sz="1900" dirty="0"/>
              <a:t>культуры,  </a:t>
            </a:r>
            <a:r>
              <a:rPr lang="ru-RU" sz="1900" dirty="0" smtClean="0"/>
              <a:t>активное  проникновение  </a:t>
            </a:r>
            <a:r>
              <a:rPr lang="ru-RU" sz="1900" dirty="0"/>
              <a:t>иностранного  искусства  в  массовый  </a:t>
            </a:r>
            <a:r>
              <a:rPr lang="ru-RU" sz="1900" dirty="0" smtClean="0"/>
              <a:t>доступ: кино,  </a:t>
            </a:r>
            <a:r>
              <a:rPr lang="ru-RU" sz="1900" dirty="0"/>
              <a:t>музыка,  </a:t>
            </a:r>
            <a:r>
              <a:rPr lang="ru-RU" sz="1900" dirty="0" smtClean="0"/>
              <a:t>молодежная  </a:t>
            </a:r>
            <a:r>
              <a:rPr lang="ru-RU" sz="1900" dirty="0"/>
              <a:t>культура.  </a:t>
            </a:r>
            <a:r>
              <a:rPr lang="ru-RU" sz="1900" dirty="0" smtClean="0"/>
              <a:t>Например, </a:t>
            </a:r>
            <a:r>
              <a:rPr lang="ru-RU" sz="1900" dirty="0" err="1" smtClean="0"/>
              <a:t>спойлер</a:t>
            </a:r>
            <a:r>
              <a:rPr lang="ru-RU" sz="1900" dirty="0" smtClean="0"/>
              <a:t>  </a:t>
            </a:r>
            <a:r>
              <a:rPr lang="ru-RU" sz="1900" dirty="0"/>
              <a:t>(от  </a:t>
            </a:r>
            <a:r>
              <a:rPr lang="en-US" sz="1900" dirty="0" smtClean="0"/>
              <a:t>to </a:t>
            </a:r>
            <a:r>
              <a:rPr lang="ru-RU" sz="1900" dirty="0" err="1" smtClean="0"/>
              <a:t>spoil</a:t>
            </a:r>
            <a:r>
              <a:rPr lang="ru-RU" sz="1900" dirty="0" smtClean="0"/>
              <a:t>  </a:t>
            </a:r>
            <a:r>
              <a:rPr lang="ru-RU" sz="1900" dirty="0"/>
              <a:t>—  портить)  —  преждевременно  раскрытая  </a:t>
            </a:r>
            <a:r>
              <a:rPr lang="ru-RU" sz="1900" dirty="0" smtClean="0"/>
              <a:t>информация</a:t>
            </a:r>
            <a:r>
              <a:rPr lang="en-US" sz="1900" dirty="0"/>
              <a:t> </a:t>
            </a:r>
            <a:r>
              <a:rPr lang="ru-RU" sz="1900" dirty="0" smtClean="0"/>
              <a:t>об  книге или фильме, </a:t>
            </a:r>
            <a:r>
              <a:rPr lang="ru-RU" sz="1900" dirty="0" err="1" smtClean="0"/>
              <a:t>мем</a:t>
            </a:r>
            <a:r>
              <a:rPr lang="ru-RU" sz="1900" dirty="0" smtClean="0"/>
              <a:t>  </a:t>
            </a:r>
            <a:r>
              <a:rPr lang="ru-RU" sz="1900" dirty="0"/>
              <a:t>—  </a:t>
            </a:r>
            <a:r>
              <a:rPr lang="ru-RU" sz="1900" dirty="0" smtClean="0"/>
              <a:t>популярная  картинка или видео</a:t>
            </a:r>
            <a:r>
              <a:rPr lang="ru-RU" sz="1900" dirty="0"/>
              <a:t>, </a:t>
            </a:r>
            <a:r>
              <a:rPr lang="ru-RU" sz="1900" dirty="0" smtClean="0"/>
              <a:t>ставшее очень популярным в  интернете.</a:t>
            </a:r>
          </a:p>
          <a:p>
            <a:pPr marL="457200" indent="-457200">
              <a:lnSpc>
                <a:spcPct val="110000"/>
              </a:lnSpc>
              <a:buAutoNum type="arabicPeriod"/>
            </a:pPr>
            <a:r>
              <a:rPr lang="ru-RU" sz="1900" dirty="0" smtClean="0"/>
              <a:t>Необходимость  </a:t>
            </a:r>
            <a:r>
              <a:rPr lang="ru-RU" sz="1900" dirty="0"/>
              <a:t>быстро  и  чётко  выражать  эмоции  в  социальных  сетях,  обмениваться  мыслями,  ставить  и  решать  проблемы.  </a:t>
            </a:r>
            <a:r>
              <a:rPr lang="ru-RU" sz="1900" dirty="0" smtClean="0"/>
              <a:t>Например,  </a:t>
            </a:r>
            <a:r>
              <a:rPr lang="ru-RU" sz="1900" dirty="0" err="1"/>
              <a:t>узбагойся</a:t>
            </a:r>
            <a:r>
              <a:rPr lang="ru-RU" sz="1900" dirty="0"/>
              <a:t>  —  успокойся,  </a:t>
            </a:r>
            <a:r>
              <a:rPr lang="ru-RU" sz="1900" dirty="0" err="1"/>
              <a:t>аааа</a:t>
            </a:r>
            <a:r>
              <a:rPr lang="ru-RU" sz="1900" dirty="0"/>
              <a:t>  —  боль  и  отчаяние, </a:t>
            </a:r>
            <a:r>
              <a:rPr lang="ru-RU" sz="1900" dirty="0" smtClean="0"/>
              <a:t>зашибись  </a:t>
            </a:r>
            <a:r>
              <a:rPr lang="ru-RU" sz="1900" dirty="0"/>
              <a:t>–  отлично, </a:t>
            </a:r>
            <a:r>
              <a:rPr lang="ru-RU" sz="1900" dirty="0" err="1" smtClean="0"/>
              <a:t>гы</a:t>
            </a:r>
            <a:r>
              <a:rPr lang="ru-RU" sz="1900" dirty="0" smtClean="0"/>
              <a:t>  </a:t>
            </a:r>
            <a:r>
              <a:rPr lang="ru-RU" sz="1900" dirty="0"/>
              <a:t>—  смех  с  иронией,  </a:t>
            </a:r>
            <a:r>
              <a:rPr lang="ru-RU" sz="1900" dirty="0" err="1"/>
              <a:t>ммм</a:t>
            </a:r>
            <a:r>
              <a:rPr lang="ru-RU" sz="1900" dirty="0"/>
              <a:t>  —  заинтересованность.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37966" y="1134533"/>
            <a:ext cx="4337138" cy="487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228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868" y="160867"/>
            <a:ext cx="4611158" cy="1392846"/>
          </a:xfrm>
        </p:spPr>
        <p:txBody>
          <a:bodyPr>
            <a:no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Интернет-сленг.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общения в интернете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868" y="1778001"/>
            <a:ext cx="6900332" cy="5079999"/>
          </a:xfrm>
        </p:spPr>
        <p:txBody>
          <a:bodyPr>
            <a:normAutofit/>
          </a:bodyPr>
          <a:lstStyle/>
          <a:p>
            <a:r>
              <a:rPr lang="ru-RU" sz="1800" dirty="0"/>
              <a:t>Сеть Интернет стала средством общения для многих </a:t>
            </a:r>
            <a:r>
              <a:rPr lang="ru-RU" sz="1800" dirty="0" smtClean="0"/>
              <a:t>людей, а особенно для молодежи. Активно посещая </a:t>
            </a:r>
            <a:r>
              <a:rPr lang="ru-RU" sz="1800" dirty="0"/>
              <a:t>различные сайты, форумы, чаты, общаясь по социальных сетях, </a:t>
            </a:r>
            <a:r>
              <a:rPr lang="ru-RU" sz="1800" dirty="0" smtClean="0"/>
              <a:t>в </a:t>
            </a:r>
            <a:r>
              <a:rPr lang="ru-RU" sz="1800" dirty="0"/>
              <a:t>виртуальном пространстве слова русского </a:t>
            </a:r>
            <a:r>
              <a:rPr lang="ru-RU" sz="1800" dirty="0" smtClean="0"/>
              <a:t>языка подростки </a:t>
            </a:r>
            <a:r>
              <a:rPr lang="ru-RU" sz="1800" dirty="0"/>
              <a:t>часто употребляют не по </a:t>
            </a:r>
            <a:r>
              <a:rPr lang="ru-RU" sz="1800" dirty="0" smtClean="0"/>
              <a:t>правилам.</a:t>
            </a:r>
          </a:p>
          <a:p>
            <a:r>
              <a:rPr lang="ru-RU" sz="1800" dirty="0" smtClean="0"/>
              <a:t>В </a:t>
            </a:r>
            <a:r>
              <a:rPr lang="ru-RU" sz="1800" dirty="0"/>
              <a:t>чатах, форумах, живых дневниках и в сообщениях социальных сетей тексты пишутся «на бегу» и выглядят примерно одинаково: без знаков препинания, часто без прописных букв, с многочисленными сокращениями и </a:t>
            </a:r>
            <a:r>
              <a:rPr lang="ru-RU" sz="1800" dirty="0" smtClean="0"/>
              <a:t>зачастую умышленными опечатками. </a:t>
            </a:r>
          </a:p>
          <a:p>
            <a:r>
              <a:rPr lang="ru-RU" sz="1800" dirty="0" smtClean="0"/>
              <a:t>Более того, безграмотный стиль общения в социальный сетях возведен в ранг правила онлайнового общения; если сообщение написано по всем правилам русского языка, значит его автор – зануда.</a:t>
            </a:r>
          </a:p>
          <a:p>
            <a:r>
              <a:rPr lang="ru-RU" sz="1800" dirty="0" smtClean="0"/>
              <a:t>То, что наличие </a:t>
            </a:r>
            <a:r>
              <a:rPr lang="ru-RU" sz="1800" dirty="0"/>
              <a:t>орфографических ошибок входит в </a:t>
            </a:r>
            <a:r>
              <a:rPr lang="ru-RU" sz="1800" dirty="0" smtClean="0"/>
              <a:t>привычку, может стать </a:t>
            </a:r>
            <a:r>
              <a:rPr lang="ru-RU" sz="1800" dirty="0"/>
              <a:t>причиной падения </a:t>
            </a:r>
            <a:r>
              <a:rPr lang="ru-RU" sz="1800" dirty="0" smtClean="0"/>
              <a:t>грамотности.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27332" y="1919086"/>
            <a:ext cx="4594479" cy="255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163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468" y="152400"/>
            <a:ext cx="4636558" cy="94826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Способы словообразования в интернет-сленге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76246" y="2108202"/>
            <a:ext cx="4131734" cy="30988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5467" y="1100667"/>
            <a:ext cx="7526865" cy="5579533"/>
          </a:xfrm>
        </p:spPr>
        <p:txBody>
          <a:bodyPr>
            <a:normAutofit/>
          </a:bodyPr>
          <a:lstStyle/>
          <a:p>
            <a:r>
              <a:rPr lang="ru-RU" sz="1800" dirty="0"/>
              <a:t>Пути и способы образования </a:t>
            </a:r>
            <a:r>
              <a:rPr lang="ru-RU" sz="1800" dirty="0" smtClean="0"/>
              <a:t>интернет-сленга </a:t>
            </a:r>
            <a:r>
              <a:rPr lang="ru-RU" sz="1800" dirty="0"/>
              <a:t>весьма разнообразны, но все они </a:t>
            </a:r>
            <a:r>
              <a:rPr lang="ru-RU" sz="1800" dirty="0" smtClean="0"/>
              <a:t>связаны с тем, что большинство сленговых слов имеют англоязычное происхождение, поэтому сводятся </a:t>
            </a:r>
            <a:r>
              <a:rPr lang="ru-RU" sz="1800" dirty="0"/>
              <a:t>к тому, чтобы приспособить английское слово к российской действительности и сделать его пригодным для постоянного </a:t>
            </a:r>
            <a:r>
              <a:rPr lang="ru-RU" sz="1800" dirty="0" smtClean="0"/>
              <a:t>использования.</a:t>
            </a:r>
          </a:p>
          <a:p>
            <a:r>
              <a:rPr lang="ru-RU" sz="1800" dirty="0" smtClean="0"/>
              <a:t>Основные </a:t>
            </a:r>
            <a:r>
              <a:rPr lang="ru-RU" sz="1800" dirty="0"/>
              <a:t>методы образования сленга, </a:t>
            </a:r>
            <a:r>
              <a:rPr lang="ru-RU" sz="1800" dirty="0" smtClean="0"/>
              <a:t>которые охватывают </a:t>
            </a:r>
            <a:r>
              <a:rPr lang="ru-RU" sz="1800" dirty="0"/>
              <a:t>большинство ныне существующей сленговой </a:t>
            </a:r>
            <a:r>
              <a:rPr lang="ru-RU" sz="1800" dirty="0" smtClean="0"/>
              <a:t>лексики, используемой при общении в социальных сетях.</a:t>
            </a:r>
            <a:endParaRPr lang="ru-RU" sz="1800" dirty="0"/>
          </a:p>
          <a:p>
            <a:r>
              <a:rPr lang="ru-RU" sz="1800" dirty="0"/>
              <a:t>1) Калька (полное заимствование).</a:t>
            </a:r>
          </a:p>
          <a:p>
            <a:r>
              <a:rPr lang="ru-RU" sz="1800" dirty="0"/>
              <a:t>2) Полукалька (заимствование основы).</a:t>
            </a:r>
          </a:p>
          <a:p>
            <a:pPr marL="1074738" indent="-1074738"/>
            <a:r>
              <a:rPr lang="ru-RU" sz="1800" dirty="0"/>
              <a:t>3) </a:t>
            </a:r>
            <a:r>
              <a:rPr lang="ru-RU" sz="1800" dirty="0" smtClean="0"/>
              <a:t>Перевод: a</a:t>
            </a:r>
            <a:r>
              <a:rPr lang="ru-RU" sz="1800" dirty="0"/>
              <a:t>) с использованием стандартной лексики в особом значении;</a:t>
            </a:r>
          </a:p>
          <a:p>
            <a:pPr marL="1074738"/>
            <a:r>
              <a:rPr lang="ru-RU" sz="1800" dirty="0" smtClean="0"/>
              <a:t>б</a:t>
            </a:r>
            <a:r>
              <a:rPr lang="ru-RU" sz="1800" dirty="0"/>
              <a:t>) с использованием сленга других профессиональных групп.</a:t>
            </a:r>
          </a:p>
          <a:p>
            <a:r>
              <a:rPr lang="ru-RU" sz="1800" dirty="0"/>
              <a:t>4) Фонетическая мимикрия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Кроме перечисленных способов преобразования английских слов,</a:t>
            </a:r>
            <a:r>
              <a:rPr lang="en-US" sz="1800" dirty="0" smtClean="0"/>
              <a:t> </a:t>
            </a:r>
            <a:r>
              <a:rPr lang="ru-RU" sz="1800" dirty="0" smtClean="0"/>
              <a:t>используются и</a:t>
            </a:r>
            <a:r>
              <a:rPr lang="en-US" sz="1800" dirty="0" smtClean="0"/>
              <a:t> </a:t>
            </a:r>
            <a:r>
              <a:rPr lang="ru-RU" sz="1800" dirty="0" smtClean="0"/>
              <a:t>сленговые слова русского происхождения, которые образованы в результате словообразования или изменения значения существующих слов, типичных для сленгового словообразования.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123985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194733"/>
            <a:ext cx="4619625" cy="575733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Калька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19800" y="1395663"/>
            <a:ext cx="5335588" cy="4465387"/>
          </a:xfrm>
        </p:spPr>
        <p:txBody>
          <a:bodyPr>
            <a:normAutofit/>
          </a:bodyPr>
          <a:lstStyle/>
          <a:p>
            <a:r>
              <a:rPr lang="ru-RU" sz="2800" b="1" i="1" dirty="0" err="1"/>
              <a:t>Го</a:t>
            </a:r>
            <a:r>
              <a:rPr lang="ru-RU" sz="2800" b="1" i="1" dirty="0"/>
              <a:t>, </a:t>
            </a:r>
            <a:r>
              <a:rPr lang="ru-RU" sz="2800" b="1" i="1" dirty="0" err="1"/>
              <a:t>гоу</a:t>
            </a:r>
            <a:r>
              <a:rPr lang="ru-RU" sz="2800" b="1" i="1" dirty="0"/>
              <a:t> </a:t>
            </a:r>
            <a:r>
              <a:rPr lang="ru-RU" sz="2800" dirty="0" smtClean="0"/>
              <a:t>(от англ. </a:t>
            </a:r>
            <a:r>
              <a:rPr lang="en-US" sz="2800" dirty="0" smtClean="0"/>
              <a:t>to go</a:t>
            </a:r>
            <a:r>
              <a:rPr lang="en-US" sz="2800" dirty="0"/>
              <a:t>) – </a:t>
            </a:r>
            <a:r>
              <a:rPr lang="ru-RU" sz="2800" dirty="0" smtClean="0"/>
              <a:t>пойдем, давай;</a:t>
            </a:r>
            <a:endParaRPr lang="ru-RU" sz="2800" dirty="0"/>
          </a:p>
          <a:p>
            <a:r>
              <a:rPr lang="ru-RU" sz="2800" b="1" i="1" dirty="0" err="1"/>
              <a:t>Никнейм</a:t>
            </a:r>
            <a:r>
              <a:rPr lang="ru-RU" sz="2800" dirty="0"/>
              <a:t> </a:t>
            </a:r>
            <a:r>
              <a:rPr lang="en-US" sz="2800" dirty="0" smtClean="0"/>
              <a:t>(</a:t>
            </a:r>
            <a:r>
              <a:rPr lang="ru-RU" sz="2800" dirty="0"/>
              <a:t>от англ. </a:t>
            </a:r>
            <a:r>
              <a:rPr lang="en-US" sz="2800" dirty="0" smtClean="0"/>
              <a:t>nickname</a:t>
            </a:r>
            <a:r>
              <a:rPr lang="en-US" sz="2800" dirty="0"/>
              <a:t>) </a:t>
            </a:r>
            <a:r>
              <a:rPr lang="ru-RU" sz="2800" dirty="0"/>
              <a:t>– </a:t>
            </a:r>
            <a:r>
              <a:rPr lang="ru-RU" sz="2800" dirty="0" smtClean="0"/>
              <a:t>прозвище, имя-псевдоним в социальных сетях;</a:t>
            </a:r>
            <a:endParaRPr lang="ru-RU" sz="2800" dirty="0"/>
          </a:p>
          <a:p>
            <a:r>
              <a:rPr lang="ru-RU" sz="2800" b="1" i="1" dirty="0" err="1"/>
              <a:t>Читер</a:t>
            </a:r>
            <a:r>
              <a:rPr lang="ru-RU" sz="2800" dirty="0"/>
              <a:t> </a:t>
            </a:r>
            <a:r>
              <a:rPr lang="ru-RU" sz="2800" dirty="0" smtClean="0"/>
              <a:t>(</a:t>
            </a:r>
            <a:r>
              <a:rPr lang="ru-RU" sz="2800" dirty="0"/>
              <a:t>от англ. </a:t>
            </a:r>
            <a:r>
              <a:rPr lang="en-US" sz="2800" dirty="0" smtClean="0"/>
              <a:t>cheater</a:t>
            </a:r>
            <a:r>
              <a:rPr lang="en-US" sz="2800" dirty="0"/>
              <a:t>) </a:t>
            </a:r>
            <a:r>
              <a:rPr lang="ru-RU" sz="2800" dirty="0"/>
              <a:t>– </a:t>
            </a:r>
            <a:r>
              <a:rPr lang="ru-RU" sz="2800" dirty="0" smtClean="0"/>
              <a:t>обманщик, жулик</a:t>
            </a:r>
            <a:r>
              <a:rPr lang="ru-RU" sz="2800" dirty="0"/>
              <a:t>, мошенник.</a:t>
            </a:r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400" y="1395663"/>
            <a:ext cx="5247736" cy="4971269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Этот </a:t>
            </a:r>
            <a:r>
              <a:rPr lang="ru-RU" sz="1800" dirty="0"/>
              <a:t>способ образования включает в себя заимствования, грамматически не освоенные русским языком. При этом слово заимствуется целиком со своим произношением, написанием и значением. </a:t>
            </a:r>
            <a:endParaRPr lang="ru-RU" sz="1800" dirty="0" smtClean="0"/>
          </a:p>
          <a:p>
            <a:r>
              <a:rPr lang="ru-RU" sz="1800" dirty="0" smtClean="0"/>
              <a:t>Такие </a:t>
            </a:r>
            <a:r>
              <a:rPr lang="ru-RU" sz="1800" dirty="0"/>
              <a:t>заимствования подвержены ассимиляции. Каждый звук в заимствуемом слове замещается соответствующим звуком в русском языке в соответствии с фонетическими законами. Эти слова кажутся иностранными в произношении и написании, они соответствуют всем нормам английского языка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Часто </a:t>
            </a:r>
            <a:r>
              <a:rPr lang="ru-RU" sz="1800" dirty="0"/>
              <a:t>в этой группе имеет место русское или просто неправильное прочтение английского </a:t>
            </a:r>
            <a:r>
              <a:rPr lang="ru-RU" sz="1800" dirty="0" smtClean="0"/>
              <a:t>слова или же </a:t>
            </a:r>
            <a:r>
              <a:rPr lang="ru-RU" sz="1800" dirty="0"/>
              <a:t>перенос слова в русский язык с неправильным </a:t>
            </a:r>
            <a:r>
              <a:rPr lang="ru-RU" sz="1800" dirty="0" smtClean="0"/>
              <a:t>ударением.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2377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68" y="160867"/>
            <a:ext cx="4661958" cy="584200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Полукалька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1328286"/>
            <a:ext cx="6172200" cy="4532764"/>
          </a:xfrm>
        </p:spPr>
        <p:txBody>
          <a:bodyPr/>
          <a:lstStyle/>
          <a:p>
            <a:r>
              <a:rPr lang="ru-RU" sz="2800" b="1" i="1" dirty="0" err="1"/>
              <a:t>Гуглить</a:t>
            </a:r>
            <a:r>
              <a:rPr lang="ru-RU" sz="2800" dirty="0"/>
              <a:t> </a:t>
            </a:r>
            <a:r>
              <a:rPr lang="ru-RU" sz="2800" dirty="0" smtClean="0"/>
              <a:t>(от англ. </a:t>
            </a:r>
            <a:r>
              <a:rPr lang="en-US" sz="2800" i="1" dirty="0" smtClean="0"/>
              <a:t>to</a:t>
            </a:r>
            <a:r>
              <a:rPr lang="ru-RU" sz="2800" i="1" dirty="0" smtClean="0"/>
              <a:t> </a:t>
            </a:r>
            <a:r>
              <a:rPr lang="en-US" sz="2800" i="1" dirty="0"/>
              <a:t>google</a:t>
            </a:r>
            <a:r>
              <a:rPr lang="en-US" sz="2800" dirty="0"/>
              <a:t>) </a:t>
            </a:r>
            <a:r>
              <a:rPr lang="ru-RU" sz="2800" dirty="0"/>
              <a:t>– искать в поисковике </a:t>
            </a:r>
            <a:r>
              <a:rPr lang="en-US" sz="2800" dirty="0"/>
              <a:t>Google</a:t>
            </a:r>
            <a:r>
              <a:rPr lang="ru-RU" sz="2800" dirty="0"/>
              <a:t>;</a:t>
            </a:r>
          </a:p>
          <a:p>
            <a:r>
              <a:rPr lang="ru-RU" sz="2800" b="1" i="1" dirty="0" err="1"/>
              <a:t>Хакнуть</a:t>
            </a:r>
            <a:r>
              <a:rPr lang="ru-RU" sz="2800" dirty="0"/>
              <a:t> </a:t>
            </a:r>
            <a:r>
              <a:rPr lang="ru-RU" sz="2800" dirty="0" smtClean="0"/>
              <a:t>(</a:t>
            </a:r>
            <a:r>
              <a:rPr lang="ru-RU" sz="2800" dirty="0"/>
              <a:t>от англ. </a:t>
            </a:r>
            <a:r>
              <a:rPr lang="en-US" sz="2800" i="1" dirty="0"/>
              <a:t>to </a:t>
            </a:r>
            <a:r>
              <a:rPr lang="en-US" sz="2800" i="1" dirty="0" smtClean="0"/>
              <a:t>hack</a:t>
            </a:r>
            <a:r>
              <a:rPr lang="en-US" sz="2800" dirty="0"/>
              <a:t>) </a:t>
            </a:r>
            <a:r>
              <a:rPr lang="ru-RU" sz="2800" dirty="0"/>
              <a:t>– взломать;</a:t>
            </a:r>
          </a:p>
          <a:p>
            <a:r>
              <a:rPr lang="ru-RU" sz="2800" b="1" i="1" dirty="0"/>
              <a:t>Смайлик</a:t>
            </a:r>
            <a:r>
              <a:rPr lang="ru-RU" sz="2800" dirty="0"/>
              <a:t> </a:t>
            </a:r>
            <a:r>
              <a:rPr lang="ru-RU" sz="2800" dirty="0" smtClean="0"/>
              <a:t>(</a:t>
            </a:r>
            <a:r>
              <a:rPr lang="ru-RU" sz="2800" dirty="0"/>
              <a:t>от англ. </a:t>
            </a:r>
            <a:r>
              <a:rPr lang="en-US" sz="2800" i="1" dirty="0"/>
              <a:t>to</a:t>
            </a:r>
            <a:r>
              <a:rPr lang="ru-RU" sz="2800" i="1" dirty="0" smtClean="0"/>
              <a:t> </a:t>
            </a:r>
            <a:r>
              <a:rPr lang="en-US" sz="2800" i="1" dirty="0"/>
              <a:t>smile</a:t>
            </a:r>
            <a:r>
              <a:rPr lang="en-US" sz="2800" dirty="0"/>
              <a:t>) </a:t>
            </a:r>
            <a:r>
              <a:rPr lang="ru-RU" sz="2800" dirty="0"/>
              <a:t>– картинка, изображающая определенную эмоцию.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0068" y="1328286"/>
            <a:ext cx="4876799" cy="5174114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При </a:t>
            </a:r>
            <a:r>
              <a:rPr lang="ru-RU" sz="1800" dirty="0"/>
              <a:t>переходе термина из английского языка в русский последний подгоняет принимаемое слово под нормы не только своей фонетики, как в предыдущей группе, но и под нормы грамматики. При грамматическом освоении английский термин поступает в распоряжение русской грамматики, подчиняясь ее правилам. Существительные, к примеру, приобретают падежные </a:t>
            </a:r>
            <a:r>
              <a:rPr lang="ru-RU" sz="1800" dirty="0" smtClean="0"/>
              <a:t>окончания.</a:t>
            </a:r>
          </a:p>
          <a:p>
            <a:r>
              <a:rPr lang="ru-RU" sz="1800" dirty="0" smtClean="0"/>
              <a:t>Слова </a:t>
            </a:r>
            <a:r>
              <a:rPr lang="ru-RU" sz="1800" dirty="0"/>
              <a:t>этой группы образуется следующим образом: к первоначальной английской основе определенными методами прибавляются словообразовательные модели русского </a:t>
            </a:r>
            <a:r>
              <a:rPr lang="ru-RU" sz="1800" dirty="0" smtClean="0"/>
              <a:t>языка: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для образования </a:t>
            </a:r>
            <a:r>
              <a:rPr lang="ru-RU" sz="1800" dirty="0"/>
              <a:t>существительных </a:t>
            </a:r>
            <a:r>
              <a:rPr lang="ru-RU" sz="1800" dirty="0" smtClean="0"/>
              <a:t>уменьшительно-ласкательные </a:t>
            </a:r>
            <a:r>
              <a:rPr lang="ru-RU" sz="1800" dirty="0"/>
              <a:t>суффиксы </a:t>
            </a:r>
            <a:r>
              <a:rPr lang="ru-RU" sz="1800" dirty="0" smtClean="0"/>
              <a:t>-</a:t>
            </a:r>
            <a:r>
              <a:rPr lang="ru-RU" sz="1800" dirty="0" err="1"/>
              <a:t>ик</a:t>
            </a:r>
            <a:r>
              <a:rPr lang="ru-RU" sz="1800" dirty="0"/>
              <a:t>, -</a:t>
            </a:r>
            <a:r>
              <a:rPr lang="ru-RU" sz="1800" dirty="0" err="1" smtClean="0"/>
              <a:t>ок</a:t>
            </a:r>
            <a:r>
              <a:rPr lang="ru-RU" sz="1800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для </a:t>
            </a:r>
            <a:r>
              <a:rPr lang="ru-RU" sz="1800" dirty="0"/>
              <a:t>образования глаголов служат суффиксы -</a:t>
            </a:r>
            <a:r>
              <a:rPr lang="ru-RU" sz="1800" dirty="0" err="1"/>
              <a:t>ить</a:t>
            </a:r>
            <a:r>
              <a:rPr lang="ru-RU" sz="1800" dirty="0"/>
              <a:t> и </a:t>
            </a:r>
            <a:r>
              <a:rPr lang="ru-RU" sz="1800" dirty="0" smtClean="0"/>
              <a:t>–</a:t>
            </a:r>
            <a:r>
              <a:rPr lang="ru-RU" sz="1800" dirty="0" err="1" smtClean="0"/>
              <a:t>ать</a:t>
            </a:r>
            <a:r>
              <a:rPr lang="ru-RU" sz="1800" dirty="0" smtClean="0"/>
              <a:t>.</a:t>
            </a:r>
            <a:endParaRPr lang="ru-RU" sz="1800" dirty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xmlns="" val="371113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127000"/>
            <a:ext cx="4619625" cy="592667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Перевод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1019" y="987425"/>
            <a:ext cx="5724307" cy="4873625"/>
          </a:xfrm>
        </p:spPr>
        <p:txBody>
          <a:bodyPr/>
          <a:lstStyle/>
          <a:p>
            <a:r>
              <a:rPr lang="ru-RU" sz="2800" b="1" i="1" dirty="0" err="1"/>
              <a:t>Себяшка</a:t>
            </a:r>
            <a:r>
              <a:rPr lang="ru-RU" sz="2800" dirty="0"/>
              <a:t> </a:t>
            </a:r>
            <a:r>
              <a:rPr lang="ru-RU" sz="2800" dirty="0" smtClean="0"/>
              <a:t>(от англ. </a:t>
            </a:r>
            <a:r>
              <a:rPr lang="en-US" sz="2800" i="1" dirty="0" smtClean="0"/>
              <a:t>selfie</a:t>
            </a:r>
            <a:r>
              <a:rPr lang="en-US" sz="2800" dirty="0"/>
              <a:t>) </a:t>
            </a:r>
            <a:r>
              <a:rPr lang="ru-RU" sz="2800" dirty="0"/>
              <a:t>– фотография самого себя;</a:t>
            </a:r>
          </a:p>
          <a:p>
            <a:r>
              <a:rPr lang="en-US" sz="2800" b="1" i="1" dirty="0" smtClean="0"/>
              <a:t>C</a:t>
            </a:r>
            <a:r>
              <a:rPr lang="ru-RU" sz="2800" b="1" i="1" dirty="0" smtClean="0"/>
              <a:t>носить </a:t>
            </a:r>
            <a:r>
              <a:rPr lang="en-US" sz="2800" dirty="0" smtClean="0"/>
              <a:t>(</a:t>
            </a:r>
            <a:r>
              <a:rPr lang="ru-RU" sz="2800" dirty="0" smtClean="0"/>
              <a:t>от англ. </a:t>
            </a:r>
            <a:r>
              <a:rPr lang="en-US" sz="2800" i="1" dirty="0" smtClean="0"/>
              <a:t>to delete</a:t>
            </a:r>
            <a:r>
              <a:rPr lang="ru-RU" sz="2800" dirty="0" smtClean="0"/>
              <a:t>)</a:t>
            </a:r>
            <a:r>
              <a:rPr lang="en-US" sz="2800" dirty="0" smtClean="0"/>
              <a:t> – </a:t>
            </a:r>
            <a:r>
              <a:rPr lang="ru-RU" sz="2800" dirty="0" smtClean="0"/>
              <a:t>удалять ненужные компьютерные программы;</a:t>
            </a:r>
            <a:endParaRPr lang="ru-RU" sz="2800" dirty="0"/>
          </a:p>
          <a:p>
            <a:r>
              <a:rPr lang="ru-RU" sz="2800" b="1" i="1" dirty="0"/>
              <a:t>Яблоко</a:t>
            </a:r>
            <a:r>
              <a:rPr lang="ru-RU" sz="2800" dirty="0"/>
              <a:t> </a:t>
            </a:r>
            <a:r>
              <a:rPr lang="ru-RU" sz="2800" dirty="0" smtClean="0"/>
              <a:t>(</a:t>
            </a:r>
            <a:r>
              <a:rPr lang="ru-RU" sz="2800" dirty="0"/>
              <a:t>от англ. </a:t>
            </a:r>
            <a:r>
              <a:rPr lang="en-US" sz="2800" i="1" dirty="0" smtClean="0"/>
              <a:t>apple</a:t>
            </a:r>
            <a:r>
              <a:rPr lang="en-US" sz="2800" dirty="0"/>
              <a:t>) </a:t>
            </a:r>
            <a:r>
              <a:rPr lang="ru-RU" sz="2800" dirty="0"/>
              <a:t>– сленговое название одноименной модели телефона.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0808" y="875282"/>
            <a:ext cx="5325374" cy="5548842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Не </a:t>
            </a:r>
            <a:r>
              <a:rPr lang="ru-RU" sz="1800" dirty="0"/>
              <a:t>всегда в русский компьютерный сленг попадают слова, заимствованные из английского языка. Очень часто сленговая лексика образуется способом перевода английского профессионального </a:t>
            </a:r>
            <a:r>
              <a:rPr lang="ru-RU" sz="1800" dirty="0" smtClean="0"/>
              <a:t>термина.</a:t>
            </a:r>
          </a:p>
          <a:p>
            <a:r>
              <a:rPr lang="ru-RU" sz="1800" dirty="0" smtClean="0"/>
              <a:t>Различают </a:t>
            </a:r>
            <a:r>
              <a:rPr lang="ru-RU" sz="1800" dirty="0"/>
              <a:t>два возможных способа перевода</a:t>
            </a:r>
            <a:r>
              <a:rPr lang="ru-RU" sz="18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перевод </a:t>
            </a:r>
            <a:r>
              <a:rPr lang="ru-RU" sz="1800" dirty="0"/>
              <a:t>слова с использованием существующих в русском языке </a:t>
            </a:r>
            <a:r>
              <a:rPr lang="ru-RU" sz="1800" dirty="0" smtClean="0"/>
              <a:t>слов</a:t>
            </a:r>
            <a:r>
              <a:rPr lang="ru-RU" sz="1800" dirty="0"/>
              <a:t>, которые при этом приобретают новое значение </a:t>
            </a:r>
            <a:r>
              <a:rPr lang="ru-RU" sz="1800" dirty="0" smtClean="0"/>
              <a:t>с измененной </a:t>
            </a:r>
            <a:r>
              <a:rPr lang="ru-RU" sz="1800" dirty="0"/>
              <a:t>стилистической </a:t>
            </a:r>
            <a:r>
              <a:rPr lang="ru-RU" sz="1800" dirty="0" smtClean="0"/>
              <a:t>окраской.</a:t>
            </a:r>
            <a:r>
              <a:rPr lang="ru-RU" sz="1800" dirty="0"/>
              <a:t> </a:t>
            </a:r>
            <a:endParaRPr lang="ru-RU" sz="1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термины</a:t>
            </a:r>
            <a:r>
              <a:rPr lang="ru-RU" sz="1800" dirty="0"/>
              <a:t>, которые приобрели свой сленговый перевод путем использования лексики других профессиональных групп. В результате значение слова несколько изменяется, приобретая специфический для </a:t>
            </a:r>
            <a:r>
              <a:rPr lang="ru-RU" sz="1800" dirty="0" smtClean="0"/>
              <a:t>компьютерного (интернет) </a:t>
            </a:r>
            <a:r>
              <a:rPr lang="ru-RU" sz="1800" dirty="0"/>
              <a:t>сленга смысл. Чаще всего встречаются слова и выражения из молодежного </a:t>
            </a:r>
            <a:r>
              <a:rPr lang="ru-RU" sz="1800" dirty="0" smtClean="0"/>
              <a:t>сленга.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5036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268" y="143934"/>
            <a:ext cx="4585758" cy="694266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Фонетическая мимикрия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89579" y="1232034"/>
            <a:ext cx="6172200" cy="4638641"/>
          </a:xfrm>
        </p:spPr>
        <p:txBody>
          <a:bodyPr/>
          <a:lstStyle/>
          <a:p>
            <a:r>
              <a:rPr lang="ru-RU" sz="2800" b="1" i="1" dirty="0" smtClean="0"/>
              <a:t>Дрова</a:t>
            </a:r>
            <a:r>
              <a:rPr lang="ru-RU" sz="2800" dirty="0" smtClean="0"/>
              <a:t> (</a:t>
            </a:r>
            <a:r>
              <a:rPr lang="ru-RU" sz="2800" dirty="0"/>
              <a:t>от англ. </a:t>
            </a:r>
            <a:r>
              <a:rPr lang="en-US" sz="2800" i="1" dirty="0" smtClean="0"/>
              <a:t>drivers</a:t>
            </a:r>
            <a:r>
              <a:rPr lang="en-US" sz="2800" dirty="0"/>
              <a:t>) – </a:t>
            </a:r>
            <a:r>
              <a:rPr lang="ru-RU" sz="2800" dirty="0" smtClean="0"/>
              <a:t>драйверы для программного обеспечения;</a:t>
            </a:r>
            <a:endParaRPr lang="ru-RU" sz="2800" dirty="0"/>
          </a:p>
          <a:p>
            <a:r>
              <a:rPr lang="ru-RU" sz="2800" b="1" i="1" dirty="0"/>
              <a:t>Мыло</a:t>
            </a:r>
            <a:r>
              <a:rPr lang="ru-RU" sz="2800" dirty="0"/>
              <a:t> </a:t>
            </a:r>
            <a:r>
              <a:rPr lang="en-US" sz="2800" dirty="0" smtClean="0"/>
              <a:t>(</a:t>
            </a:r>
            <a:r>
              <a:rPr lang="ru-RU" sz="2800" dirty="0"/>
              <a:t>от англ. </a:t>
            </a:r>
            <a:r>
              <a:rPr lang="en-US" sz="2800" i="1" dirty="0" smtClean="0"/>
              <a:t>e-mail</a:t>
            </a:r>
            <a:r>
              <a:rPr lang="en-US" sz="2800" dirty="0"/>
              <a:t>) –</a:t>
            </a:r>
            <a:r>
              <a:rPr lang="ru-RU" sz="2800" dirty="0"/>
              <a:t> электронная </a:t>
            </a:r>
            <a:r>
              <a:rPr lang="ru-RU" sz="2800" dirty="0" smtClean="0"/>
              <a:t>почта;</a:t>
            </a:r>
          </a:p>
          <a:p>
            <a:r>
              <a:rPr lang="ru-RU" sz="2800" b="1" i="1" dirty="0" err="1" smtClean="0"/>
              <a:t>Тырнет</a:t>
            </a:r>
            <a:r>
              <a:rPr lang="ru-RU" sz="2800" dirty="0" smtClean="0"/>
              <a:t> (</a:t>
            </a:r>
            <a:r>
              <a:rPr lang="ru-RU" sz="2800" dirty="0"/>
              <a:t>от англ. </a:t>
            </a:r>
            <a:r>
              <a:rPr lang="en-US" sz="2800" i="1" dirty="0" smtClean="0"/>
              <a:t>Internet</a:t>
            </a:r>
            <a:r>
              <a:rPr lang="ru-RU" sz="2800" dirty="0" smtClean="0"/>
              <a:t>)</a:t>
            </a:r>
            <a:r>
              <a:rPr lang="en-US" sz="2800" dirty="0" smtClean="0"/>
              <a:t> – </a:t>
            </a:r>
            <a:r>
              <a:rPr lang="ru-RU" sz="2800" dirty="0" smtClean="0"/>
              <a:t>название сети Интернет.</a:t>
            </a:r>
            <a:endParaRPr lang="ru-RU" sz="2800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6268" y="1232034"/>
            <a:ext cx="4842932" cy="5117965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Этот метод основан </a:t>
            </a:r>
            <a:r>
              <a:rPr lang="ru-RU" sz="1800" dirty="0"/>
              <a:t>на совпадении семантически несхожих общеупотребительных слов и английских </a:t>
            </a:r>
            <a:r>
              <a:rPr lang="ru-RU" sz="1800" dirty="0" smtClean="0"/>
              <a:t>терминов.</a:t>
            </a:r>
          </a:p>
          <a:p>
            <a:r>
              <a:rPr lang="ru-RU" sz="1800" dirty="0" smtClean="0"/>
              <a:t>Слово</a:t>
            </a:r>
            <a:r>
              <a:rPr lang="ru-RU" sz="1800" dirty="0"/>
              <a:t>, которое переходит в сленг, приобретает совершенно новое значение, </a:t>
            </a:r>
            <a:r>
              <a:rPr lang="ru-RU" sz="1800" dirty="0" smtClean="0"/>
              <a:t>никаким образом не связанное с общеупотребительным.</a:t>
            </a:r>
          </a:p>
          <a:p>
            <a:r>
              <a:rPr lang="ru-RU" sz="1800" dirty="0" smtClean="0"/>
              <a:t>Возможны случаи, основанные как на фонетическом совпадении всего английского и русского слов, так и случаи, основанные на совпадении части слов. В этом случае русское сленговое слово дополняется оставшейся частью слова, заимствованной методом кальки у английского оригинала. </a:t>
            </a:r>
          </a:p>
        </p:txBody>
      </p:sp>
    </p:spTree>
    <p:extLst>
      <p:ext uri="{BB962C8B-B14F-4D97-AF65-F5344CB8AC3E}">
        <p14:creationId xmlns:p14="http://schemas.microsoft.com/office/powerpoint/2010/main" xmlns="" val="302408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6884" y="264695"/>
            <a:ext cx="6179418" cy="919213"/>
          </a:xfrm>
        </p:spPr>
        <p:txBody>
          <a:bodyPr>
            <a:noAutofit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Проведение анкетирования об использовании интернет сленга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16302" y="457200"/>
            <a:ext cx="5399773" cy="6078353"/>
          </a:xfrm>
        </p:spPr>
        <p:txBody>
          <a:bodyPr>
            <a:normAutofit fontScale="25000" lnSpcReduction="20000"/>
          </a:bodyPr>
          <a:lstStyle/>
          <a:p>
            <a:pPr marL="0" lvl="0" indent="0">
              <a:buNone/>
            </a:pPr>
            <a:r>
              <a:rPr lang="ru-RU" sz="4800" b="1" dirty="0" smtClean="0"/>
              <a:t>1. Укажите </a:t>
            </a:r>
            <a:r>
              <a:rPr lang="ru-RU" sz="4900" b="1" dirty="0"/>
              <a:t>Ваш возраст.</a:t>
            </a:r>
          </a:p>
          <a:p>
            <a:pPr marL="0" lvl="0" indent="0">
              <a:buNone/>
            </a:pPr>
            <a:r>
              <a:rPr lang="ru-RU" sz="4900" b="1" dirty="0" smtClean="0"/>
              <a:t>2. Используете </a:t>
            </a:r>
            <a:r>
              <a:rPr lang="ru-RU" sz="4900" b="1" dirty="0"/>
              <a:t>ли Вы в общении сленг (подростковый/ интернет-сленг/ профессиональный)? </a:t>
            </a:r>
            <a:r>
              <a:rPr lang="ru-RU" sz="4900" b="1" i="1" dirty="0"/>
              <a:t>(подчеркните наиболее подходящий вариант ответа)</a:t>
            </a:r>
            <a:endParaRPr lang="ru-RU" sz="4900" b="1" dirty="0"/>
          </a:p>
          <a:p>
            <a:pPr lvl="0"/>
            <a:r>
              <a:rPr lang="ru-RU" sz="4900" b="1" dirty="0"/>
              <a:t>Да, часто</a:t>
            </a:r>
          </a:p>
          <a:p>
            <a:pPr lvl="0"/>
            <a:r>
              <a:rPr lang="ru-RU" sz="4900" b="1" dirty="0"/>
              <a:t>Да, иногда</a:t>
            </a:r>
          </a:p>
          <a:p>
            <a:pPr lvl="0"/>
            <a:r>
              <a:rPr lang="ru-RU" sz="4900" b="1" dirty="0"/>
              <a:t>Никогда</a:t>
            </a:r>
          </a:p>
          <a:p>
            <a:pPr marL="0" lvl="0" indent="0">
              <a:buNone/>
            </a:pPr>
            <a:r>
              <a:rPr lang="ru-RU" sz="4900" b="1" dirty="0" smtClean="0"/>
              <a:t>3. В </a:t>
            </a:r>
            <a:r>
              <a:rPr lang="ru-RU" sz="4900" b="1" dirty="0"/>
              <a:t>каких ситуациях Вы чаще всего используете сленг? </a:t>
            </a:r>
            <a:r>
              <a:rPr lang="ru-RU" sz="4900" b="1" i="1" dirty="0"/>
              <a:t>(подчеркните наиболее подходящий вариант ответа)</a:t>
            </a:r>
            <a:endParaRPr lang="ru-RU" sz="4900" b="1" dirty="0"/>
          </a:p>
          <a:p>
            <a:pPr lvl="0"/>
            <a:r>
              <a:rPr lang="ru-RU" sz="4900" b="1" dirty="0"/>
              <a:t>В живом общении с друзьями/ одноклассниками/ коллегами</a:t>
            </a:r>
          </a:p>
          <a:p>
            <a:pPr lvl="0"/>
            <a:r>
              <a:rPr lang="ru-RU" sz="4900" b="1" dirty="0"/>
              <a:t>При общении в социальных сетях, мессенджерах (</a:t>
            </a:r>
            <a:r>
              <a:rPr lang="ru-RU" sz="4900" b="1" dirty="0" err="1"/>
              <a:t>Вконтакте</a:t>
            </a:r>
            <a:r>
              <a:rPr lang="ru-RU" sz="4900" b="1" dirty="0"/>
              <a:t>, </a:t>
            </a:r>
            <a:r>
              <a:rPr lang="ru-RU" sz="4900" b="1" dirty="0" err="1"/>
              <a:t>вайбер</a:t>
            </a:r>
            <a:r>
              <a:rPr lang="ru-RU" sz="4900" b="1" dirty="0"/>
              <a:t>, </a:t>
            </a:r>
            <a:r>
              <a:rPr lang="ru-RU" sz="4900" b="1" dirty="0" err="1" smtClean="0"/>
              <a:t>ватсап</a:t>
            </a:r>
            <a:r>
              <a:rPr lang="ru-RU" sz="4900" b="1" dirty="0"/>
              <a:t>)</a:t>
            </a:r>
          </a:p>
          <a:p>
            <a:pPr marL="0" lvl="0" indent="0">
              <a:buNone/>
            </a:pPr>
            <a:r>
              <a:rPr lang="ru-RU" sz="4900" b="1" dirty="0" smtClean="0"/>
              <a:t>4. Можете </a:t>
            </a:r>
            <a:r>
              <a:rPr lang="ru-RU" sz="4900" b="1" dirty="0"/>
              <a:t>ли Вы обойтись без использования сленга </a:t>
            </a:r>
            <a:r>
              <a:rPr lang="ru-RU" sz="4900" b="1" i="1" dirty="0"/>
              <a:t>(подчеркните наиболее подходящий вариант ответа)</a:t>
            </a:r>
            <a:endParaRPr lang="ru-RU" sz="4900" b="1" dirty="0"/>
          </a:p>
          <a:p>
            <a:pPr lvl="0"/>
            <a:r>
              <a:rPr lang="ru-RU" sz="4900" b="1" dirty="0"/>
              <a:t>Да</a:t>
            </a:r>
          </a:p>
          <a:p>
            <a:pPr lvl="0"/>
            <a:r>
              <a:rPr lang="ru-RU" sz="4900" b="1" dirty="0"/>
              <a:t>Нет</a:t>
            </a:r>
          </a:p>
          <a:p>
            <a:pPr marL="0" lvl="0" indent="0">
              <a:buNone/>
            </a:pPr>
            <a:r>
              <a:rPr lang="ru-RU" sz="4900" b="1" dirty="0" smtClean="0"/>
              <a:t>5. Как </a:t>
            </a:r>
            <a:r>
              <a:rPr lang="ru-RU" sz="4900" b="1" dirty="0"/>
              <a:t>Вы считаете, влияет ли на грамотность человека использование сленга при общении в социальных </a:t>
            </a:r>
            <a:r>
              <a:rPr lang="ru-RU" sz="4900" b="1" dirty="0" smtClean="0"/>
              <a:t>сетях</a:t>
            </a:r>
            <a:r>
              <a:rPr lang="en-US" sz="4900" b="1" dirty="0" smtClean="0"/>
              <a:t> </a:t>
            </a:r>
            <a:r>
              <a:rPr lang="ru-RU" sz="4900" b="1" i="1" dirty="0" smtClean="0"/>
              <a:t>(</a:t>
            </a:r>
            <a:r>
              <a:rPr lang="ru-RU" sz="4900" b="1" i="1" dirty="0"/>
              <a:t>подчеркните наиболее подходящий вариант ответа)</a:t>
            </a:r>
            <a:endParaRPr lang="ru-RU" sz="4900" b="1" dirty="0"/>
          </a:p>
          <a:p>
            <a:pPr lvl="0"/>
            <a:r>
              <a:rPr lang="ru-RU" sz="4900" b="1" dirty="0"/>
              <a:t>Да</a:t>
            </a:r>
          </a:p>
          <a:p>
            <a:pPr lvl="0"/>
            <a:r>
              <a:rPr lang="ru-RU" sz="4900" b="1" dirty="0"/>
              <a:t>Нет</a:t>
            </a:r>
          </a:p>
          <a:p>
            <a:pPr marL="0" lvl="0" indent="0">
              <a:buNone/>
            </a:pPr>
            <a:r>
              <a:rPr lang="ru-RU" sz="4900" b="1" dirty="0" smtClean="0"/>
              <a:t>6. Напишите </a:t>
            </a:r>
            <a:r>
              <a:rPr lang="ru-RU" sz="4900" b="1" dirty="0"/>
              <a:t>три самых популярных, по Вашему мнению, слова/выражения из современного интернет-сленга (если они Вам известны)</a:t>
            </a:r>
          </a:p>
          <a:p>
            <a:pPr marL="0" indent="0">
              <a:buNone/>
            </a:pPr>
            <a:r>
              <a:rPr lang="ru-RU" sz="4900" b="1" dirty="0"/>
              <a:t>_____________________________________________________________</a:t>
            </a:r>
          </a:p>
          <a:p>
            <a:pPr marL="0" indent="0">
              <a:buNone/>
            </a:pPr>
            <a:r>
              <a:rPr lang="ru-RU" sz="4900" b="1" dirty="0"/>
              <a:t>_____________________________________________________________</a:t>
            </a:r>
          </a:p>
          <a:p>
            <a:pPr marL="0" indent="0">
              <a:buNone/>
            </a:pPr>
            <a:r>
              <a:rPr lang="ru-RU" sz="4900" b="1" dirty="0"/>
              <a:t> 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36884" y="1491915"/>
            <a:ext cx="5447899" cy="5043637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Для того, чтобы оценить, частоту использования интернет-сленга, мною было анкетирование</a:t>
            </a:r>
            <a:r>
              <a:rPr lang="en-US" sz="1800" dirty="0" smtClean="0"/>
              <a:t> </a:t>
            </a:r>
            <a:r>
              <a:rPr lang="ru-RU" sz="1800" dirty="0" smtClean="0"/>
              <a:t>в следующих возрастных категориях: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9 – 11 лет (младшая категория);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14-15 лет (средняя категория);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Старше 30 лет (старшая категория).</a:t>
            </a:r>
          </a:p>
          <a:p>
            <a:r>
              <a:rPr lang="ru-RU" sz="1800" dirty="0" smtClean="0"/>
              <a:t>Всего в анкетировании приняли участие 45 человек: в младшей категории 20 человек; в средней категории 20 человек; в старшей категории 5 человек.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428753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258" y="245444"/>
            <a:ext cx="11425186" cy="707457"/>
          </a:xfrm>
        </p:spPr>
        <p:txBody>
          <a:bodyPr/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результатов анкетирования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0258" y="952901"/>
            <a:ext cx="11425186" cy="5630779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39131559"/>
              </p:ext>
            </p:extLst>
          </p:nvPr>
        </p:nvGraphicFramePr>
        <p:xfrm>
          <a:off x="250258" y="952898"/>
          <a:ext cx="11694693" cy="5456528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3898231">
                  <a:extLst>
                    <a:ext uri="{9D8B030D-6E8A-4147-A177-3AD203B41FA5}">
                      <a16:colId xmlns:a16="http://schemas.microsoft.com/office/drawing/2014/main" xmlns="" val="2551561934"/>
                    </a:ext>
                  </a:extLst>
                </a:gridCol>
                <a:gridCol w="3898231">
                  <a:extLst>
                    <a:ext uri="{9D8B030D-6E8A-4147-A177-3AD203B41FA5}">
                      <a16:colId xmlns:a16="http://schemas.microsoft.com/office/drawing/2014/main" xmlns="" val="2162696951"/>
                    </a:ext>
                  </a:extLst>
                </a:gridCol>
                <a:gridCol w="3898231">
                  <a:extLst>
                    <a:ext uri="{9D8B030D-6E8A-4147-A177-3AD203B41FA5}">
                      <a16:colId xmlns:a16="http://schemas.microsoft.com/office/drawing/2014/main" xmlns="" val="1263168834"/>
                    </a:ext>
                  </a:extLst>
                </a:gridCol>
              </a:tblGrid>
              <a:tr h="85378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Используете ли Вы в общении сленг Используете ли Вы в общении сленг (подростковый/ интернет-сленг/ профессиональный)? 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89485881"/>
                  </a:ext>
                </a:extLst>
              </a:tr>
              <a:tr h="2153568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9-11 лет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14-15 лет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Старше 30 лет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94140830"/>
                  </a:ext>
                </a:extLst>
              </a:tr>
              <a:tr h="461333">
                <a:tc gridSpan="3">
                  <a:txBody>
                    <a:bodyPr/>
                    <a:lstStyle/>
                    <a:p>
                      <a:r>
                        <a:rPr lang="ru-RU" sz="18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 каких ситуациях Вы чаще всего используете сленг?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2773704"/>
                  </a:ext>
                </a:extLst>
              </a:tr>
              <a:tr h="1987846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9-11 лет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14-15 лет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Старше 30 лет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68880831"/>
                  </a:ext>
                </a:extLst>
              </a:tr>
            </a:tbl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3178" y="2149994"/>
            <a:ext cx="2138324" cy="128526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969" y="2149434"/>
            <a:ext cx="1223209" cy="128302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5349" y="2161688"/>
            <a:ext cx="2134590" cy="12830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0979" y="2155836"/>
            <a:ext cx="1234370" cy="129473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342878" y="2149434"/>
            <a:ext cx="2151882" cy="129341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92841" y="2149434"/>
            <a:ext cx="1250037" cy="131116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83178" y="4927140"/>
            <a:ext cx="2161257" cy="129905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9969" y="4911803"/>
            <a:ext cx="1223742" cy="131439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85349" y="4927139"/>
            <a:ext cx="2161257" cy="129905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75886" y="4927138"/>
            <a:ext cx="1209463" cy="129905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368389" y="4927137"/>
            <a:ext cx="2151516" cy="1293198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92842" y="4922399"/>
            <a:ext cx="1275548" cy="1293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589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258" y="245444"/>
            <a:ext cx="11425186" cy="707457"/>
          </a:xfrm>
        </p:spPr>
        <p:txBody>
          <a:bodyPr/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результатов анкетирования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0257" y="952901"/>
            <a:ext cx="11694693" cy="5646307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6846911"/>
              </p:ext>
            </p:extLst>
          </p:nvPr>
        </p:nvGraphicFramePr>
        <p:xfrm>
          <a:off x="250258" y="952898"/>
          <a:ext cx="11694693" cy="5367759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3898231">
                  <a:extLst>
                    <a:ext uri="{9D8B030D-6E8A-4147-A177-3AD203B41FA5}">
                      <a16:colId xmlns:a16="http://schemas.microsoft.com/office/drawing/2014/main" xmlns="" val="2551561934"/>
                    </a:ext>
                  </a:extLst>
                </a:gridCol>
                <a:gridCol w="3898231">
                  <a:extLst>
                    <a:ext uri="{9D8B030D-6E8A-4147-A177-3AD203B41FA5}">
                      <a16:colId xmlns:a16="http://schemas.microsoft.com/office/drawing/2014/main" xmlns="" val="2162696951"/>
                    </a:ext>
                  </a:extLst>
                </a:gridCol>
                <a:gridCol w="3898231">
                  <a:extLst>
                    <a:ext uri="{9D8B030D-6E8A-4147-A177-3AD203B41FA5}">
                      <a16:colId xmlns:a16="http://schemas.microsoft.com/office/drawing/2014/main" xmlns="" val="1263168834"/>
                    </a:ext>
                  </a:extLst>
                </a:gridCol>
              </a:tblGrid>
              <a:tr h="51359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Можете ли Вы обойтись без использования сленга?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89485881"/>
                  </a:ext>
                </a:extLst>
              </a:tr>
              <a:tr h="210704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9-11 лет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14-15 лет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Старше 30 лет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94140830"/>
                  </a:ext>
                </a:extLst>
              </a:tr>
              <a:tr h="624937">
                <a:tc gridSpan="3">
                  <a:txBody>
                    <a:bodyPr/>
                    <a:lstStyle/>
                    <a:p>
                      <a:r>
                        <a:rPr lang="ru-RU" sz="18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Как Вы считаете, влияет ли на грамотность человека использование сленга при общении в социальных сетях?</a:t>
                      </a:r>
                      <a:endParaRPr lang="ru-RU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2773704"/>
                  </a:ext>
                </a:extLst>
              </a:tr>
              <a:tr h="2107043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9-11 лет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14-15 лет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Старше 30 лет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68880831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8410" y="1828799"/>
            <a:ext cx="2046166" cy="12210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240" y="1834672"/>
            <a:ext cx="1194170" cy="12152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18410" y="4733999"/>
            <a:ext cx="2046166" cy="12298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047" y="4735902"/>
            <a:ext cx="1201363" cy="122797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44091" y="1828799"/>
            <a:ext cx="2046167" cy="12211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1172" y="1828799"/>
            <a:ext cx="1202919" cy="12210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76863" y="4734949"/>
            <a:ext cx="1913394" cy="124315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28085" y="4733999"/>
            <a:ext cx="1253470" cy="124410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471804" y="1828799"/>
            <a:ext cx="2144972" cy="122109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68885" y="1828799"/>
            <a:ext cx="1202919" cy="122109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471804" y="4733998"/>
            <a:ext cx="2144972" cy="122987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68885" y="4733997"/>
            <a:ext cx="1202920" cy="122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85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5" y="457200"/>
            <a:ext cx="11511815" cy="629728"/>
          </a:xfrm>
        </p:spPr>
        <p:txBody>
          <a:bodyPr/>
          <a:lstStyle/>
          <a:p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результатов анкетирования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5386" y="1518249"/>
            <a:ext cx="11511814" cy="4969177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По результатам проведенного анкетирования можно сделать следующие выводы: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Наиболее активно используют интернет-сленг подростки в возрастном диапазоне 14 -15 лет (95% (19 человек) из средней категории против 60% (12 человек) из младшей категории; при этом хотя в старшей возрастной категории 60% (3 человека) опрошенных отметили, что иногда пользуются сленговыми выражениями, они имели ввиду профессиональный сленг);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Сленг представителями младшей и средней категорий чаще используется в онлайн общении (65% и 75% соответственно), тогда как в старшей возрастной категории сленговые выражения чаще используются в разговорной речи. В целом это закономерно, т.к. онлайн общение у подростков значительно больше распространено, чем среди взрослых людей;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Большинство опрошенных во всех возрастных категориях считают, что могут обойтись без использования интернет-сленга (90%, 85%, 100% по возрастанию категорий соответственно);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В категории 14-15 лет самый низкий процент опрошенных считают, что активное использование интернет-сленга может негативно повлиять на грамотность человека (50% в категории 14-15 лет против 70% в категории 9-11 лет и 80% в категории 30 лет), что, возможно, связано с психологическим желанием подростков доказать свое право на использование «своего» языка.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87471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5" y="131154"/>
            <a:ext cx="11511815" cy="621102"/>
          </a:xfrm>
        </p:spPr>
        <p:txBody>
          <a:bodyPr/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Словарь интернет-сленга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5385" y="752256"/>
            <a:ext cx="11511814" cy="564203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По результатам проведенного анкетирования выявлены слова из интернет-сленга, наиболее часто используемые учениками нашей школы. Из этих слов я составила </a:t>
            </a:r>
            <a:r>
              <a:rPr lang="ru-RU" sz="1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Словарь интернет-сленга</a:t>
            </a:r>
            <a:r>
              <a:rPr lang="ru-RU" sz="1800" dirty="0" smtClean="0"/>
              <a:t>.</a:t>
            </a:r>
          </a:p>
          <a:p>
            <a:endParaRPr lang="ru-RU" sz="1800" dirty="0" smtClean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84214308"/>
              </p:ext>
            </p:extLst>
          </p:nvPr>
        </p:nvGraphicFramePr>
        <p:xfrm>
          <a:off x="375384" y="1373358"/>
          <a:ext cx="11313409" cy="4786565"/>
        </p:xfrm>
        <a:graphic>
          <a:graphicData uri="http://schemas.openxmlformats.org/drawingml/2006/table">
            <a:tbl>
              <a:tblPr bandRow="1">
                <a:tableStyleId>{D27102A9-8310-4765-A935-A1911B00CA55}</a:tableStyleId>
              </a:tblPr>
              <a:tblGrid>
                <a:gridCol w="1097644">
                  <a:extLst>
                    <a:ext uri="{9D8B030D-6E8A-4147-A177-3AD203B41FA5}">
                      <a16:colId xmlns:a16="http://schemas.microsoft.com/office/drawing/2014/main" xmlns="" val="3554398794"/>
                    </a:ext>
                  </a:extLst>
                </a:gridCol>
                <a:gridCol w="2133771">
                  <a:extLst>
                    <a:ext uri="{9D8B030D-6E8A-4147-A177-3AD203B41FA5}">
                      <a16:colId xmlns:a16="http://schemas.microsoft.com/office/drawing/2014/main" xmlns="" val="475308752"/>
                    </a:ext>
                  </a:extLst>
                </a:gridCol>
                <a:gridCol w="2259163">
                  <a:extLst>
                    <a:ext uri="{9D8B030D-6E8A-4147-A177-3AD203B41FA5}">
                      <a16:colId xmlns:a16="http://schemas.microsoft.com/office/drawing/2014/main" xmlns="" val="3160186968"/>
                    </a:ext>
                  </a:extLst>
                </a:gridCol>
                <a:gridCol w="284672">
                  <a:extLst>
                    <a:ext uri="{9D8B030D-6E8A-4147-A177-3AD203B41FA5}">
                      <a16:colId xmlns:a16="http://schemas.microsoft.com/office/drawing/2014/main" xmlns="" val="2403323787"/>
                    </a:ext>
                  </a:extLst>
                </a:gridCol>
                <a:gridCol w="1121434">
                  <a:extLst>
                    <a:ext uri="{9D8B030D-6E8A-4147-A177-3AD203B41FA5}">
                      <a16:colId xmlns:a16="http://schemas.microsoft.com/office/drawing/2014/main" xmlns="" val="3413874254"/>
                    </a:ext>
                  </a:extLst>
                </a:gridCol>
                <a:gridCol w="1846532">
                  <a:extLst>
                    <a:ext uri="{9D8B030D-6E8A-4147-A177-3AD203B41FA5}">
                      <a16:colId xmlns:a16="http://schemas.microsoft.com/office/drawing/2014/main" xmlns="" val="1095797051"/>
                    </a:ext>
                  </a:extLst>
                </a:gridCol>
                <a:gridCol w="2570193">
                  <a:extLst>
                    <a:ext uri="{9D8B030D-6E8A-4147-A177-3AD203B41FA5}">
                      <a16:colId xmlns:a16="http://schemas.microsoft.com/office/drawing/2014/main" xmlns="" val="3835673547"/>
                    </a:ext>
                  </a:extLst>
                </a:gridCol>
              </a:tblGrid>
              <a:tr h="44490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Интернет-сленг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Способ образования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Значение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Интернет-сленг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Способ образования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Значение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296616187"/>
                  </a:ext>
                </a:extLst>
              </a:tr>
              <a:tr h="2920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Го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Калька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англ. To go - пошли, пойдем.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Омг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Из англ. cленга OMG - O my God! О мой бог! - выражение эмоций удивление, радость, восхищение, огорчение …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120005151"/>
                  </a:ext>
                </a:extLst>
              </a:tr>
              <a:tr h="44026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Дз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Подростковый (школьный) сленг, сокращение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Домашнее задание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Онлайн</a:t>
                      </a:r>
                      <a:r>
                        <a:rPr lang="ru-RU" sz="1200" b="1" u="none" strike="noStrike" dirty="0" smtClean="0">
                          <a:effectLst/>
                        </a:rPr>
                        <a:t>/</a:t>
                      </a:r>
                      <a:endParaRPr lang="en-US" sz="1200" b="1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ru-RU" sz="1200" b="1" u="none" strike="noStrike" dirty="0" err="1" smtClean="0">
                          <a:effectLst/>
                        </a:rPr>
                        <a:t>оффлайн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Онлайн (online) - в сети. Оффлайн (offline) - не в сети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75510453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Др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Подростковый интернет- сленг, сокращение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День рождения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Ору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Подростковый сленг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В знначении смеюсь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354918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Красава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Подростковый сленг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Молодец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Пикчи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Полукалька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англ. </a:t>
                      </a:r>
                      <a:r>
                        <a:rPr lang="en-US" sz="1200" u="none" strike="noStrike">
                          <a:effectLst/>
                        </a:rPr>
                        <a:t>Pictures - </a:t>
                      </a:r>
                      <a:r>
                        <a:rPr lang="ru-RU" sz="1200" u="none" strike="noStrike">
                          <a:effectLst/>
                        </a:rPr>
                        <a:t>картинки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88366077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Ку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Крылатое выражение из фильма ("Кин-дза-дза")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Приветствие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Пилить </a:t>
                      </a:r>
                      <a:r>
                        <a:rPr lang="ru-RU" sz="1200" b="1" u="none" strike="noStrike" dirty="0" err="1">
                          <a:effectLst/>
                        </a:rPr>
                        <a:t>видосы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Компьютерный сленг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Создавать видео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1934896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Лол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Из англ. </a:t>
                      </a:r>
                      <a:r>
                        <a:rPr lang="ru-RU" sz="1200" u="none" strike="noStrike" dirty="0" err="1">
                          <a:effectLst/>
                        </a:rPr>
                        <a:t>cленга</a:t>
                      </a:r>
                      <a:r>
                        <a:rPr lang="ru-RU" sz="1200" u="none" strike="noStrike" dirty="0">
                          <a:effectLst/>
                        </a:rPr>
                        <a:t> LOL (</a:t>
                      </a:r>
                      <a:r>
                        <a:rPr lang="ru-RU" sz="1200" u="none" strike="noStrike" dirty="0" err="1">
                          <a:effectLst/>
                        </a:rPr>
                        <a:t>Lots</a:t>
                      </a:r>
                      <a:r>
                        <a:rPr lang="ru-RU" sz="1200" u="none" strike="noStrike" dirty="0"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effectLst/>
                        </a:rPr>
                        <a:t>Of</a:t>
                      </a:r>
                      <a:r>
                        <a:rPr lang="ru-RU" sz="1200" u="none" strike="noStrike" dirty="0">
                          <a:effectLst/>
                        </a:rPr>
                        <a:t> </a:t>
                      </a:r>
                      <a:r>
                        <a:rPr lang="ru-RU" sz="1200" u="none" strike="noStrike" dirty="0" err="1">
                          <a:effectLst/>
                        </a:rPr>
                        <a:t>Laughing</a:t>
                      </a:r>
                      <a:r>
                        <a:rPr lang="ru-RU" sz="1200" u="none" strike="noStrike" dirty="0">
                          <a:effectLst/>
                        </a:rPr>
                        <a:t>) - много смеха. Используется как реакция на что-то смешное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Прив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Подростковый интернет- сленг, сокращение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Привет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42436696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Лп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Перевод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Из англ. cленга bf (best friend) - лучшие подруги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Про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Подростковый интернет- сленг, сокращение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Профессионал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0344813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Майн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Полукалька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Назввание компьютерной игры Майнкрафт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Сохраненки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Подростковый интернет- сленг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Сохраненные картинки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31511595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Мемасы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Полукалька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англ. memes - мемы. Картинки в интернете, имеющие юмористическую окраску.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Спасибки</a:t>
                      </a:r>
                      <a:r>
                        <a:rPr lang="ru-RU" sz="1200" b="1" u="none" strike="noStrike" dirty="0">
                          <a:effectLst/>
                        </a:rPr>
                        <a:t>, </a:t>
                      </a:r>
                      <a:r>
                        <a:rPr lang="ru-RU" sz="1200" b="1" u="none" strike="noStrike" dirty="0" err="1">
                          <a:effectLst/>
                        </a:rPr>
                        <a:t>спс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Подростковый сленг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Спасибо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0375249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8677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5" y="224287"/>
            <a:ext cx="11511815" cy="621102"/>
          </a:xfrm>
        </p:spPr>
        <p:txBody>
          <a:bodyPr/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Словарь интернет-сленга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5386" y="845389"/>
            <a:ext cx="11511814" cy="5642038"/>
          </a:xfrm>
        </p:spPr>
        <p:txBody>
          <a:bodyPr>
            <a:normAutofit/>
          </a:bodyPr>
          <a:lstStyle/>
          <a:p>
            <a:endParaRPr lang="ru-RU" sz="1800" dirty="0" smtClean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89292522"/>
              </p:ext>
            </p:extLst>
          </p:nvPr>
        </p:nvGraphicFramePr>
        <p:xfrm>
          <a:off x="2254985" y="956138"/>
          <a:ext cx="7752613" cy="5420539"/>
        </p:xfrm>
        <a:graphic>
          <a:graphicData uri="http://schemas.openxmlformats.org/drawingml/2006/table">
            <a:tbl>
              <a:tblPr bandRow="1">
                <a:tableStyleId>{D27102A9-8310-4765-A935-A1911B00CA55}</a:tableStyleId>
              </a:tblPr>
              <a:tblGrid>
                <a:gridCol w="1549857">
                  <a:extLst>
                    <a:ext uri="{9D8B030D-6E8A-4147-A177-3AD203B41FA5}">
                      <a16:colId xmlns:a16="http://schemas.microsoft.com/office/drawing/2014/main" xmlns="" val="3554398794"/>
                    </a:ext>
                  </a:extLst>
                </a:gridCol>
                <a:gridCol w="2343382">
                  <a:extLst>
                    <a:ext uri="{9D8B030D-6E8A-4147-A177-3AD203B41FA5}">
                      <a16:colId xmlns:a16="http://schemas.microsoft.com/office/drawing/2014/main" xmlns="" val="475308752"/>
                    </a:ext>
                  </a:extLst>
                </a:gridCol>
                <a:gridCol w="3859374">
                  <a:extLst>
                    <a:ext uri="{9D8B030D-6E8A-4147-A177-3AD203B41FA5}">
                      <a16:colId xmlns:a16="http://schemas.microsoft.com/office/drawing/2014/main" xmlns="" val="3160186968"/>
                    </a:ext>
                  </a:extLst>
                </a:gridCol>
              </a:tblGrid>
              <a:tr h="44490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Интернет-сленг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Способ образования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Значение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29661618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Споки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Подростковый интернет- сленг, сокращение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Спокойной ночи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1200051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Тян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японского </a:t>
                      </a:r>
                      <a:r>
                        <a:rPr lang="ja-JP" altLang="en-US" sz="1200" u="none" strike="noStrike">
                          <a:effectLst/>
                        </a:rPr>
                        <a:t>ちゃん </a:t>
                      </a:r>
                      <a:r>
                        <a:rPr lang="en-US" altLang="ja-JP" sz="1200" u="none" strike="noStrike">
                          <a:effectLst/>
                        </a:rPr>
                        <a:t>- </a:t>
                      </a:r>
                      <a:r>
                        <a:rPr lang="ru-RU" sz="1200" u="none" strike="noStrike">
                          <a:effectLst/>
                        </a:rPr>
                        <a:t>девушка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75510453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Френдзона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Полукалька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англ. Friendzone - зона дружбы. Разновидность дружбы между парнем и девушкой, когда один человек игнорирует все намеки на любовь другого человека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354918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Хай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англ. </a:t>
                      </a:r>
                      <a:r>
                        <a:rPr lang="en-US" sz="1200" u="none" strike="noStrike">
                          <a:effectLst/>
                        </a:rPr>
                        <a:t>Hi - </a:t>
                      </a:r>
                      <a:r>
                        <a:rPr lang="ru-RU" sz="1200" u="none" strike="noStrike">
                          <a:effectLst/>
                        </a:rPr>
                        <a:t>привет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88366077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Хайп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англ. Hype - шумиха. Используется в значении модное, популярное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1934896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Чекни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Полукалька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англ. Check - посмотреть, проверить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42436696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Эмодзи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яп. 絵 — картинка и 文字 — знак, символ. Картинки в мессенджерах в виде лиц, которые описывают эмоцию, вложенную в сообщение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0344813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Споки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Подростковый интернет- сленг, сокращение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Спокойной ночи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31511595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Тян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японского </a:t>
                      </a:r>
                      <a:r>
                        <a:rPr lang="ja-JP" altLang="en-US" sz="1200" u="none" strike="noStrike">
                          <a:effectLst/>
                        </a:rPr>
                        <a:t>ちゃん </a:t>
                      </a:r>
                      <a:r>
                        <a:rPr lang="en-US" altLang="ja-JP" sz="1200" u="none" strike="noStrike">
                          <a:effectLst/>
                        </a:rPr>
                        <a:t>- </a:t>
                      </a:r>
                      <a:r>
                        <a:rPr lang="ru-RU" sz="1200" u="none" strike="noStrike">
                          <a:effectLst/>
                        </a:rPr>
                        <a:t>девушка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03752491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Френдзона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Полукалька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англ. Friendzone - зона дружбы. Разновидность дружбы между парнем и девушкой, когда один человек игнорирует все намеки на любовь другого человека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92455811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Хай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Калька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От англ. </a:t>
                      </a:r>
                      <a:r>
                        <a:rPr lang="en-US" sz="1200" u="none" strike="noStrike">
                          <a:effectLst/>
                        </a:rPr>
                        <a:t>Hi - </a:t>
                      </a:r>
                      <a:r>
                        <a:rPr lang="ru-RU" sz="1200" u="none" strike="noStrike">
                          <a:effectLst/>
                        </a:rPr>
                        <a:t>привет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64475346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</a:rPr>
                        <a:t>Хайп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Калька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От англ. </a:t>
                      </a:r>
                      <a:r>
                        <a:rPr lang="ru-RU" sz="1200" u="none" strike="noStrike" dirty="0" err="1">
                          <a:effectLst/>
                        </a:rPr>
                        <a:t>Hype</a:t>
                      </a:r>
                      <a:r>
                        <a:rPr lang="ru-RU" sz="1200" u="none" strike="noStrike" dirty="0">
                          <a:effectLst/>
                        </a:rPr>
                        <a:t> - шумиха. Используется в значении модное, популярное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960897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606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5" y="155275"/>
            <a:ext cx="11511815" cy="90577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Мероприятия, направленные на снижение частоты использования интернет-сленга среди подростков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5386" y="1061049"/>
            <a:ext cx="11511814" cy="5546785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Учитывая, что проведенный опрос подтвердил чрезмерное использование интернет-сленга подростками, а такое использование, особенно в письменной речи, может оказать негативное влияние на грамотность человека, на мой взгляд необходимо проведение социальных мероприятий, направленных на снижение использования сленговых выражений подростками и повышение мотивации использования грамотной русской речи при любом виде общения. Я предлагаю следующие возможные мероприятия: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800" dirty="0" smtClean="0"/>
              <a:t>Активная социальная реклама, направленная на то, чтобы грамотность стала модным трендом среди молодежи: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800" dirty="0" smtClean="0"/>
              <a:t>Плакаты со слоганами: </a:t>
            </a:r>
            <a:r>
              <a:rPr lang="ru-RU" sz="1800" b="1" i="1" dirty="0" smtClean="0"/>
              <a:t>Быть грамотным – это модно!</a:t>
            </a:r>
          </a:p>
          <a:p>
            <a:pPr indent="2598738"/>
            <a:r>
              <a:rPr lang="ru-RU" sz="1800" b="1" i="1" dirty="0" smtClean="0"/>
              <a:t>Молодежь России за грамотную русскую речь!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800" dirty="0" smtClean="0"/>
              <a:t>Листовки в транспорте, магазинах и других массовых местах с заголовкам </a:t>
            </a:r>
            <a:r>
              <a:rPr lang="ru-RU" sz="1800" b="1" i="1" dirty="0" smtClean="0"/>
              <a:t>Общайся по-русски</a:t>
            </a:r>
            <a:r>
              <a:rPr lang="ru-RU" sz="1800" dirty="0" smtClean="0"/>
              <a:t> с «переводом» сленговых слов и выражений на литературный язык.</a:t>
            </a:r>
          </a:p>
          <a:p>
            <a:pPr marL="342900" indent="-342900">
              <a:buFont typeface="+mj-lt"/>
              <a:buAutoNum type="arabicPeriod" startAt="2"/>
            </a:pPr>
            <a:r>
              <a:rPr lang="ru-RU" sz="1800" dirty="0" smtClean="0"/>
              <a:t>Дополнить популярные мессенджеры приложением, оценивающим грамотность отправляемых сообщений и количество используемого сленга. При грамотном общении в течение определенного периода пользователю будут предоставляться некоторые бонусы (бесплатные </a:t>
            </a:r>
            <a:r>
              <a:rPr lang="ru-RU" sz="1800" dirty="0" err="1" smtClean="0"/>
              <a:t>стикеры</a:t>
            </a:r>
            <a:r>
              <a:rPr lang="ru-RU" sz="1800" dirty="0" smtClean="0"/>
              <a:t>, временный свободный доступ к платным услугам ресурса).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296198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85" y="211666"/>
            <a:ext cx="11511815" cy="668707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Выводы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5386" y="1126067"/>
            <a:ext cx="11511814" cy="5361360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/>
              <a:t>В процессе работы над проектом я ознакомилась с теоретическим материалом по теме </a:t>
            </a:r>
            <a:r>
              <a:rPr lang="ru-RU" sz="1800" b="1" i="1" dirty="0" smtClean="0"/>
              <a:t>Сленг</a:t>
            </a:r>
            <a:r>
              <a:rPr lang="ru-RU" sz="1800" dirty="0" smtClean="0"/>
              <a:t>, узнала, что понимается под этим понятием, выяснила  причины возникновения подросткового и интернет-сленга.</a:t>
            </a:r>
          </a:p>
          <a:p>
            <a:r>
              <a:rPr lang="ru-RU" sz="1800" dirty="0" smtClean="0"/>
              <a:t>Для слов интернет-сленга, имеющих англоязычное происхождение, я ознакомилась основными методами </a:t>
            </a:r>
            <a:r>
              <a:rPr lang="ru-RU" sz="1800" dirty="0"/>
              <a:t>образования </a:t>
            </a:r>
            <a:r>
              <a:rPr lang="ru-RU" sz="1800" dirty="0" smtClean="0"/>
              <a:t>сленговой </a:t>
            </a:r>
            <a:r>
              <a:rPr lang="ru-RU" sz="1800" dirty="0"/>
              <a:t>лексики, используемой при общении в социальных </a:t>
            </a:r>
            <a:r>
              <a:rPr lang="ru-RU" sz="1800" dirty="0" smtClean="0"/>
              <a:t>сетях (калька, полукалька, перевод, фонетическая мимикрия).</a:t>
            </a:r>
          </a:p>
          <a:p>
            <a:r>
              <a:rPr lang="ru-RU" sz="1800" dirty="0" smtClean="0"/>
              <a:t>Для определения популярности использования сленга среди молодежи, мною было проведено анкетирование среди трех возрастных подгрупп. Анализ проведенного анкетирования подтвердил, что активнее всего как подростковым, так и интернет-сленгом пользуются подростки в возрасте 14-15 лет, что объясняется закономерным этапом их взросления, желанием отгородиться от мира взрослых, почувствовать себя членом группы единомышленников.</a:t>
            </a:r>
          </a:p>
          <a:p>
            <a:r>
              <a:rPr lang="ru-RU" sz="1800" dirty="0" smtClean="0"/>
              <a:t>В результате анкетирования был определен список наиболее популярных слов интернет-сленга, из этих слов мною составлен Толковый словарь интернет-сленга.</a:t>
            </a:r>
          </a:p>
          <a:p>
            <a:r>
              <a:rPr lang="ru-RU" sz="1800" dirty="0" smtClean="0"/>
              <a:t>С целью снижения риска влияния активного использования интернет-сленга на грамотность, я разработала и предложила социальные мероприятия</a:t>
            </a:r>
            <a:r>
              <a:rPr lang="ru-RU" sz="1800" dirty="0"/>
              <a:t>, </a:t>
            </a:r>
            <a:r>
              <a:rPr lang="ru-RU" sz="1800" dirty="0" smtClean="0"/>
              <a:t>направленные  </a:t>
            </a:r>
            <a:r>
              <a:rPr lang="ru-RU" sz="1800" dirty="0"/>
              <a:t>на повышение мотивации использования грамотной русской речи при любом виде общения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Я считаю (возможно потому что сама принадлежу к возрастной категории активных «пользователей» интернет-сленга), что активное использование интернет-сленга подростками – болезнь возраста, и для большинства она пройдет без последствий, однако все равно необходимо проводить мероприятия для минимизации риска негативного влияния </a:t>
            </a:r>
            <a:r>
              <a:rPr lang="ru-RU" sz="1800" smtClean="0"/>
              <a:t>на грамотность такого </a:t>
            </a:r>
            <a:r>
              <a:rPr lang="ru-RU" sz="1800" dirty="0" smtClean="0"/>
              <a:t>явления, как сленг.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242328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1677</TotalTime>
  <Words>2606</Words>
  <Application>Microsoft Office PowerPoint</Application>
  <PresentationFormat>Произвольный</PresentationFormat>
  <Paragraphs>258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Интернет-сленг</vt:lpstr>
      <vt:lpstr>Цель и задачи проекта</vt:lpstr>
      <vt:lpstr>Что такое сленг?</vt:lpstr>
      <vt:lpstr>Подростковый сленг</vt:lpstr>
      <vt:lpstr>Причины появления подросткового сленга</vt:lpstr>
      <vt:lpstr>Интернет-сленг. Причины появления</vt:lpstr>
      <vt:lpstr>Интернет-сленг. Особенности общения в интернете</vt:lpstr>
      <vt:lpstr>Способы словообразования в интернет-сленге</vt:lpstr>
      <vt:lpstr>Калька</vt:lpstr>
      <vt:lpstr>Полукалька</vt:lpstr>
      <vt:lpstr>Перевод</vt:lpstr>
      <vt:lpstr>Фонетическая мимикрия</vt:lpstr>
      <vt:lpstr>Проведение анкетирования об использовании интернет сленга</vt:lpstr>
      <vt:lpstr>Анализ результатов анкетирования</vt:lpstr>
      <vt:lpstr>Анализ результатов анкетирования</vt:lpstr>
      <vt:lpstr>Анализ результатов анкетирования</vt:lpstr>
      <vt:lpstr>Словарь интернет-сленга</vt:lpstr>
      <vt:lpstr>Словарь интернет-сленга</vt:lpstr>
      <vt:lpstr>Мероприятия, направленные на снижение частоты использования интернет-сленга среди подростков</vt:lpstr>
      <vt:lpstr>Выводы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слээЭЭЭэээнг</dc:title>
  <dc:creator>Светик</dc:creator>
  <cp:lastModifiedBy>79283512068</cp:lastModifiedBy>
  <cp:revision>91</cp:revision>
  <dcterms:created xsi:type="dcterms:W3CDTF">2019-01-04T14:43:05Z</dcterms:created>
  <dcterms:modified xsi:type="dcterms:W3CDTF">2022-04-23T16:52:51Z</dcterms:modified>
</cp:coreProperties>
</file>