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7" r:id="rId11"/>
    <p:sldId id="268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5CB71"/>
    <a:srgbClr val="9999FF"/>
    <a:srgbClr val="EAEAEA"/>
    <a:srgbClr val="CC9900"/>
    <a:srgbClr val="9933FF"/>
    <a:srgbClr val="EB670A"/>
    <a:srgbClr val="33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87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4_5">
  <dgm:title val=""/>
  <dgm:desc val=""/>
  <dgm:catLst>
    <dgm:cat type="accent4" pri="11500"/>
  </dgm:catLst>
  <dgm:styleLbl name="node0">
    <dgm:fillClrLst meth="cycle"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>
        <a:alpha val="9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>
        <a:alpha val="90000"/>
      </a:schemeClr>
      <a:schemeClr val="accent4">
        <a:alpha val="5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/>
    <dgm:txEffectClrLst/>
  </dgm:styleLbl>
  <dgm:styleLbl name="lnNode1">
    <dgm:fillClrLst>
      <a:schemeClr val="accent4">
        <a:shade val="90000"/>
      </a:schemeClr>
      <a:schemeClr val="accent4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shade val="80000"/>
        <a:alpha val="50000"/>
      </a:schemeClr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  <a:alpha val="90000"/>
      </a:schemeClr>
      <a:schemeClr val="accent4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f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b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sibTrans1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alpha val="90000"/>
        <a:tint val="40000"/>
      </a:schemeClr>
      <a:schemeClr val="accent4">
        <a:alpha val="5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9FE185A-4859-4DA6-B9EF-99D90B0E72C5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22BB0B5-862D-4A87-AFF1-56E3FE03DA7E}">
      <dgm:prSet phldrT="[Текст]" custT="1"/>
      <dgm:spPr>
        <a:solidFill>
          <a:srgbClr val="9999FF"/>
        </a:solidFill>
      </dgm:spPr>
      <dgm:t>
        <a:bodyPr/>
        <a:lstStyle/>
        <a:p>
          <a:r>
            <a:rPr lang="ru-RU" sz="18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Цель программы</a:t>
          </a:r>
          <a:endParaRPr lang="ru-RU" dirty="0"/>
        </a:p>
      </dgm:t>
    </dgm:pt>
    <dgm:pt modelId="{FFF21E52-9ED7-4FB9-BFBB-384F06E18416}" type="parTrans" cxnId="{0736A231-5D33-4F1D-BBF6-99C64DB8AD56}">
      <dgm:prSet/>
      <dgm:spPr/>
      <dgm:t>
        <a:bodyPr/>
        <a:lstStyle/>
        <a:p>
          <a:endParaRPr lang="ru-RU"/>
        </a:p>
      </dgm:t>
    </dgm:pt>
    <dgm:pt modelId="{5072A078-65AE-4A72-AEAD-8BD3AEC46E4F}" type="sibTrans" cxnId="{0736A231-5D33-4F1D-BBF6-99C64DB8AD56}">
      <dgm:prSet/>
      <dgm:spPr/>
      <dgm:t>
        <a:bodyPr/>
        <a:lstStyle/>
        <a:p>
          <a:endParaRPr lang="ru-RU"/>
        </a:p>
      </dgm:t>
    </dgm:pt>
    <dgm:pt modelId="{A3D8603A-616E-486E-AA4F-79245D2E9F86}">
      <dgm:prSet phldrT="[Текст]" custT="1"/>
      <dgm:spPr/>
      <dgm:t>
        <a:bodyPr/>
        <a:lstStyle/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формирование у обучающихся навыков создания собственных мультимедиа материалов для высокотехнологичных устройств путем освоения 1D-графики и анимации, технологий виртуальной реальности, специального программного обеспечения. </a:t>
          </a:r>
        </a:p>
      </dgm:t>
    </dgm:pt>
    <dgm:pt modelId="{EDEE6A8F-6E5B-4242-A8C5-5D94F5DDB2A1}" type="parTrans" cxnId="{23AE85CD-9900-403B-A579-84AB4785A089}">
      <dgm:prSet/>
      <dgm:spPr/>
      <dgm:t>
        <a:bodyPr/>
        <a:lstStyle/>
        <a:p>
          <a:endParaRPr lang="ru-RU"/>
        </a:p>
      </dgm:t>
    </dgm:pt>
    <dgm:pt modelId="{FEE32B00-D8EB-4F7C-AAD5-10C5E39E3E05}" type="sibTrans" cxnId="{23AE85CD-9900-403B-A579-84AB4785A089}">
      <dgm:prSet/>
      <dgm:spPr/>
      <dgm:t>
        <a:bodyPr/>
        <a:lstStyle/>
        <a:p>
          <a:endParaRPr lang="ru-RU"/>
        </a:p>
      </dgm:t>
    </dgm:pt>
    <dgm:pt modelId="{20EA9888-B8E5-41A9-B806-CA277AA9F3F8}">
      <dgm:prSet phldrT="[Текст]" custT="1"/>
      <dgm:spPr>
        <a:solidFill>
          <a:srgbClr val="D5CB71"/>
        </a:solidFill>
      </dgm:spPr>
      <dgm:t>
        <a:bodyPr/>
        <a:lstStyle/>
        <a:p>
          <a:r>
            <a:rPr lang="ru-RU" sz="18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Новизна программы</a:t>
          </a:r>
          <a:endParaRPr lang="ru-RU" dirty="0"/>
        </a:p>
      </dgm:t>
    </dgm:pt>
    <dgm:pt modelId="{1EC05504-DB8A-48E9-A1B0-2341417A9377}" type="parTrans" cxnId="{1AB35B87-2037-4F98-B47A-4F1804D24A29}">
      <dgm:prSet/>
      <dgm:spPr/>
      <dgm:t>
        <a:bodyPr/>
        <a:lstStyle/>
        <a:p>
          <a:endParaRPr lang="ru-RU"/>
        </a:p>
      </dgm:t>
    </dgm:pt>
    <dgm:pt modelId="{B6B37F21-C7AE-4296-8A7A-1DFB31FA931F}" type="sibTrans" cxnId="{1AB35B87-2037-4F98-B47A-4F1804D24A29}">
      <dgm:prSet/>
      <dgm:spPr/>
      <dgm:t>
        <a:bodyPr/>
        <a:lstStyle/>
        <a:p>
          <a:endParaRPr lang="ru-RU"/>
        </a:p>
      </dgm:t>
    </dgm:pt>
    <dgm:pt modelId="{5EA35431-081B-44A4-B962-1777935C194B}">
      <dgm:prSet phldrT="[Текст]" custT="1"/>
      <dgm:spPr/>
      <dgm:t>
        <a:bodyPr/>
        <a:lstStyle/>
        <a:p>
          <a:r>
            <a:rPr lang="ru-RU" sz="1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заключается в создании уникальной образовательной среды, формирующей проектное мышление обучающихся за счёт трансляции проектного способа деятельности в рамках решения конкретных проблемных ситуаций.</a:t>
          </a:r>
          <a:endParaRPr lang="ru-RU" sz="3600" dirty="0">
            <a:solidFill>
              <a:srgbClr val="002060"/>
            </a:solidFill>
          </a:endParaRPr>
        </a:p>
      </dgm:t>
    </dgm:pt>
    <dgm:pt modelId="{DBE720A5-3D97-42E6-BB09-D0C4857CB998}" type="parTrans" cxnId="{75CD10F8-5FE8-45FF-8A9A-0F9679CEC7D3}">
      <dgm:prSet/>
      <dgm:spPr/>
      <dgm:t>
        <a:bodyPr/>
        <a:lstStyle/>
        <a:p>
          <a:endParaRPr lang="ru-RU"/>
        </a:p>
      </dgm:t>
    </dgm:pt>
    <dgm:pt modelId="{CBB75F6C-220E-4B2F-89BE-AF34C4D509D9}" type="sibTrans" cxnId="{75CD10F8-5FE8-45FF-8A9A-0F9679CEC7D3}">
      <dgm:prSet/>
      <dgm:spPr/>
      <dgm:t>
        <a:bodyPr/>
        <a:lstStyle/>
        <a:p>
          <a:endParaRPr lang="ru-RU"/>
        </a:p>
      </dgm:t>
    </dgm:pt>
    <dgm:pt modelId="{C53B87EF-B1B7-4769-988B-70DF9030B98F}">
      <dgm:prSet phldrT="[Текст]" custT="1"/>
      <dgm:spPr>
        <a:solidFill>
          <a:srgbClr val="EAEAEA"/>
        </a:solidFill>
      </dgm:spPr>
      <dgm:t>
        <a:bodyPr/>
        <a:lstStyle/>
        <a:p>
          <a:r>
            <a:rPr lang="ru-RU" sz="1800" b="1" dirty="0" smtClean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Категория</a:t>
          </a:r>
          <a:r>
            <a:rPr lang="ru-RU" sz="1800" spc="10" dirty="0" smtClean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sz="1800" b="1" dirty="0" smtClean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обучающихся</a:t>
          </a:r>
          <a:endParaRPr lang="ru-RU" dirty="0"/>
        </a:p>
      </dgm:t>
    </dgm:pt>
    <dgm:pt modelId="{AF43D84F-6E52-454B-8D8C-8479572BEA8F}" type="parTrans" cxnId="{49F505E5-0CEB-42C5-A606-618AA5DE13B6}">
      <dgm:prSet/>
      <dgm:spPr/>
      <dgm:t>
        <a:bodyPr/>
        <a:lstStyle/>
        <a:p>
          <a:endParaRPr lang="ru-RU"/>
        </a:p>
      </dgm:t>
    </dgm:pt>
    <dgm:pt modelId="{859B1911-1917-4F9C-AA4C-ECA82C854365}" type="sibTrans" cxnId="{49F505E5-0CEB-42C5-A606-618AA5DE13B6}">
      <dgm:prSet/>
      <dgm:spPr/>
      <dgm:t>
        <a:bodyPr/>
        <a:lstStyle/>
        <a:p>
          <a:endParaRPr lang="ru-RU"/>
        </a:p>
      </dgm:t>
    </dgm:pt>
    <dgm:pt modelId="{87DF7E39-DF41-450B-BFC3-E5A57235EB1A}">
      <dgm:prSet phldrT="[Текст]" custT="1"/>
      <dgm:spPr/>
      <dgm:t>
        <a:bodyPr/>
        <a:lstStyle/>
        <a:p>
          <a:r>
            <a:rPr lang="ru-RU" sz="1800" dirty="0" smtClean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10-12 лет, учащиеся с разными образовательными потребностями; дети, находящиеся в трудной жизненной ситуации (в том числе с ОВЗ по медицинскому допуску) </a:t>
          </a:r>
          <a:endParaRPr lang="ru-RU" dirty="0"/>
        </a:p>
      </dgm:t>
    </dgm:pt>
    <dgm:pt modelId="{B525BF50-1899-47A8-B95C-E4ADB0772B51}" type="parTrans" cxnId="{9EC0B891-C5AC-419D-A556-F5A0E354821C}">
      <dgm:prSet/>
      <dgm:spPr/>
      <dgm:t>
        <a:bodyPr/>
        <a:lstStyle/>
        <a:p>
          <a:endParaRPr lang="ru-RU"/>
        </a:p>
      </dgm:t>
    </dgm:pt>
    <dgm:pt modelId="{0FDF99E1-9270-4415-92CA-D9641E92257C}" type="sibTrans" cxnId="{9EC0B891-C5AC-419D-A556-F5A0E354821C}">
      <dgm:prSet/>
      <dgm:spPr/>
      <dgm:t>
        <a:bodyPr/>
        <a:lstStyle/>
        <a:p>
          <a:endParaRPr lang="ru-RU"/>
        </a:p>
      </dgm:t>
    </dgm:pt>
    <dgm:pt modelId="{FCCCA4AA-3206-4E57-86D1-656562DB120A}" type="pres">
      <dgm:prSet presAssocID="{59FE185A-4859-4DA6-B9EF-99D90B0E72C5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B97F77F-6191-46A0-AD8D-8FF31E5DE270}" type="pres">
      <dgm:prSet presAssocID="{B22BB0B5-862D-4A87-AFF1-56E3FE03DA7E}" presName="composite" presStyleCnt="0"/>
      <dgm:spPr/>
    </dgm:pt>
    <dgm:pt modelId="{BC2593BC-139A-4E16-A05F-0982AD552F1D}" type="pres">
      <dgm:prSet presAssocID="{B22BB0B5-862D-4A87-AFF1-56E3FE03DA7E}" presName="parentText" presStyleLbl="alignNode1" presStyleIdx="0" presStyleCnt="3" custScaleX="11733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0E8E74-7759-4E71-9880-765708AFEE4D}" type="pres">
      <dgm:prSet presAssocID="{B22BB0B5-862D-4A87-AFF1-56E3FE03DA7E}" presName="descendantText" presStyleLbl="alignAcc1" presStyleIdx="0" presStyleCnt="3" custScaleX="83081" custScaleY="126728" custLinFactNeighborX="-6486" custLinFactNeighborY="19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C67DD2-D85B-4766-A51F-F15EBFC913FB}" type="pres">
      <dgm:prSet presAssocID="{5072A078-65AE-4A72-AEAD-8BD3AEC46E4F}" presName="sp" presStyleCnt="0"/>
      <dgm:spPr/>
    </dgm:pt>
    <dgm:pt modelId="{85F03A78-1D80-4D11-897A-99FABE88C9C0}" type="pres">
      <dgm:prSet presAssocID="{20EA9888-B8E5-41A9-B806-CA277AA9F3F8}" presName="composite" presStyleCnt="0"/>
      <dgm:spPr/>
    </dgm:pt>
    <dgm:pt modelId="{B74B1B81-BDE7-4B9E-9F78-9B68D178C736}" type="pres">
      <dgm:prSet presAssocID="{20EA9888-B8E5-41A9-B806-CA277AA9F3F8}" presName="parentText" presStyleLbl="alignNode1" presStyleIdx="1" presStyleCnt="3" custScaleX="11733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9BD680-9E86-4B94-AE88-BAB8BCE4F77D}" type="pres">
      <dgm:prSet presAssocID="{20EA9888-B8E5-41A9-B806-CA277AA9F3F8}" presName="descendantText" presStyleLbl="alignAcc1" presStyleIdx="1" presStyleCnt="3" custScaleX="93140" custScaleY="122009" custLinFactNeighborX="-2287" custLinFactNeighborY="-24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40DB63-27C5-4303-87E9-888574B761B9}" type="pres">
      <dgm:prSet presAssocID="{B6B37F21-C7AE-4296-8A7A-1DFB31FA931F}" presName="sp" presStyleCnt="0"/>
      <dgm:spPr/>
    </dgm:pt>
    <dgm:pt modelId="{3882CCE5-F844-41B3-B1F6-C76CCD38AE0C}" type="pres">
      <dgm:prSet presAssocID="{C53B87EF-B1B7-4769-988B-70DF9030B98F}" presName="composite" presStyleCnt="0"/>
      <dgm:spPr/>
    </dgm:pt>
    <dgm:pt modelId="{52E4AE57-851E-4309-9FAA-CC038B3DE649}" type="pres">
      <dgm:prSet presAssocID="{C53B87EF-B1B7-4769-988B-70DF9030B98F}" presName="parentText" presStyleLbl="alignNode1" presStyleIdx="2" presStyleCnt="3" custScaleX="12102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F80907-5FD6-45EB-977B-8E40ADC845E6}" type="pres">
      <dgm:prSet presAssocID="{C53B87EF-B1B7-4769-988B-70DF9030B98F}" presName="descendantText" presStyleLbl="alignAcc1" presStyleIdx="2" presStyleCnt="3" custScaleX="84215" custLinFactNeighborX="-5505" custLinFactNeighborY="-219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C03CFA0-792C-4088-A637-C71F7C19121A}" type="presOf" srcId="{A3D8603A-616E-486E-AA4F-79245D2E9F86}" destId="{B20E8E74-7759-4E71-9880-765708AFEE4D}" srcOrd="0" destOrd="0" presId="urn:microsoft.com/office/officeart/2005/8/layout/chevron2"/>
    <dgm:cxn modelId="{23AE85CD-9900-403B-A579-84AB4785A089}" srcId="{B22BB0B5-862D-4A87-AFF1-56E3FE03DA7E}" destId="{A3D8603A-616E-486E-AA4F-79245D2E9F86}" srcOrd="0" destOrd="0" parTransId="{EDEE6A8F-6E5B-4242-A8C5-5D94F5DDB2A1}" sibTransId="{FEE32B00-D8EB-4F7C-AAD5-10C5E39E3E05}"/>
    <dgm:cxn modelId="{9EC0B891-C5AC-419D-A556-F5A0E354821C}" srcId="{C53B87EF-B1B7-4769-988B-70DF9030B98F}" destId="{87DF7E39-DF41-450B-BFC3-E5A57235EB1A}" srcOrd="0" destOrd="0" parTransId="{B525BF50-1899-47A8-B95C-E4ADB0772B51}" sibTransId="{0FDF99E1-9270-4415-92CA-D9641E92257C}"/>
    <dgm:cxn modelId="{49F505E5-0CEB-42C5-A606-618AA5DE13B6}" srcId="{59FE185A-4859-4DA6-B9EF-99D90B0E72C5}" destId="{C53B87EF-B1B7-4769-988B-70DF9030B98F}" srcOrd="2" destOrd="0" parTransId="{AF43D84F-6E52-454B-8D8C-8479572BEA8F}" sibTransId="{859B1911-1917-4F9C-AA4C-ECA82C854365}"/>
    <dgm:cxn modelId="{0736A231-5D33-4F1D-BBF6-99C64DB8AD56}" srcId="{59FE185A-4859-4DA6-B9EF-99D90B0E72C5}" destId="{B22BB0B5-862D-4A87-AFF1-56E3FE03DA7E}" srcOrd="0" destOrd="0" parTransId="{FFF21E52-9ED7-4FB9-BFBB-384F06E18416}" sibTransId="{5072A078-65AE-4A72-AEAD-8BD3AEC46E4F}"/>
    <dgm:cxn modelId="{75CD10F8-5FE8-45FF-8A9A-0F9679CEC7D3}" srcId="{20EA9888-B8E5-41A9-B806-CA277AA9F3F8}" destId="{5EA35431-081B-44A4-B962-1777935C194B}" srcOrd="0" destOrd="0" parTransId="{DBE720A5-3D97-42E6-BB09-D0C4857CB998}" sibTransId="{CBB75F6C-220E-4B2F-89BE-AF34C4D509D9}"/>
    <dgm:cxn modelId="{CF306050-64CA-4387-8F12-8E0E54C6DCE6}" type="presOf" srcId="{5EA35431-081B-44A4-B962-1777935C194B}" destId="{E59BD680-9E86-4B94-AE88-BAB8BCE4F77D}" srcOrd="0" destOrd="0" presId="urn:microsoft.com/office/officeart/2005/8/layout/chevron2"/>
    <dgm:cxn modelId="{E21CC65B-EB22-4B50-B9A4-8232E4F7B553}" type="presOf" srcId="{20EA9888-B8E5-41A9-B806-CA277AA9F3F8}" destId="{B74B1B81-BDE7-4B9E-9F78-9B68D178C736}" srcOrd="0" destOrd="0" presId="urn:microsoft.com/office/officeart/2005/8/layout/chevron2"/>
    <dgm:cxn modelId="{95DB5D8D-332A-47EE-B6B5-C12CE2711111}" type="presOf" srcId="{87DF7E39-DF41-450B-BFC3-E5A57235EB1A}" destId="{31F80907-5FD6-45EB-977B-8E40ADC845E6}" srcOrd="0" destOrd="0" presId="urn:microsoft.com/office/officeart/2005/8/layout/chevron2"/>
    <dgm:cxn modelId="{1AB35B87-2037-4F98-B47A-4F1804D24A29}" srcId="{59FE185A-4859-4DA6-B9EF-99D90B0E72C5}" destId="{20EA9888-B8E5-41A9-B806-CA277AA9F3F8}" srcOrd="1" destOrd="0" parTransId="{1EC05504-DB8A-48E9-A1B0-2341417A9377}" sibTransId="{B6B37F21-C7AE-4296-8A7A-1DFB31FA931F}"/>
    <dgm:cxn modelId="{3BDA9E51-9073-415B-A3DD-4F06F9DD959B}" type="presOf" srcId="{B22BB0B5-862D-4A87-AFF1-56E3FE03DA7E}" destId="{BC2593BC-139A-4E16-A05F-0982AD552F1D}" srcOrd="0" destOrd="0" presId="urn:microsoft.com/office/officeart/2005/8/layout/chevron2"/>
    <dgm:cxn modelId="{3C7CB7DA-21C3-4FB8-BAA9-83E8CCD53195}" type="presOf" srcId="{59FE185A-4859-4DA6-B9EF-99D90B0E72C5}" destId="{FCCCA4AA-3206-4E57-86D1-656562DB120A}" srcOrd="0" destOrd="0" presId="urn:microsoft.com/office/officeart/2005/8/layout/chevron2"/>
    <dgm:cxn modelId="{DE0A6251-35BB-4A4D-B7A1-C0E73660FA64}" type="presOf" srcId="{C53B87EF-B1B7-4769-988B-70DF9030B98F}" destId="{52E4AE57-851E-4309-9FAA-CC038B3DE649}" srcOrd="0" destOrd="0" presId="urn:microsoft.com/office/officeart/2005/8/layout/chevron2"/>
    <dgm:cxn modelId="{BD3B095D-BF01-4012-A3E1-5217E0BA2C8A}" type="presParOf" srcId="{FCCCA4AA-3206-4E57-86D1-656562DB120A}" destId="{3B97F77F-6191-46A0-AD8D-8FF31E5DE270}" srcOrd="0" destOrd="0" presId="urn:microsoft.com/office/officeart/2005/8/layout/chevron2"/>
    <dgm:cxn modelId="{95969DB8-7A6D-402D-A624-CE316B4DAF9E}" type="presParOf" srcId="{3B97F77F-6191-46A0-AD8D-8FF31E5DE270}" destId="{BC2593BC-139A-4E16-A05F-0982AD552F1D}" srcOrd="0" destOrd="0" presId="urn:microsoft.com/office/officeart/2005/8/layout/chevron2"/>
    <dgm:cxn modelId="{B49DF113-1530-4E84-8701-B07ACA3AE794}" type="presParOf" srcId="{3B97F77F-6191-46A0-AD8D-8FF31E5DE270}" destId="{B20E8E74-7759-4E71-9880-765708AFEE4D}" srcOrd="1" destOrd="0" presId="urn:microsoft.com/office/officeart/2005/8/layout/chevron2"/>
    <dgm:cxn modelId="{EB35F7D2-ED17-4071-B9D9-F6F345A28215}" type="presParOf" srcId="{FCCCA4AA-3206-4E57-86D1-656562DB120A}" destId="{05C67DD2-D85B-4766-A51F-F15EBFC913FB}" srcOrd="1" destOrd="0" presId="urn:microsoft.com/office/officeart/2005/8/layout/chevron2"/>
    <dgm:cxn modelId="{743EFAC1-9FF1-4E18-9DD5-014F332D8622}" type="presParOf" srcId="{FCCCA4AA-3206-4E57-86D1-656562DB120A}" destId="{85F03A78-1D80-4D11-897A-99FABE88C9C0}" srcOrd="2" destOrd="0" presId="urn:microsoft.com/office/officeart/2005/8/layout/chevron2"/>
    <dgm:cxn modelId="{1AD9B2C1-47B3-4775-8E08-23CD892681BB}" type="presParOf" srcId="{85F03A78-1D80-4D11-897A-99FABE88C9C0}" destId="{B74B1B81-BDE7-4B9E-9F78-9B68D178C736}" srcOrd="0" destOrd="0" presId="urn:microsoft.com/office/officeart/2005/8/layout/chevron2"/>
    <dgm:cxn modelId="{09081CC5-F2CB-432F-8DC3-8B107F5656C9}" type="presParOf" srcId="{85F03A78-1D80-4D11-897A-99FABE88C9C0}" destId="{E59BD680-9E86-4B94-AE88-BAB8BCE4F77D}" srcOrd="1" destOrd="0" presId="urn:microsoft.com/office/officeart/2005/8/layout/chevron2"/>
    <dgm:cxn modelId="{909D5223-66FE-4B02-AE49-771E9E5151F0}" type="presParOf" srcId="{FCCCA4AA-3206-4E57-86D1-656562DB120A}" destId="{6C40DB63-27C5-4303-87E9-888574B761B9}" srcOrd="3" destOrd="0" presId="urn:microsoft.com/office/officeart/2005/8/layout/chevron2"/>
    <dgm:cxn modelId="{AB8C7281-F275-4A92-8DB3-8473B8C02D9D}" type="presParOf" srcId="{FCCCA4AA-3206-4E57-86D1-656562DB120A}" destId="{3882CCE5-F844-41B3-B1F6-C76CCD38AE0C}" srcOrd="4" destOrd="0" presId="urn:microsoft.com/office/officeart/2005/8/layout/chevron2"/>
    <dgm:cxn modelId="{C8FF102E-8120-4864-B9DC-36A56FFE5972}" type="presParOf" srcId="{3882CCE5-F844-41B3-B1F6-C76CCD38AE0C}" destId="{52E4AE57-851E-4309-9FAA-CC038B3DE649}" srcOrd="0" destOrd="0" presId="urn:microsoft.com/office/officeart/2005/8/layout/chevron2"/>
    <dgm:cxn modelId="{AD86BBC3-25F2-4A62-B98C-39C831398CA9}" type="presParOf" srcId="{3882CCE5-F844-41B3-B1F6-C76CCD38AE0C}" destId="{31F80907-5FD6-45EB-977B-8E40ADC845E6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CAA4F09-3B96-4BED-8A7E-23AA4582D818}" type="doc">
      <dgm:prSet loTypeId="urn:microsoft.com/office/officeart/2005/8/layout/vList6" loCatId="list" qsTypeId="urn:microsoft.com/office/officeart/2005/8/quickstyle/simple1" qsCatId="simple" csTypeId="urn:microsoft.com/office/officeart/2005/8/colors/accent4_5" csCatId="accent4" phldr="1"/>
      <dgm:spPr/>
      <dgm:t>
        <a:bodyPr/>
        <a:lstStyle/>
        <a:p>
          <a:endParaRPr lang="ru-RU"/>
        </a:p>
      </dgm:t>
    </dgm:pt>
    <dgm:pt modelId="{15651E50-9945-4E61-B1BF-8BFFBD3E20D0}">
      <dgm:prSet phldrT="[Текст]" custT="1"/>
      <dgm:spPr>
        <a:solidFill>
          <a:srgbClr val="9999FF">
            <a:alpha val="89804"/>
          </a:srgbClr>
        </a:solidFill>
      </dgm:spPr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Национальный проект образования</a:t>
          </a:r>
          <a:endParaRPr lang="ru-RU" sz="1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81AB0FD-0A7D-4416-80CC-EEFCB9DC78F7}" type="parTrans" cxnId="{E58AA6AF-A897-44DD-9ECB-920709F28BBB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84DB656-1164-42B7-A766-08A70B46209F}" type="sibTrans" cxnId="{E58AA6AF-A897-44DD-9ECB-920709F28BBB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9A8744A-B893-4B0F-A979-053F07787C8B}">
      <dgm:prSet phldrT="[Текст]"/>
      <dgm:spPr>
        <a:solidFill>
          <a:srgbClr val="EAEAEA">
            <a:alpha val="89804"/>
          </a:srgbClr>
        </a:solidFill>
      </dgm:spPr>
      <dgm:t>
        <a:bodyPr/>
        <a:lstStyle/>
        <a:p>
          <a:pPr algn="l"/>
          <a:endParaRPr lang="ru-RU" sz="11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9BAAAD0-1F4F-47BE-8D7F-ABC2A839F283}" type="parTrans" cxnId="{64104B43-D86E-4DD2-9E1D-639DB3CA4A17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5EC0336-870B-4CD0-9493-A377ED9F8C00}" type="sibTrans" cxnId="{64104B43-D86E-4DD2-9E1D-639DB3CA4A17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DA86558-87E3-427C-8D1B-DDFE12B43A9B}">
      <dgm:prSet phldrT="[Текст]" custT="1"/>
      <dgm:spPr>
        <a:solidFill>
          <a:srgbClr val="CC9900">
            <a:alpha val="49804"/>
          </a:srgbClr>
        </a:solidFill>
      </dgm:spPr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Федеральный проект «Успех каждого ребенка</a:t>
          </a:r>
          <a:endParaRPr lang="ru-RU" sz="1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915633-9EDA-4BC0-8213-6EB47793F719}" type="parTrans" cxnId="{518AA754-C59F-4962-90B4-2ABE4C9EF6CB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5FD887E-5AE0-415E-A36B-4B62A366FEB7}" type="sibTrans" cxnId="{518AA754-C59F-4962-90B4-2ABE4C9EF6CB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B99D79A-22C5-4494-9F79-83389EB3BFE7}">
      <dgm:prSet phldrT="[Текст]" custT="1"/>
      <dgm:spPr>
        <a:solidFill>
          <a:srgbClr val="EAEAEA">
            <a:alpha val="90000"/>
          </a:srgbClr>
        </a:solidFill>
      </dgm:spPr>
      <dgm:t>
        <a:bodyPr/>
        <a:lstStyle/>
        <a:p>
          <a:pPr algn="l"/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Организационно-техническое, методическое и информационное сопровождение реализации мероприятий по созданию новых мест дополнительного образования детей осуществляет федеральное государственное бюджетное образовательное учреждение дополнительного образования «Федеральный центр дополнительного образования и организации отдыха и оздоровления детей»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BF14418-7DB7-4DAE-A946-D38F3C0F5F8E}" type="parTrans" cxnId="{44034E38-3BAA-41DA-BB71-155E702EFE31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99DDCE5-0C6A-462A-BB03-0647709CE007}" type="sibTrans" cxnId="{44034E38-3BAA-41DA-BB71-155E702EFE31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88AFF81-6E73-4DA2-AE0F-DABA3CE91E56}">
      <dgm:prSet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Концепция развития дополнительного образования</a:t>
          </a:r>
          <a:endParaRPr lang="ru-RU" sz="1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16A9B12-3DA7-4BE4-B238-71248AC6CC55}" type="parTrans" cxnId="{201E69F5-1EE7-4B3C-AB65-588820872E4A}">
      <dgm:prSet/>
      <dgm:spPr/>
      <dgm:t>
        <a:bodyPr/>
        <a:lstStyle/>
        <a:p>
          <a:endParaRPr lang="ru-RU"/>
        </a:p>
      </dgm:t>
    </dgm:pt>
    <dgm:pt modelId="{DB5CD07B-E475-4B9D-B548-3F015F7228D6}" type="sibTrans" cxnId="{201E69F5-1EE7-4B3C-AB65-588820872E4A}">
      <dgm:prSet/>
      <dgm:spPr/>
      <dgm:t>
        <a:bodyPr/>
        <a:lstStyle/>
        <a:p>
          <a:endParaRPr lang="ru-RU"/>
        </a:p>
      </dgm:t>
    </dgm:pt>
    <dgm:pt modelId="{819B3250-7325-49B9-912B-6089AFE0EB88}">
      <dgm:prSet custT="1"/>
      <dgm:spPr/>
      <dgm:t>
        <a:bodyPr/>
        <a:lstStyle/>
        <a:p>
          <a:r>
            <a:rPr lang="ru-RU" sz="1400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обеспечение глобальной конкурентоспособности</a:t>
          </a:r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/>
          </a:r>
          <a:b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ru-RU" sz="1400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российского образования, вхождение Российской Федерации</a:t>
          </a:r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/>
          </a:r>
          <a:b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ru-RU" sz="1400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 число 10 ведущих стран мира по качеству общего образования.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D26306F-7222-43E9-BCAD-808567D51A8A}" type="parTrans" cxnId="{08B6BF44-3CE4-4190-B9E8-DB99FB2036E4}">
      <dgm:prSet/>
      <dgm:spPr/>
      <dgm:t>
        <a:bodyPr/>
        <a:lstStyle/>
        <a:p>
          <a:endParaRPr lang="ru-RU"/>
        </a:p>
      </dgm:t>
    </dgm:pt>
    <dgm:pt modelId="{CA114F58-81DA-488F-B763-A3B9748A0985}" type="sibTrans" cxnId="{08B6BF44-3CE4-4190-B9E8-DB99FB2036E4}">
      <dgm:prSet/>
      <dgm:spPr/>
      <dgm:t>
        <a:bodyPr/>
        <a:lstStyle/>
        <a:p>
          <a:endParaRPr lang="ru-RU"/>
        </a:p>
      </dgm:t>
    </dgm:pt>
    <dgm:pt modelId="{6B48BE78-288F-475E-AE30-79F9E44D1678}">
      <dgm:prSet custT="1"/>
      <dgm:spPr/>
      <dgm:t>
        <a:bodyPr/>
        <a:lstStyle/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При государственной поддержке активно развивается современная высокотехнологичная инфраструктура дополнительного образования детей технической  направленности </a:t>
          </a:r>
        </a:p>
        <a:p>
          <a:pPr marL="114300" indent="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1200" dirty="0"/>
        </a:p>
      </dgm:t>
    </dgm:pt>
    <dgm:pt modelId="{6FD449C2-7242-4311-ADB7-DB01C73C9B06}" type="parTrans" cxnId="{90F3CDFB-9AB9-49BA-B509-D0B2F882C158}">
      <dgm:prSet/>
      <dgm:spPr/>
      <dgm:t>
        <a:bodyPr/>
        <a:lstStyle/>
        <a:p>
          <a:endParaRPr lang="ru-RU"/>
        </a:p>
      </dgm:t>
    </dgm:pt>
    <dgm:pt modelId="{14E63A1D-6C1B-4AB9-8DFF-5D664FD6C4FC}" type="sibTrans" cxnId="{90F3CDFB-9AB9-49BA-B509-D0B2F882C158}">
      <dgm:prSet/>
      <dgm:spPr/>
      <dgm:t>
        <a:bodyPr/>
        <a:lstStyle/>
        <a:p>
          <a:endParaRPr lang="ru-RU"/>
        </a:p>
      </dgm:t>
    </dgm:pt>
    <dgm:pt modelId="{42C160C6-4B53-43C8-A585-0316E6BCB3B9}">
      <dgm:prSet/>
      <dgm:spPr/>
      <dgm:t>
        <a:bodyPr/>
        <a:lstStyle/>
        <a:p>
          <a:pPr marL="114300" indent="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E6482DA-B5FD-46B4-85D9-FA2291585D66}" type="parTrans" cxnId="{C3E25BE1-2AF5-44A0-8BFE-5B492CAAA632}">
      <dgm:prSet/>
      <dgm:spPr/>
      <dgm:t>
        <a:bodyPr/>
        <a:lstStyle/>
        <a:p>
          <a:endParaRPr lang="ru-RU"/>
        </a:p>
      </dgm:t>
    </dgm:pt>
    <dgm:pt modelId="{FA4ACC98-822E-4AFC-B476-DE6027C8962A}" type="sibTrans" cxnId="{C3E25BE1-2AF5-44A0-8BFE-5B492CAAA632}">
      <dgm:prSet/>
      <dgm:spPr/>
      <dgm:t>
        <a:bodyPr/>
        <a:lstStyle/>
        <a:p>
          <a:endParaRPr lang="ru-RU"/>
        </a:p>
      </dgm:t>
    </dgm:pt>
    <dgm:pt modelId="{E4901EE9-070A-4418-BC62-88158DC0AE49}" type="pres">
      <dgm:prSet presAssocID="{8CAA4F09-3B96-4BED-8A7E-23AA4582D818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97B8AAA9-D900-40F6-83B9-7B14F0B8F4F6}" type="pres">
      <dgm:prSet presAssocID="{15651E50-9945-4E61-B1BF-8BFFBD3E20D0}" presName="linNode" presStyleCnt="0"/>
      <dgm:spPr/>
    </dgm:pt>
    <dgm:pt modelId="{883143F6-BEC6-40C1-9D03-6A87CCEA8348}" type="pres">
      <dgm:prSet presAssocID="{15651E50-9945-4E61-B1BF-8BFFBD3E20D0}" presName="parentShp" presStyleLbl="node1" presStyleIdx="0" presStyleCnt="3" custScaleX="87945" custScaleY="781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DE4935-8D9A-43C2-983E-EB31FD247D8B}" type="pres">
      <dgm:prSet presAssocID="{15651E50-9945-4E61-B1BF-8BFFBD3E20D0}" presName="childShp" presStyleLbl="bgAccFollowNode1" presStyleIdx="0" presStyleCnt="3" custScaleX="82556" custScaleY="954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84252E-4969-4CE3-AC37-D3ADCE8BA983}" type="pres">
      <dgm:prSet presAssocID="{984DB656-1164-42B7-A766-08A70B46209F}" presName="spacing" presStyleCnt="0"/>
      <dgm:spPr/>
    </dgm:pt>
    <dgm:pt modelId="{7A379F7C-AAD4-4D17-AF9B-0D12446D3616}" type="pres">
      <dgm:prSet presAssocID="{FDA86558-87E3-427C-8D1B-DDFE12B43A9B}" presName="linNode" presStyleCnt="0"/>
      <dgm:spPr/>
    </dgm:pt>
    <dgm:pt modelId="{D4C5782B-0115-4F19-8EC7-349B0D568EDE}" type="pres">
      <dgm:prSet presAssocID="{FDA86558-87E3-427C-8D1B-DDFE12B43A9B}" presName="parentShp" presStyleLbl="node1" presStyleIdx="1" presStyleCnt="3" custScaleX="90777" custScaleY="936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91D9FF-3D46-4A77-B3DE-5D093A5FF3BE}" type="pres">
      <dgm:prSet presAssocID="{FDA86558-87E3-427C-8D1B-DDFE12B43A9B}" presName="childShp" presStyleLbl="bgAccFollowNode1" presStyleIdx="1" presStyleCnt="3" custScaleX="84388" custScaleY="126508" custLinFactNeighborX="-1211" custLinFactNeighborY="-82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9DA6CC-163F-4414-B183-85C472B1752D}" type="pres">
      <dgm:prSet presAssocID="{25FD887E-5AE0-415E-A36B-4B62A366FEB7}" presName="spacing" presStyleCnt="0"/>
      <dgm:spPr/>
    </dgm:pt>
    <dgm:pt modelId="{00BE2EEA-EB1C-4E9E-8DF9-ECEDB00D832D}" type="pres">
      <dgm:prSet presAssocID="{D88AFF81-6E73-4DA2-AE0F-DABA3CE91E56}" presName="linNode" presStyleCnt="0"/>
      <dgm:spPr/>
    </dgm:pt>
    <dgm:pt modelId="{5421C0E6-6890-49AC-B991-F6BD79B2B9DF}" type="pres">
      <dgm:prSet presAssocID="{D88AFF81-6E73-4DA2-AE0F-DABA3CE91E56}" presName="parentShp" presStyleLbl="node1" presStyleIdx="2" presStyleCnt="3" custScaleX="89069" custScaleY="84485" custLinFactNeighborX="-4304" custLinFactNeighborY="-72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2A7AD6-4216-40FC-8E46-4D0A9119E6FA}" type="pres">
      <dgm:prSet presAssocID="{D88AFF81-6E73-4DA2-AE0F-DABA3CE91E56}" presName="childShp" presStyleLbl="bgAccFollowNode1" presStyleIdx="2" presStyleCnt="3" custScaleX="71722" custScaleY="106434" custLinFactNeighborX="-6456" custLinFactNeighborY="-72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67E0547-23F2-494E-B2F7-B28E25C4C400}" type="presOf" srcId="{819B3250-7325-49B9-912B-6089AFE0EB88}" destId="{AEDE4935-8D9A-43C2-983E-EB31FD247D8B}" srcOrd="0" destOrd="1" presId="urn:microsoft.com/office/officeart/2005/8/layout/vList6"/>
    <dgm:cxn modelId="{90F3CDFB-9AB9-49BA-B509-D0B2F882C158}" srcId="{D88AFF81-6E73-4DA2-AE0F-DABA3CE91E56}" destId="{6B48BE78-288F-475E-AE30-79F9E44D1678}" srcOrd="0" destOrd="0" parTransId="{6FD449C2-7242-4311-ADB7-DB01C73C9B06}" sibTransId="{14E63A1D-6C1B-4AB9-8DFF-5D664FD6C4FC}"/>
    <dgm:cxn modelId="{08B6BF44-3CE4-4190-B9E8-DB99FB2036E4}" srcId="{15651E50-9945-4E61-B1BF-8BFFBD3E20D0}" destId="{819B3250-7325-49B9-912B-6089AFE0EB88}" srcOrd="1" destOrd="0" parTransId="{4D26306F-7222-43E9-BCAD-808567D51A8A}" sibTransId="{CA114F58-81DA-488F-B763-A3B9748A0985}"/>
    <dgm:cxn modelId="{AAE0FD4E-5A81-473C-9F47-85D581B5D0A6}" type="presOf" srcId="{6B48BE78-288F-475E-AE30-79F9E44D1678}" destId="{902A7AD6-4216-40FC-8E46-4D0A9119E6FA}" srcOrd="0" destOrd="0" presId="urn:microsoft.com/office/officeart/2005/8/layout/vList6"/>
    <dgm:cxn modelId="{992284A0-06F2-48B6-A15B-611E8C66A270}" type="presOf" srcId="{29A8744A-B893-4B0F-A979-053F07787C8B}" destId="{AEDE4935-8D9A-43C2-983E-EB31FD247D8B}" srcOrd="0" destOrd="0" presId="urn:microsoft.com/office/officeart/2005/8/layout/vList6"/>
    <dgm:cxn modelId="{69924ACA-2DF9-43AD-BF1B-8D1EFEBAD54A}" type="presOf" srcId="{15651E50-9945-4E61-B1BF-8BFFBD3E20D0}" destId="{883143F6-BEC6-40C1-9D03-6A87CCEA8348}" srcOrd="0" destOrd="0" presId="urn:microsoft.com/office/officeart/2005/8/layout/vList6"/>
    <dgm:cxn modelId="{44034E38-3BAA-41DA-BB71-155E702EFE31}" srcId="{FDA86558-87E3-427C-8D1B-DDFE12B43A9B}" destId="{DB99D79A-22C5-4494-9F79-83389EB3BFE7}" srcOrd="0" destOrd="0" parTransId="{1BF14418-7DB7-4DAE-A946-D38F3C0F5F8E}" sibTransId="{399DDCE5-0C6A-462A-BB03-0647709CE007}"/>
    <dgm:cxn modelId="{DF820960-BE55-4673-B170-E8E96FDF5F64}" type="presOf" srcId="{D88AFF81-6E73-4DA2-AE0F-DABA3CE91E56}" destId="{5421C0E6-6890-49AC-B991-F6BD79B2B9DF}" srcOrd="0" destOrd="0" presId="urn:microsoft.com/office/officeart/2005/8/layout/vList6"/>
    <dgm:cxn modelId="{49C538E8-96C1-497C-B698-069DE3760B76}" type="presOf" srcId="{DB99D79A-22C5-4494-9F79-83389EB3BFE7}" destId="{D491D9FF-3D46-4A77-B3DE-5D093A5FF3BE}" srcOrd="0" destOrd="0" presId="urn:microsoft.com/office/officeart/2005/8/layout/vList6"/>
    <dgm:cxn modelId="{E58AA6AF-A897-44DD-9ECB-920709F28BBB}" srcId="{8CAA4F09-3B96-4BED-8A7E-23AA4582D818}" destId="{15651E50-9945-4E61-B1BF-8BFFBD3E20D0}" srcOrd="0" destOrd="0" parTransId="{481AB0FD-0A7D-4416-80CC-EEFCB9DC78F7}" sibTransId="{984DB656-1164-42B7-A766-08A70B46209F}"/>
    <dgm:cxn modelId="{201E69F5-1EE7-4B3C-AB65-588820872E4A}" srcId="{8CAA4F09-3B96-4BED-8A7E-23AA4582D818}" destId="{D88AFF81-6E73-4DA2-AE0F-DABA3CE91E56}" srcOrd="2" destOrd="0" parTransId="{216A9B12-3DA7-4BE4-B238-71248AC6CC55}" sibTransId="{DB5CD07B-E475-4B9D-B548-3F015F7228D6}"/>
    <dgm:cxn modelId="{C3E25BE1-2AF5-44A0-8BFE-5B492CAAA632}" srcId="{D88AFF81-6E73-4DA2-AE0F-DABA3CE91E56}" destId="{42C160C6-4B53-43C8-A585-0316E6BCB3B9}" srcOrd="1" destOrd="0" parTransId="{EE6482DA-B5FD-46B4-85D9-FA2291585D66}" sibTransId="{FA4ACC98-822E-4AFC-B476-DE6027C8962A}"/>
    <dgm:cxn modelId="{FFC58C6C-03C8-4206-AF95-35EB8DE2CB45}" type="presOf" srcId="{42C160C6-4B53-43C8-A585-0316E6BCB3B9}" destId="{902A7AD6-4216-40FC-8E46-4D0A9119E6FA}" srcOrd="0" destOrd="1" presId="urn:microsoft.com/office/officeart/2005/8/layout/vList6"/>
    <dgm:cxn modelId="{64104B43-D86E-4DD2-9E1D-639DB3CA4A17}" srcId="{15651E50-9945-4E61-B1BF-8BFFBD3E20D0}" destId="{29A8744A-B893-4B0F-A979-053F07787C8B}" srcOrd="0" destOrd="0" parTransId="{69BAAAD0-1F4F-47BE-8D7F-ABC2A839F283}" sibTransId="{B5EC0336-870B-4CD0-9493-A377ED9F8C00}"/>
    <dgm:cxn modelId="{518AA754-C59F-4962-90B4-2ABE4C9EF6CB}" srcId="{8CAA4F09-3B96-4BED-8A7E-23AA4582D818}" destId="{FDA86558-87E3-427C-8D1B-DDFE12B43A9B}" srcOrd="1" destOrd="0" parTransId="{84915633-9EDA-4BC0-8213-6EB47793F719}" sibTransId="{25FD887E-5AE0-415E-A36B-4B62A366FEB7}"/>
    <dgm:cxn modelId="{420D5C38-A599-4CF4-BA78-48EDD44509BB}" type="presOf" srcId="{8CAA4F09-3B96-4BED-8A7E-23AA4582D818}" destId="{E4901EE9-070A-4418-BC62-88158DC0AE49}" srcOrd="0" destOrd="0" presId="urn:microsoft.com/office/officeart/2005/8/layout/vList6"/>
    <dgm:cxn modelId="{7F9FC600-770B-4B73-BB2C-75404F520BEC}" type="presOf" srcId="{FDA86558-87E3-427C-8D1B-DDFE12B43A9B}" destId="{D4C5782B-0115-4F19-8EC7-349B0D568EDE}" srcOrd="0" destOrd="0" presId="urn:microsoft.com/office/officeart/2005/8/layout/vList6"/>
    <dgm:cxn modelId="{8679DC16-2B4E-41B3-8B1D-6CEC2379AE73}" type="presParOf" srcId="{E4901EE9-070A-4418-BC62-88158DC0AE49}" destId="{97B8AAA9-D900-40F6-83B9-7B14F0B8F4F6}" srcOrd="0" destOrd="0" presId="urn:microsoft.com/office/officeart/2005/8/layout/vList6"/>
    <dgm:cxn modelId="{A242E4BC-FBC8-4B98-8805-8A1EAC4677A9}" type="presParOf" srcId="{97B8AAA9-D900-40F6-83B9-7B14F0B8F4F6}" destId="{883143F6-BEC6-40C1-9D03-6A87CCEA8348}" srcOrd="0" destOrd="0" presId="urn:microsoft.com/office/officeart/2005/8/layout/vList6"/>
    <dgm:cxn modelId="{A00137F3-02C4-4A71-897A-1C39B47F5F05}" type="presParOf" srcId="{97B8AAA9-D900-40F6-83B9-7B14F0B8F4F6}" destId="{AEDE4935-8D9A-43C2-983E-EB31FD247D8B}" srcOrd="1" destOrd="0" presId="urn:microsoft.com/office/officeart/2005/8/layout/vList6"/>
    <dgm:cxn modelId="{7890BE18-DE63-4FD8-89D5-3340950106E0}" type="presParOf" srcId="{E4901EE9-070A-4418-BC62-88158DC0AE49}" destId="{9F84252E-4969-4CE3-AC37-D3ADCE8BA983}" srcOrd="1" destOrd="0" presId="urn:microsoft.com/office/officeart/2005/8/layout/vList6"/>
    <dgm:cxn modelId="{3C0BA675-2A5C-46DE-8005-9E82936695C4}" type="presParOf" srcId="{E4901EE9-070A-4418-BC62-88158DC0AE49}" destId="{7A379F7C-AAD4-4D17-AF9B-0D12446D3616}" srcOrd="2" destOrd="0" presId="urn:microsoft.com/office/officeart/2005/8/layout/vList6"/>
    <dgm:cxn modelId="{5DC86C7E-E586-40D3-BDCB-4315176A34D3}" type="presParOf" srcId="{7A379F7C-AAD4-4D17-AF9B-0D12446D3616}" destId="{D4C5782B-0115-4F19-8EC7-349B0D568EDE}" srcOrd="0" destOrd="0" presId="urn:microsoft.com/office/officeart/2005/8/layout/vList6"/>
    <dgm:cxn modelId="{286227B2-04D7-43DB-AF14-BE650AEFB0C7}" type="presParOf" srcId="{7A379F7C-AAD4-4D17-AF9B-0D12446D3616}" destId="{D491D9FF-3D46-4A77-B3DE-5D093A5FF3BE}" srcOrd="1" destOrd="0" presId="urn:microsoft.com/office/officeart/2005/8/layout/vList6"/>
    <dgm:cxn modelId="{7170E877-7E13-48E9-9BED-BA020F83B35D}" type="presParOf" srcId="{E4901EE9-070A-4418-BC62-88158DC0AE49}" destId="{B39DA6CC-163F-4414-B183-85C472B1752D}" srcOrd="3" destOrd="0" presId="urn:microsoft.com/office/officeart/2005/8/layout/vList6"/>
    <dgm:cxn modelId="{00472457-F9F3-45E7-8C7F-71297CEA8D25}" type="presParOf" srcId="{E4901EE9-070A-4418-BC62-88158DC0AE49}" destId="{00BE2EEA-EB1C-4E9E-8DF9-ECEDB00D832D}" srcOrd="4" destOrd="0" presId="urn:microsoft.com/office/officeart/2005/8/layout/vList6"/>
    <dgm:cxn modelId="{A4C10EB6-C25E-482A-8A3C-A2F1EDB60768}" type="presParOf" srcId="{00BE2EEA-EB1C-4E9E-8DF9-ECEDB00D832D}" destId="{5421C0E6-6890-49AC-B991-F6BD79B2B9DF}" srcOrd="0" destOrd="0" presId="urn:microsoft.com/office/officeart/2005/8/layout/vList6"/>
    <dgm:cxn modelId="{0D72A1DF-6843-4598-853D-99EFEF779E6F}" type="presParOf" srcId="{00BE2EEA-EB1C-4E9E-8DF9-ECEDB00D832D}" destId="{902A7AD6-4216-40FC-8E46-4D0A9119E6FA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372C085-44AD-4FDB-A572-38058AAF7548}" type="doc">
      <dgm:prSet loTypeId="urn:microsoft.com/office/officeart/2005/8/layout/hierarchy4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40D2635-0F10-4814-9BF0-1A65A21725D1}">
      <dgm:prSet phldrT="[Текст]" custT="1"/>
      <dgm:spPr>
        <a:solidFill>
          <a:srgbClr val="9999FF"/>
        </a:solidFill>
      </dgm:spPr>
      <dgm:t>
        <a:bodyPr/>
        <a:lstStyle/>
        <a:p>
          <a:pPr algn="ctr"/>
          <a:r>
            <a:rPr lang="ru-RU" sz="2400" b="1" dirty="0" smtClean="0"/>
            <a:t>СПЕЦИАЛИСТ ПО КИБЕРБЕЗОПАСНОСТИ</a:t>
          </a:r>
        </a:p>
        <a:p>
          <a:pPr algn="ctr"/>
          <a:r>
            <a:rPr lang="ru-RU" sz="2400" b="1" dirty="0" smtClean="0"/>
            <a:t>ПРОГРАММИСТ ЭЛЕКТРОННЫХ ВИДОВ ОДЕЖДЫ</a:t>
          </a:r>
        </a:p>
        <a:p>
          <a:pPr algn="ctr"/>
          <a:r>
            <a:rPr lang="ru-RU" sz="2400" b="1" dirty="0" smtClean="0"/>
            <a:t>РАЗРАБОТЧИК </a:t>
          </a:r>
          <a:r>
            <a:rPr lang="en-US" sz="2400" b="1" dirty="0" smtClean="0"/>
            <a:t>VR\AR</a:t>
          </a:r>
          <a:endParaRPr lang="ru-RU" sz="2400" b="1" dirty="0" smtClean="0"/>
        </a:p>
      </dgm:t>
    </dgm:pt>
    <dgm:pt modelId="{9DE504D3-BF7F-454C-BEC8-A776BDD5F5F3}" type="parTrans" cxnId="{29E9D836-A6BC-499F-A269-8ECB805066EC}">
      <dgm:prSet/>
      <dgm:spPr/>
      <dgm:t>
        <a:bodyPr/>
        <a:lstStyle/>
        <a:p>
          <a:endParaRPr lang="ru-RU"/>
        </a:p>
      </dgm:t>
    </dgm:pt>
    <dgm:pt modelId="{06630F8D-86CA-4F0A-9C98-05747E63C4C0}" type="sibTrans" cxnId="{29E9D836-A6BC-499F-A269-8ECB805066EC}">
      <dgm:prSet/>
      <dgm:spPr/>
      <dgm:t>
        <a:bodyPr/>
        <a:lstStyle/>
        <a:p>
          <a:endParaRPr lang="ru-RU"/>
        </a:p>
      </dgm:t>
    </dgm:pt>
    <dgm:pt modelId="{ED98B1B4-844A-4948-B23E-BDCD7690EFD8}" type="pres">
      <dgm:prSet presAssocID="{D372C085-44AD-4FDB-A572-38058AAF7548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32CC2A32-247F-4F8C-AACB-5D8E969CA709}" type="pres">
      <dgm:prSet presAssocID="{540D2635-0F10-4814-9BF0-1A65A21725D1}" presName="vertOne" presStyleCnt="0"/>
      <dgm:spPr/>
    </dgm:pt>
    <dgm:pt modelId="{D22F805D-156F-4C7A-B344-F5B48D9430B0}" type="pres">
      <dgm:prSet presAssocID="{540D2635-0F10-4814-9BF0-1A65A21725D1}" presName="txOne" presStyleLbl="node0" presStyleIdx="0" presStyleCnt="1" custLinFactNeighborX="4118" custLinFactNeighborY="1591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A546AB8-235C-4D15-9F61-9E7F841EE2DF}" type="pres">
      <dgm:prSet presAssocID="{540D2635-0F10-4814-9BF0-1A65A21725D1}" presName="horzOne" presStyleCnt="0"/>
      <dgm:spPr/>
    </dgm:pt>
  </dgm:ptLst>
  <dgm:cxnLst>
    <dgm:cxn modelId="{7B0183F3-4167-4548-9251-C41BD33E2E4B}" type="presOf" srcId="{540D2635-0F10-4814-9BF0-1A65A21725D1}" destId="{D22F805D-156F-4C7A-B344-F5B48D9430B0}" srcOrd="0" destOrd="0" presId="urn:microsoft.com/office/officeart/2005/8/layout/hierarchy4"/>
    <dgm:cxn modelId="{F60BEAB2-F640-4C4B-9D0F-C43D82C3EEE4}" type="presOf" srcId="{D372C085-44AD-4FDB-A572-38058AAF7548}" destId="{ED98B1B4-844A-4948-B23E-BDCD7690EFD8}" srcOrd="0" destOrd="0" presId="urn:microsoft.com/office/officeart/2005/8/layout/hierarchy4"/>
    <dgm:cxn modelId="{29E9D836-A6BC-499F-A269-8ECB805066EC}" srcId="{D372C085-44AD-4FDB-A572-38058AAF7548}" destId="{540D2635-0F10-4814-9BF0-1A65A21725D1}" srcOrd="0" destOrd="0" parTransId="{9DE504D3-BF7F-454C-BEC8-A776BDD5F5F3}" sibTransId="{06630F8D-86CA-4F0A-9C98-05747E63C4C0}"/>
    <dgm:cxn modelId="{15644A66-157E-41E4-BA88-DB9B29DA98ED}" type="presParOf" srcId="{ED98B1B4-844A-4948-B23E-BDCD7690EFD8}" destId="{32CC2A32-247F-4F8C-AACB-5D8E969CA709}" srcOrd="0" destOrd="0" presId="urn:microsoft.com/office/officeart/2005/8/layout/hierarchy4"/>
    <dgm:cxn modelId="{A92814E3-309C-482E-AC69-A914B2CE5207}" type="presParOf" srcId="{32CC2A32-247F-4F8C-AACB-5D8E969CA709}" destId="{D22F805D-156F-4C7A-B344-F5B48D9430B0}" srcOrd="0" destOrd="0" presId="urn:microsoft.com/office/officeart/2005/8/layout/hierarchy4"/>
    <dgm:cxn modelId="{394B21F0-07C0-4766-A5E9-719EF64BA1F7}" type="presParOf" srcId="{32CC2A32-247F-4F8C-AACB-5D8E969CA709}" destId="{1A546AB8-235C-4D15-9F61-9E7F841EE2DF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2593BC-139A-4E16-A05F-0982AD552F1D}">
      <dsp:nvSpPr>
        <dsp:cNvPr id="0" name=""/>
        <dsp:cNvSpPr/>
      </dsp:nvSpPr>
      <dsp:spPr>
        <a:xfrm rot="5400000">
          <a:off x="-77040" y="327346"/>
          <a:ext cx="1826485" cy="1500225"/>
        </a:xfrm>
        <a:prstGeom prst="chevron">
          <a:avLst/>
        </a:prstGeom>
        <a:solidFill>
          <a:srgbClr val="9999FF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Цель программы</a:t>
          </a:r>
          <a:endParaRPr lang="ru-RU" kern="1200" dirty="0"/>
        </a:p>
      </dsp:txBody>
      <dsp:txXfrm rot="-5400000">
        <a:off x="86091" y="914329"/>
        <a:ext cx="1500225" cy="326260"/>
      </dsp:txXfrm>
    </dsp:sp>
    <dsp:sp modelId="{B20E8E74-7759-4E71-9880-765708AFEE4D}">
      <dsp:nvSpPr>
        <dsp:cNvPr id="0" name=""/>
        <dsp:cNvSpPr/>
      </dsp:nvSpPr>
      <dsp:spPr>
        <a:xfrm rot="5400000">
          <a:off x="4168048" y="-2507247"/>
          <a:ext cx="1505325" cy="657797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0" marR="0" lvl="1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ru-RU" sz="1800" kern="12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формирование у обучающихся навыков создания собственных мультимедиа материалов для высокотехнологичных устройств путем освоения 1D-графики и анимации, технологий виртуальной реальности, специального программного обеспечения. </a:t>
          </a:r>
        </a:p>
      </dsp:txBody>
      <dsp:txXfrm rot="-5400000">
        <a:off x="1631724" y="102561"/>
        <a:ext cx="6504489" cy="1358357"/>
      </dsp:txXfrm>
    </dsp:sp>
    <dsp:sp modelId="{B74B1B81-BDE7-4B9E-9F78-9B68D178C736}">
      <dsp:nvSpPr>
        <dsp:cNvPr id="0" name=""/>
        <dsp:cNvSpPr/>
      </dsp:nvSpPr>
      <dsp:spPr>
        <a:xfrm rot="5400000">
          <a:off x="-77040" y="2103915"/>
          <a:ext cx="1826485" cy="1500225"/>
        </a:xfrm>
        <a:prstGeom prst="chevron">
          <a:avLst/>
        </a:prstGeom>
        <a:solidFill>
          <a:srgbClr val="D5CB71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Новизна программы</a:t>
          </a:r>
          <a:endParaRPr lang="ru-RU" kern="1200" dirty="0"/>
        </a:p>
      </dsp:txBody>
      <dsp:txXfrm rot="-5400000">
        <a:off x="86091" y="2690898"/>
        <a:ext cx="1500225" cy="326260"/>
      </dsp:txXfrm>
    </dsp:sp>
    <dsp:sp modelId="{E59BD680-9E86-4B94-AE88-BAB8BCE4F77D}">
      <dsp:nvSpPr>
        <dsp:cNvPr id="0" name=""/>
        <dsp:cNvSpPr/>
      </dsp:nvSpPr>
      <dsp:spPr>
        <a:xfrm rot="5400000">
          <a:off x="4688192" y="-1337295"/>
          <a:ext cx="1448509" cy="768532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заключается в создании уникальной образовательной среды, формирующей проектное мышление обучающихся за счёт трансляции проектного способа деятельности в рамках решения конкретных проблемных ситуаций.</a:t>
          </a:r>
          <a:endParaRPr lang="ru-RU" sz="3600" kern="1200" dirty="0">
            <a:solidFill>
              <a:srgbClr val="002060"/>
            </a:solidFill>
          </a:endParaRPr>
        </a:p>
      </dsp:txBody>
      <dsp:txXfrm rot="-5400000">
        <a:off x="1569785" y="1851822"/>
        <a:ext cx="7614613" cy="1307089"/>
      </dsp:txXfrm>
    </dsp:sp>
    <dsp:sp modelId="{52E4AE57-851E-4309-9FAA-CC038B3DE649}">
      <dsp:nvSpPr>
        <dsp:cNvPr id="0" name=""/>
        <dsp:cNvSpPr/>
      </dsp:nvSpPr>
      <dsp:spPr>
        <a:xfrm rot="5400000">
          <a:off x="-53476" y="3726274"/>
          <a:ext cx="1826485" cy="1547352"/>
        </a:xfrm>
        <a:prstGeom prst="chevron">
          <a:avLst/>
        </a:prstGeom>
        <a:solidFill>
          <a:srgbClr val="EAEAEA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Категория</a:t>
          </a:r>
          <a:r>
            <a:rPr lang="ru-RU" sz="1800" kern="1200" spc="10" dirty="0" smtClean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ru-RU" sz="1800" b="1" kern="1200" dirty="0" smtClean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обучающихся</a:t>
          </a:r>
          <a:endParaRPr lang="ru-RU" kern="1200" dirty="0"/>
        </a:p>
      </dsp:txBody>
      <dsp:txXfrm rot="-5400000">
        <a:off x="86091" y="4360383"/>
        <a:ext cx="1547352" cy="279133"/>
      </dsp:txXfrm>
    </dsp:sp>
    <dsp:sp modelId="{31F80907-5FD6-45EB-977B-8E40ADC845E6}">
      <dsp:nvSpPr>
        <dsp:cNvPr id="0" name=""/>
        <dsp:cNvSpPr/>
      </dsp:nvSpPr>
      <dsp:spPr>
        <a:xfrm rot="5400000">
          <a:off x="4476423" y="774848"/>
          <a:ext cx="1187215" cy="675876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10-12 лет, учащиеся с разными образовательными потребностями; дети, находящиеся в трудной жизненной ситуации (в том числе с ОВЗ по медицинскому допуску) </a:t>
          </a:r>
          <a:endParaRPr lang="ru-RU" kern="1200" dirty="0"/>
        </a:p>
      </dsp:txBody>
      <dsp:txXfrm rot="-5400000">
        <a:off x="1690647" y="3618580"/>
        <a:ext cx="6700813" cy="107130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DE4935-8D9A-43C2-983E-EB31FD247D8B}">
      <dsp:nvSpPr>
        <dsp:cNvPr id="0" name=""/>
        <dsp:cNvSpPr/>
      </dsp:nvSpPr>
      <dsp:spPr>
        <a:xfrm>
          <a:off x="3854480" y="4183"/>
          <a:ext cx="4458581" cy="1481847"/>
        </a:xfrm>
        <a:prstGeom prst="rightArrow">
          <a:avLst>
            <a:gd name="adj1" fmla="val 75000"/>
            <a:gd name="adj2" fmla="val 50000"/>
          </a:avLst>
        </a:prstGeom>
        <a:solidFill>
          <a:srgbClr val="EAEAEA">
            <a:alpha val="89804"/>
          </a:srgb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t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обеспечение глобальной конкурентоспособности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/>
          </a:r>
          <a:b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ru-RU" sz="14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российского образования, вхождение Российской Федерации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/>
          </a:r>
          <a:b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ru-RU" sz="14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 число 10 ведущих стран мира по качеству общего образования.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854480" y="189414"/>
        <a:ext cx="3902888" cy="1111385"/>
      </dsp:txXfrm>
    </dsp:sp>
    <dsp:sp modelId="{883143F6-BEC6-40C1-9D03-6A87CCEA8348}">
      <dsp:nvSpPr>
        <dsp:cNvPr id="0" name=""/>
        <dsp:cNvSpPr/>
      </dsp:nvSpPr>
      <dsp:spPr>
        <a:xfrm>
          <a:off x="688064" y="138270"/>
          <a:ext cx="3166416" cy="1213673"/>
        </a:xfrm>
        <a:prstGeom prst="roundRect">
          <a:avLst/>
        </a:prstGeom>
        <a:solidFill>
          <a:srgbClr val="9999FF">
            <a:alpha val="89804"/>
          </a:srgb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Национальный проект образования</a:t>
          </a:r>
          <a:endParaRPr lang="ru-RU" sz="1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47311" y="197517"/>
        <a:ext cx="3047922" cy="1095179"/>
      </dsp:txXfrm>
    </dsp:sp>
    <dsp:sp modelId="{D491D9FF-3D46-4A77-B3DE-5D093A5FF3BE}">
      <dsp:nvSpPr>
        <dsp:cNvPr id="0" name=""/>
        <dsp:cNvSpPr/>
      </dsp:nvSpPr>
      <dsp:spPr>
        <a:xfrm>
          <a:off x="3813062" y="1512899"/>
          <a:ext cx="4553071" cy="1964801"/>
        </a:xfrm>
        <a:prstGeom prst="rightArrow">
          <a:avLst>
            <a:gd name="adj1" fmla="val 75000"/>
            <a:gd name="adj2" fmla="val 50000"/>
          </a:avLst>
        </a:prstGeom>
        <a:solidFill>
          <a:srgbClr val="EAEAEA">
            <a:alpha val="90000"/>
          </a:srgb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Организационно-техническое, методическое и информационное сопровождение реализации мероприятий по созданию новых мест дополнительного образования детей осуществляет федеральное государственное бюджетное образовательное учреждение дополнительного образования «Федеральный центр дополнительного образования и организации отдыха и оздоровления детей»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813062" y="1758499"/>
        <a:ext cx="3816271" cy="1473601"/>
      </dsp:txXfrm>
    </dsp:sp>
    <dsp:sp modelId="{D4C5782B-0115-4F19-8EC7-349B0D568EDE}">
      <dsp:nvSpPr>
        <dsp:cNvPr id="0" name=""/>
        <dsp:cNvSpPr/>
      </dsp:nvSpPr>
      <dsp:spPr>
        <a:xfrm>
          <a:off x="591432" y="1896842"/>
          <a:ext cx="3265189" cy="1453798"/>
        </a:xfrm>
        <a:prstGeom prst="roundRect">
          <a:avLst/>
        </a:prstGeom>
        <a:solidFill>
          <a:srgbClr val="CC9900">
            <a:alpha val="49804"/>
          </a:srgb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Федеральный проект «Успех каждого ребенка</a:t>
          </a:r>
          <a:endParaRPr lang="ru-RU" sz="1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62401" y="1967811"/>
        <a:ext cx="3123251" cy="1311860"/>
      </dsp:txXfrm>
    </dsp:sp>
    <dsp:sp modelId="{902A7AD6-4216-40FC-8E46-4D0A9119E6FA}">
      <dsp:nvSpPr>
        <dsp:cNvPr id="0" name=""/>
        <dsp:cNvSpPr/>
      </dsp:nvSpPr>
      <dsp:spPr>
        <a:xfrm>
          <a:off x="3935376" y="3648169"/>
          <a:ext cx="3869689" cy="1653030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t" anchorCtr="0">
          <a:noAutofit/>
        </a:bodyPr>
        <a:lstStyle/>
        <a:p>
          <a:pPr marL="0" marR="0" lvl="1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При государственной поддержке активно развивается современная высокотехнологичная инфраструктура дополнительного образования детей технической  направленности </a:t>
          </a:r>
        </a:p>
        <a:p>
          <a:pPr marL="114300" lvl="1" indent="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kern="1200" dirty="0"/>
        </a:p>
        <a:p>
          <a:pPr marL="114300" lvl="1" indent="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935376" y="3854798"/>
        <a:ext cx="3249803" cy="1239772"/>
      </dsp:txXfrm>
    </dsp:sp>
    <dsp:sp modelId="{5421C0E6-6890-49AC-B991-F6BD79B2B9DF}">
      <dsp:nvSpPr>
        <dsp:cNvPr id="0" name=""/>
        <dsp:cNvSpPr/>
      </dsp:nvSpPr>
      <dsp:spPr>
        <a:xfrm>
          <a:off x="731623" y="3818614"/>
          <a:ext cx="3203753" cy="1312140"/>
        </a:xfrm>
        <a:prstGeom prst="roundRect">
          <a:avLst/>
        </a:prstGeom>
        <a:solidFill>
          <a:schemeClr val="accent4">
            <a:alpha val="90000"/>
            <a:hueOff val="0"/>
            <a:satOff val="0"/>
            <a:lumOff val="0"/>
            <a:alphaOff val="-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Концепция развития дополнительного образования</a:t>
          </a:r>
          <a:endParaRPr lang="ru-RU" sz="1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95676" y="3882667"/>
        <a:ext cx="3075647" cy="118403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2F805D-156F-4C7A-B344-F5B48D9430B0}">
      <dsp:nvSpPr>
        <dsp:cNvPr id="0" name=""/>
        <dsp:cNvSpPr/>
      </dsp:nvSpPr>
      <dsp:spPr>
        <a:xfrm>
          <a:off x="0" y="0"/>
          <a:ext cx="8920870" cy="1621780"/>
        </a:xfrm>
        <a:prstGeom prst="roundRect">
          <a:avLst>
            <a:gd name="adj" fmla="val 10000"/>
          </a:avLst>
        </a:prstGeom>
        <a:solidFill>
          <a:srgbClr val="9999FF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СПЕЦИАЛИСТ ПО КИБЕРБЕЗОПАСНОСТИ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ПРОГРАММИСТ ЭЛЕКТРОННЫХ ВИДОВ ОДЕЖДЫ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РАЗРАБОТЧИК </a:t>
          </a:r>
          <a:r>
            <a:rPr lang="en-US" sz="2400" b="1" kern="1200" dirty="0" smtClean="0"/>
            <a:t>VR\AR</a:t>
          </a:r>
          <a:endParaRPr lang="ru-RU" sz="2400" b="1" kern="1200" dirty="0" smtClean="0"/>
        </a:p>
      </dsp:txBody>
      <dsp:txXfrm>
        <a:off x="47500" y="47500"/>
        <a:ext cx="8825870" cy="15267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5F1D658-B59D-46B9-9953-757418AC2E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16B7EEF8-6E70-4BCE-B6F4-233423E5BD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15383C03-F90A-4173-A451-5432E17BFB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39E7C-A778-4D99-B8C9-D384CB7822D4}" type="datetimeFigureOut">
              <a:rPr lang="ru-RU" smtClean="0"/>
              <a:pPr/>
              <a:t>06.05.2022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90E34758-FAC7-4FDD-B83E-D233AE7F80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BAAC211D-654B-4EBC-90D6-59495ED760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48DD4-6FB9-4CA6-B2B0-CC58D14F150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535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8514182-4A04-4E02-A2C7-0AD61CF0E0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4BCF5471-E8D6-4A2A-A0E8-122F3727F1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118DA872-29E8-417B-8FA6-8B539493FF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39E7C-A778-4D99-B8C9-D384CB7822D4}" type="datetimeFigureOut">
              <a:rPr lang="ru-RU" smtClean="0"/>
              <a:pPr/>
              <a:t>06.05.2022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12C9EA8B-02A0-45F6-B227-88F30B02A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8C7B7E5D-4EA7-4599-9FE9-1D2E7BD79D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48DD4-6FB9-4CA6-B2B0-CC58D14F150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9777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3D02B29-28C7-4E43-8ECC-6AB614418C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B12FEFDD-70D2-4CF6-B3F7-D1972FAFA3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5EFBBDE-61EF-4B37-A426-4EF4B5D8EB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39E7C-A778-4D99-B8C9-D384CB7822D4}" type="datetimeFigureOut">
              <a:rPr lang="ru-RU" smtClean="0"/>
              <a:pPr/>
              <a:t>06.05.2022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CF15A1D3-A694-487B-B745-B65339BE0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F6907BBA-EEDF-4CD6-8100-7D21E7A2BA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48DD4-6FB9-4CA6-B2B0-CC58D14F150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8019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7120730-3A87-4AE9-BF00-56311BB68B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07C821DF-E1F8-4F86-9CA6-D251B5BD64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788CE724-9E99-42E2-8A46-E24C929D1B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20C4792C-9196-44D5-AEA2-FAE3ED793D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39E7C-A778-4D99-B8C9-D384CB7822D4}" type="datetimeFigureOut">
              <a:rPr lang="ru-RU" smtClean="0"/>
              <a:pPr/>
              <a:t>06.05.2022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D51384B8-EE1E-43EA-8D85-BA039DE349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B715F8A6-9429-4615-8B1C-1EFD5B18AC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48DD4-6FB9-4CA6-B2B0-CC58D14F150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3022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9BD8E65-8301-4CED-9789-24CFAF0D71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2A8ABE22-4FEA-4584-BEBE-DA7EBF7DB7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FD7226D7-D9C4-4B2E-908D-0835877CB9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6568920E-77A4-4D78-A01E-6583D4892B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D682624E-8811-48E7-9E5F-F54A8862D5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FC32C6E9-EF84-4A19-A9A4-615D6E5DFB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39E7C-A778-4D99-B8C9-D384CB7822D4}" type="datetimeFigureOut">
              <a:rPr lang="ru-RU" smtClean="0"/>
              <a:pPr/>
              <a:t>06.05.2022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0918BC90-CB09-43B0-8380-096BD3914F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7383AAAD-DD75-4F13-B78B-08FFC08A2C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48DD4-6FB9-4CA6-B2B0-CC58D14F150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77713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1E57C19-789C-45BA-A074-B85AD3F683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93C71327-BC7A-4441-A75D-60F546CCB5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39E7C-A778-4D99-B8C9-D384CB7822D4}" type="datetimeFigureOut">
              <a:rPr lang="ru-RU" smtClean="0"/>
              <a:pPr/>
              <a:t>06.05.2022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CCB29054-1B5C-49D1-A65D-DF69E0E161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CE46E201-8BE0-48AC-A4A9-0EFD673CEB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48DD4-6FB9-4CA6-B2B0-CC58D14F150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25198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4EA9E943-C11A-44EF-8572-73061701C5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39E7C-A778-4D99-B8C9-D384CB7822D4}" type="datetimeFigureOut">
              <a:rPr lang="ru-RU" smtClean="0"/>
              <a:pPr/>
              <a:t>06.05.2022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A26831F2-8C15-435D-B01B-C68669F1ED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97C349D3-E6D1-4588-AE81-DF1A8EF540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48DD4-6FB9-4CA6-B2B0-CC58D14F150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9020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FECA717-F771-467F-9DDC-52E7621FFF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C986D5E3-A607-4B46-AE39-B530034A94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8F9FE17D-1A29-4D5D-A790-B55FC317D0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E90A65D3-EECC-4849-A64C-243A03F4F1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39E7C-A778-4D99-B8C9-D384CB7822D4}" type="datetimeFigureOut">
              <a:rPr lang="ru-RU" smtClean="0"/>
              <a:pPr/>
              <a:t>06.05.2022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C556E2A9-B2DE-4C16-BB7A-6649C21B0F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DADF8815-88B1-45E1-A1DA-A4E4E0F90F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48DD4-6FB9-4CA6-B2B0-CC58D14F150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0078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C4A5832-68F0-48AC-88D8-6601C841E8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CF17F48B-8589-4562-8163-CA828FB9FBC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6C4C2845-DE50-40F1-B634-26C774002E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D196FFF3-4F5D-4D13-9EE6-3547967513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39E7C-A778-4D99-B8C9-D384CB7822D4}" type="datetimeFigureOut">
              <a:rPr lang="ru-RU" smtClean="0"/>
              <a:pPr/>
              <a:t>06.05.2022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C4D96D16-3473-4717-859A-DB806F8DDD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B07FFA06-FD06-40FB-A0FE-4E718DF5C1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48DD4-6FB9-4CA6-B2B0-CC58D14F150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91314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D736E0C-AC07-464B-908B-07F3205D84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89588F2E-4DC7-4D43-B732-385B869FA1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DF36157F-CCD4-48CA-B07C-CD18BD396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39E7C-A778-4D99-B8C9-D384CB7822D4}" type="datetimeFigureOut">
              <a:rPr lang="ru-RU" smtClean="0"/>
              <a:pPr/>
              <a:t>06.05.2022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4534DEDB-9460-449E-A3E2-C52A2BC3F7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27C6D00C-D695-4325-A5E2-38A04274B4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48DD4-6FB9-4CA6-B2B0-CC58D14F150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6166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CF5FC0AB-AA2E-41E2-A7E1-6646160591A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F756023F-FE4F-4B6C-94F5-225A6BDB3E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31C2E8FF-831F-4EBE-A51A-CB14ACB5A4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39E7C-A778-4D99-B8C9-D384CB7822D4}" type="datetimeFigureOut">
              <a:rPr lang="ru-RU" smtClean="0"/>
              <a:pPr/>
              <a:t>06.05.2022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3FD7A4BC-548B-49BE-A5A7-421F8F229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D6A515BF-CDE5-44CA-AFEC-C4C3460CFD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48DD4-6FB9-4CA6-B2B0-CC58D14F150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36628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50064C3-3A17-4B1B-9A23-189A53E942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5052AA6B-4FC9-4972-A5E4-AF854826FE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3D5A9DB-5517-449F-988D-19F17966954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039E7C-A778-4D99-B8C9-D384CB7822D4}" type="datetimeFigureOut">
              <a:rPr lang="ru-RU" smtClean="0"/>
              <a:pPr/>
              <a:t>06.05.2022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F4FA73E4-DDB6-4ECE-AAC4-082BF0A05EB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1982EB0C-D790-43A3-B738-88ADBA4DAF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848DD4-6FB9-4CA6-B2B0-CC58D14F150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02960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Relationship Id="rId9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cdobar.edusite.ru/" TargetMode="External"/><Relationship Id="rId2" Type="http://schemas.openxmlformats.org/officeDocument/2006/relationships/hyperlink" Target="mailto:cdod_bar@edu54.ru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2A6273FC-BBE5-4198-9588-179B803224D6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3443311"/>
            <a:ext cx="1781175" cy="3414688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DE3FECC7-6FA1-4B94-9975-71D8D78962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54202" y="3356160"/>
            <a:ext cx="1626394" cy="3463834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1253A8CF-4926-44A4-9FF2-7529BBF88F29}"/>
              </a:ext>
            </a:extLst>
          </p:cNvPr>
          <p:cNvSpPr txBox="1"/>
          <p:nvPr/>
        </p:nvSpPr>
        <p:spPr>
          <a:xfrm>
            <a:off x="1288811" y="1587865"/>
            <a:ext cx="9935569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6695" marR="384810" algn="ctr">
              <a:spcBef>
                <a:spcPts val="1170"/>
              </a:spcBef>
              <a:spcAft>
                <a:spcPts val="0"/>
              </a:spcAft>
            </a:pPr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Дополнительная общеобразовательная общеразвивающая программа </a:t>
            </a:r>
            <a:endParaRPr lang="ru-RU" sz="32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6695" marR="384810" algn="ctr">
              <a:spcBef>
                <a:spcPts val="1170"/>
              </a:spcBef>
              <a:spcAft>
                <a:spcPts val="0"/>
              </a:spcAft>
            </a:pPr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технической направленности</a:t>
            </a:r>
            <a:endParaRPr lang="ru-RU" sz="32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6695" marR="384810" algn="ctr">
              <a:spcBef>
                <a:spcPts val="1170"/>
              </a:spcBef>
              <a:spcAft>
                <a:spcPts val="0"/>
              </a:spcAft>
            </a:pPr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«Виртуальная реальность»</a:t>
            </a:r>
            <a:endParaRPr lang="ru-RU" sz="32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A20E79EA-3433-46F7-AF4B-148BA99C36CE}"/>
              </a:ext>
            </a:extLst>
          </p:cNvPr>
          <p:cNvSpPr txBox="1"/>
          <p:nvPr/>
        </p:nvSpPr>
        <p:spPr>
          <a:xfrm>
            <a:off x="562834" y="3970684"/>
            <a:ext cx="8781141" cy="20682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450465" algn="ctr">
              <a:lnSpc>
                <a:spcPct val="107000"/>
              </a:lnSpc>
              <a:spcAft>
                <a:spcPts val="0"/>
              </a:spcAft>
            </a:pPr>
            <a:r>
              <a:rPr lang="ru-RU" sz="2000" spc="5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Лысенко Наталья Васильевна,</a:t>
            </a:r>
            <a:endParaRPr lang="ru-RU" sz="2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450465" algn="ctr">
              <a:lnSpc>
                <a:spcPct val="107000"/>
              </a:lnSpc>
              <a:spcAft>
                <a:spcPts val="0"/>
              </a:spcAft>
            </a:pPr>
            <a:r>
              <a:rPr lang="ru-RU" sz="2000" spc="5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Методист, педагог </a:t>
            </a:r>
            <a:r>
              <a:rPr lang="ru-RU" sz="2000" spc="5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дополнительного </a:t>
            </a:r>
            <a:r>
              <a:rPr lang="ru-RU" sz="2000" spc="5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образования,</a:t>
            </a:r>
            <a:endParaRPr lang="ru-RU" sz="2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450465" algn="ctr">
              <a:lnSpc>
                <a:spcPct val="107000"/>
              </a:lnSpc>
              <a:spcAft>
                <a:spcPts val="0"/>
              </a:spcAft>
            </a:pPr>
            <a:r>
              <a:rPr lang="ru-RU" sz="2000" spc="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образовательное </a:t>
            </a:r>
            <a:endParaRPr lang="ru-RU" sz="2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450465" algn="ctr">
              <a:lnSpc>
                <a:spcPct val="107000"/>
              </a:lnSpc>
              <a:spcAft>
                <a:spcPts val="0"/>
              </a:spcAft>
            </a:pPr>
            <a:r>
              <a:rPr lang="ru-RU" sz="2000" spc="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учреждение дополнительного образования</a:t>
            </a:r>
            <a:endParaRPr lang="ru-RU" sz="2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450465" algn="ctr">
              <a:lnSpc>
                <a:spcPct val="107000"/>
              </a:lnSpc>
              <a:spcAft>
                <a:spcPts val="0"/>
              </a:spcAft>
            </a:pPr>
            <a:r>
              <a:rPr lang="ru-RU" sz="2000" spc="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Барабинского района Новосибирской области</a:t>
            </a:r>
            <a:endParaRPr lang="ru-RU" sz="2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450465" algn="ctr">
              <a:lnSpc>
                <a:spcPct val="107000"/>
              </a:lnSpc>
              <a:spcAft>
                <a:spcPts val="0"/>
              </a:spcAft>
            </a:pPr>
            <a:r>
              <a:rPr lang="ru-RU" sz="2000" spc="5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«Центр дополнительного образования детей</a:t>
            </a:r>
            <a:r>
              <a:rPr lang="ru-RU" sz="2000" spc="5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9AE5A1B1-EFE9-4391-A94F-7DD2CF31DA60}"/>
              </a:ext>
            </a:extLst>
          </p:cNvPr>
          <p:cNvSpPr txBox="1"/>
          <p:nvPr/>
        </p:nvSpPr>
        <p:spPr>
          <a:xfrm>
            <a:off x="5155781" y="6104838"/>
            <a:ext cx="5370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2022 год</a:t>
            </a:r>
          </a:p>
        </p:txBody>
      </p:sp>
      <p:sp>
        <p:nvSpPr>
          <p:cNvPr id="25" name="Прямоугольник 24">
            <a:extLst>
              <a:ext uri="{FF2B5EF4-FFF2-40B4-BE49-F238E27FC236}">
                <a16:creationId xmlns="" xmlns:a16="http://schemas.microsoft.com/office/drawing/2014/main" id="{FD1713B1-A03A-46D7-9A20-EC243AF3F313}"/>
              </a:ext>
            </a:extLst>
          </p:cNvPr>
          <p:cNvSpPr/>
          <p:nvPr/>
        </p:nvSpPr>
        <p:spPr>
          <a:xfrm>
            <a:off x="0" y="1"/>
            <a:ext cx="12192000" cy="96966"/>
          </a:xfrm>
          <a:prstGeom prst="rect">
            <a:avLst/>
          </a:prstGeom>
          <a:solidFill>
            <a:srgbClr val="EB670A"/>
          </a:solidFill>
          <a:ln>
            <a:solidFill>
              <a:srgbClr val="EB670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>
            <a:extLst>
              <a:ext uri="{FF2B5EF4-FFF2-40B4-BE49-F238E27FC236}">
                <a16:creationId xmlns="" xmlns:a16="http://schemas.microsoft.com/office/drawing/2014/main" id="{8108997F-AAC9-4EA2-AA39-10E68CC3231D}"/>
              </a:ext>
            </a:extLst>
          </p:cNvPr>
          <p:cNvSpPr/>
          <p:nvPr/>
        </p:nvSpPr>
        <p:spPr>
          <a:xfrm>
            <a:off x="0" y="6761034"/>
            <a:ext cx="12192000" cy="96966"/>
          </a:xfrm>
          <a:prstGeom prst="rect">
            <a:avLst/>
          </a:prstGeom>
          <a:solidFill>
            <a:srgbClr val="EB670A"/>
          </a:solidFill>
          <a:ln>
            <a:solidFill>
              <a:srgbClr val="EB670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>
            <a:extLst>
              <a:ext uri="{FF2B5EF4-FFF2-40B4-BE49-F238E27FC236}">
                <a16:creationId xmlns="" xmlns:a16="http://schemas.microsoft.com/office/drawing/2014/main" id="{CB8CCC6B-FDD3-4BEE-B655-4EA0534F257F}"/>
              </a:ext>
            </a:extLst>
          </p:cNvPr>
          <p:cNvSpPr/>
          <p:nvPr/>
        </p:nvSpPr>
        <p:spPr>
          <a:xfrm rot="16200000">
            <a:off x="-3344522" y="3337929"/>
            <a:ext cx="6761033" cy="85177"/>
          </a:xfrm>
          <a:prstGeom prst="rect">
            <a:avLst/>
          </a:prstGeom>
          <a:solidFill>
            <a:srgbClr val="EB670A"/>
          </a:solidFill>
          <a:ln>
            <a:solidFill>
              <a:srgbClr val="EB670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>
            <a:extLst>
              <a:ext uri="{FF2B5EF4-FFF2-40B4-BE49-F238E27FC236}">
                <a16:creationId xmlns="" xmlns:a16="http://schemas.microsoft.com/office/drawing/2014/main" id="{EEC89CB8-D0CA-4632-8753-963677AAC072}"/>
              </a:ext>
            </a:extLst>
          </p:cNvPr>
          <p:cNvSpPr/>
          <p:nvPr/>
        </p:nvSpPr>
        <p:spPr>
          <a:xfrm rot="16200000">
            <a:off x="8775490" y="3372101"/>
            <a:ext cx="6761033" cy="85177"/>
          </a:xfrm>
          <a:prstGeom prst="rect">
            <a:avLst/>
          </a:prstGeom>
          <a:solidFill>
            <a:srgbClr val="EB670A"/>
          </a:solidFill>
          <a:ln>
            <a:solidFill>
              <a:srgbClr val="EB670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83" y="113827"/>
            <a:ext cx="3653007" cy="1629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182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1400175" cy="6858000"/>
          </a:xfrm>
          <a:prstGeom prst="rect">
            <a:avLst/>
          </a:prstGeom>
          <a:gradFill flip="none" rotWithShape="1">
            <a:gsLst>
              <a:gs pos="0">
                <a:srgbClr val="33CCCC">
                  <a:tint val="66000"/>
                  <a:satMod val="160000"/>
                </a:srgbClr>
              </a:gs>
              <a:gs pos="50000">
                <a:srgbClr val="33CCCC">
                  <a:tint val="44500"/>
                  <a:satMod val="160000"/>
                </a:srgbClr>
              </a:gs>
              <a:gs pos="100000">
                <a:srgbClr val="33CCCC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69ED2194-B13C-47FE-8F9F-4AAA344C4E4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5400000">
            <a:off x="10276065" y="4856881"/>
            <a:ext cx="1335604" cy="26666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316048" y="322061"/>
            <a:ext cx="84141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Дополнительная общеобразовательная общеразвивающая программа технической направленности «Виртуальная реальность»</a:t>
            </a:r>
            <a:endParaRPr lang="ru-RU" b="1" dirty="0">
              <a:solidFill>
                <a:srgbClr val="002060"/>
              </a:solidFill>
              <a:highlight>
                <a:srgbClr val="FFFF00"/>
              </a:highligh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id="{BEA92509-A54D-4423-91E1-FB14E2465CD9}"/>
              </a:ext>
            </a:extLst>
          </p:cNvPr>
          <p:cNvSpPr/>
          <p:nvPr/>
        </p:nvSpPr>
        <p:spPr>
          <a:xfrm>
            <a:off x="2200275" y="999053"/>
            <a:ext cx="9001125" cy="45719"/>
          </a:xfrm>
          <a:prstGeom prst="rect">
            <a:avLst/>
          </a:prstGeom>
          <a:solidFill>
            <a:srgbClr val="EB670A"/>
          </a:solidFill>
          <a:ln>
            <a:solidFill>
              <a:srgbClr val="EB670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extLst>
              <a:ext uri="{FF2B5EF4-FFF2-40B4-BE49-F238E27FC236}">
                <a16:creationId xmlns="" xmlns:a16="http://schemas.microsoft.com/office/drawing/2014/main" id="{0E19B6AB-E385-4C5E-B725-CD120DE0AA5D}"/>
              </a:ext>
            </a:extLst>
          </p:cNvPr>
          <p:cNvSpPr/>
          <p:nvPr/>
        </p:nvSpPr>
        <p:spPr>
          <a:xfrm rot="16200000">
            <a:off x="-3427372" y="3401341"/>
            <a:ext cx="6857999" cy="55318"/>
          </a:xfrm>
          <a:prstGeom prst="rect">
            <a:avLst/>
          </a:prstGeom>
          <a:solidFill>
            <a:srgbClr val="EB670A"/>
          </a:solidFill>
          <a:ln>
            <a:solidFill>
              <a:srgbClr val="EB670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>
            <a:extLst>
              <a:ext uri="{FF2B5EF4-FFF2-40B4-BE49-F238E27FC236}">
                <a16:creationId xmlns="" xmlns:a16="http://schemas.microsoft.com/office/drawing/2014/main" id="{BE420AFF-0F71-4258-8D01-F80164FC030B}"/>
              </a:ext>
            </a:extLst>
          </p:cNvPr>
          <p:cNvSpPr/>
          <p:nvPr/>
        </p:nvSpPr>
        <p:spPr>
          <a:xfrm rot="16200000">
            <a:off x="8781848" y="3401341"/>
            <a:ext cx="6857999" cy="55318"/>
          </a:xfrm>
          <a:prstGeom prst="rect">
            <a:avLst/>
          </a:prstGeom>
          <a:solidFill>
            <a:srgbClr val="EB670A"/>
          </a:solidFill>
          <a:ln>
            <a:solidFill>
              <a:srgbClr val="EB670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16" name="Схема 15"/>
          <p:cNvGraphicFramePr/>
          <p:nvPr>
            <p:extLst>
              <p:ext uri="{D42A27DB-BD31-4B8C-83A1-F6EECF244321}">
                <p14:modId xmlns:p14="http://schemas.microsoft.com/office/powerpoint/2010/main" val="1171865056"/>
              </p:ext>
            </p:extLst>
          </p:nvPr>
        </p:nvGraphicFramePr>
        <p:xfrm>
          <a:off x="2200274" y="1237533"/>
          <a:ext cx="9529907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112471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400175" cy="6858000"/>
          </a:xfrm>
          <a:prstGeom prst="rect">
            <a:avLst/>
          </a:prstGeom>
          <a:gradFill flip="none" rotWithShape="1">
            <a:gsLst>
              <a:gs pos="0">
                <a:srgbClr val="33CCCC">
                  <a:tint val="66000"/>
                  <a:satMod val="160000"/>
                </a:srgbClr>
              </a:gs>
              <a:gs pos="50000">
                <a:srgbClr val="33CCCC">
                  <a:tint val="44500"/>
                  <a:satMod val="160000"/>
                </a:srgbClr>
              </a:gs>
              <a:gs pos="100000">
                <a:srgbClr val="33CCCC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69ED2194-B13C-47FE-8F9F-4AAA344C4E4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5400000">
            <a:off x="10276065" y="4856881"/>
            <a:ext cx="1335604" cy="2666634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BEA92509-A54D-4423-91E1-FB14E2465CD9}"/>
              </a:ext>
            </a:extLst>
          </p:cNvPr>
          <p:cNvSpPr/>
          <p:nvPr/>
        </p:nvSpPr>
        <p:spPr>
          <a:xfrm>
            <a:off x="2200275" y="999053"/>
            <a:ext cx="9001125" cy="45719"/>
          </a:xfrm>
          <a:prstGeom prst="rect">
            <a:avLst/>
          </a:prstGeom>
          <a:solidFill>
            <a:srgbClr val="EB670A"/>
          </a:solidFill>
          <a:ln>
            <a:solidFill>
              <a:srgbClr val="EB670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443262540"/>
              </p:ext>
            </p:extLst>
          </p:nvPr>
        </p:nvGraphicFramePr>
        <p:xfrm>
          <a:off x="2200274" y="1081211"/>
          <a:ext cx="9001126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702630" y="609600"/>
            <a:ext cx="4907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 создана в рамках: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7410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400175" cy="6858000"/>
          </a:xfrm>
          <a:prstGeom prst="rect">
            <a:avLst/>
          </a:prstGeom>
          <a:gradFill flip="none" rotWithShape="1">
            <a:gsLst>
              <a:gs pos="0">
                <a:srgbClr val="33CCCC">
                  <a:tint val="66000"/>
                  <a:satMod val="160000"/>
                </a:srgbClr>
              </a:gs>
              <a:gs pos="50000">
                <a:srgbClr val="33CCCC">
                  <a:tint val="44500"/>
                  <a:satMod val="160000"/>
                </a:srgbClr>
              </a:gs>
              <a:gs pos="100000">
                <a:srgbClr val="33CCCC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69ED2194-B13C-47FE-8F9F-4AAA344C4E4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5400000">
            <a:off x="10276065" y="4856881"/>
            <a:ext cx="1335604" cy="2666634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BEA92509-A54D-4423-91E1-FB14E2465CD9}"/>
              </a:ext>
            </a:extLst>
          </p:cNvPr>
          <p:cNvSpPr/>
          <p:nvPr/>
        </p:nvSpPr>
        <p:spPr>
          <a:xfrm>
            <a:off x="2200275" y="999053"/>
            <a:ext cx="9001125" cy="45719"/>
          </a:xfrm>
          <a:prstGeom prst="rect">
            <a:avLst/>
          </a:prstGeom>
          <a:solidFill>
            <a:srgbClr val="EB670A"/>
          </a:solidFill>
          <a:ln>
            <a:solidFill>
              <a:srgbClr val="EB670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942743" y="306807"/>
            <a:ext cx="8913944" cy="1953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49580"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Актуальность программы заключается в создании условий для вовлечения детей в разработку искусственно-технических и виртуальных объектов, построенных по законам природы, в содействии формированию у обучающихся современных знаний, умений и навыков в области технических наук, технологической грамотности и инженерного мышления.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Новые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инженерные профессии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427207061"/>
              </p:ext>
            </p:extLst>
          </p:nvPr>
        </p:nvGraphicFramePr>
        <p:xfrm>
          <a:off x="1640115" y="1832271"/>
          <a:ext cx="8920870" cy="16217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115" y="3706593"/>
            <a:ext cx="4217398" cy="281032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7453" y="3706592"/>
            <a:ext cx="4226047" cy="2810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3556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400175" cy="6858000"/>
          </a:xfrm>
          <a:prstGeom prst="rect">
            <a:avLst/>
          </a:prstGeom>
          <a:gradFill flip="none" rotWithShape="1">
            <a:gsLst>
              <a:gs pos="0">
                <a:srgbClr val="33CCCC">
                  <a:tint val="66000"/>
                  <a:satMod val="160000"/>
                </a:srgbClr>
              </a:gs>
              <a:gs pos="50000">
                <a:srgbClr val="33CCCC">
                  <a:tint val="44500"/>
                  <a:satMod val="160000"/>
                </a:srgbClr>
              </a:gs>
              <a:gs pos="100000">
                <a:srgbClr val="33CCCC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69ED2194-B13C-47FE-8F9F-4AAA344C4E4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5400000">
            <a:off x="10276065" y="4856881"/>
            <a:ext cx="1335604" cy="2666634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BEA92509-A54D-4423-91E1-FB14E2465CD9}"/>
              </a:ext>
            </a:extLst>
          </p:cNvPr>
          <p:cNvSpPr/>
          <p:nvPr/>
        </p:nvSpPr>
        <p:spPr>
          <a:xfrm>
            <a:off x="2200275" y="999053"/>
            <a:ext cx="9001125" cy="45719"/>
          </a:xfrm>
          <a:prstGeom prst="rect">
            <a:avLst/>
          </a:prstGeom>
          <a:solidFill>
            <a:srgbClr val="EB670A"/>
          </a:solidFill>
          <a:ln>
            <a:solidFill>
              <a:srgbClr val="EB670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316048" y="0"/>
            <a:ext cx="62945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Оборудование кабинета, занятия по программе «Виртуальная реальность»</a:t>
            </a:r>
            <a:endParaRPr lang="ru-RU" dirty="0">
              <a:highlight>
                <a:srgbClr val="FFFF00"/>
              </a:highligh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98208" y="821899"/>
            <a:ext cx="2456295" cy="327506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0837" y="1231281"/>
            <a:ext cx="1944096" cy="259212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8170" y="1891495"/>
            <a:ext cx="2694124" cy="359216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7370" y="3429000"/>
            <a:ext cx="2451421" cy="3268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3285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400175" cy="6858000"/>
          </a:xfrm>
          <a:prstGeom prst="rect">
            <a:avLst/>
          </a:prstGeom>
          <a:gradFill flip="none" rotWithShape="1">
            <a:gsLst>
              <a:gs pos="0">
                <a:srgbClr val="33CCCC">
                  <a:tint val="66000"/>
                  <a:satMod val="160000"/>
                </a:srgbClr>
              </a:gs>
              <a:gs pos="50000">
                <a:srgbClr val="33CCCC">
                  <a:tint val="44500"/>
                  <a:satMod val="160000"/>
                </a:srgbClr>
              </a:gs>
              <a:gs pos="100000">
                <a:srgbClr val="33CCCC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69ED2194-B13C-47FE-8F9F-4AAA344C4E4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5400000">
            <a:off x="10276065" y="4856881"/>
            <a:ext cx="1335604" cy="2666634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BEA92509-A54D-4423-91E1-FB14E2465CD9}"/>
              </a:ext>
            </a:extLst>
          </p:cNvPr>
          <p:cNvSpPr/>
          <p:nvPr/>
        </p:nvSpPr>
        <p:spPr>
          <a:xfrm>
            <a:off x="2200275" y="999053"/>
            <a:ext cx="9001125" cy="45719"/>
          </a:xfrm>
          <a:prstGeom prst="rect">
            <a:avLst/>
          </a:prstGeom>
          <a:solidFill>
            <a:srgbClr val="EB670A"/>
          </a:solidFill>
          <a:ln>
            <a:solidFill>
              <a:srgbClr val="EB670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2517762" y="54167"/>
            <a:ext cx="868363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Программа Виртуальная реальность имеет социальную значимость для нашего района. Нехватка инженерных кадров, необходимость развития IT -технологий - это серьезная проблема, поэтому необходимо вернуть интерес детей и подростков к научно-техническому творчеству. Моя программа позволяет раскрыть научно-технический потенциал обучающихся, определить их резервные возможности, осознать себя в окружающем мире, способствует формированию стремления стать конструктором, технологом, исследователем, изобретателем. </a:t>
            </a:r>
            <a:endParaRPr lang="ru-RU" sz="3200" dirty="0">
              <a:solidFill>
                <a:srgbClr val="002060"/>
              </a:solidFill>
              <a:highlight>
                <a:srgbClr val="FFFF00"/>
              </a:highligh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2937" y="3114343"/>
            <a:ext cx="6555502" cy="318771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17761" y="1492852"/>
            <a:ext cx="8859773" cy="15678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49580" algn="just">
              <a:lnSpc>
                <a:spcPct val="107000"/>
              </a:lnSpc>
              <a:spcAft>
                <a:spcPts val="800"/>
              </a:spcAft>
            </a:pPr>
            <a:r>
              <a:rPr lang="ru-RU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Также данная программа позволяет готовить детей к профилю олимпиады «Технологии для виртуального мира» национальной технологической олимпиады. </a:t>
            </a:r>
            <a:r>
              <a:rPr lang="ru-RU" sz="1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Программа реализуется год и в дальнейшем планируем с обучающимися участвовать в олимпиаде НТО сезона 2022-2023 г.  </a:t>
            </a:r>
            <a:r>
              <a:rPr lang="ru-RU" sz="1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</a:t>
            </a:r>
            <a:r>
              <a:rPr lang="ru-RU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привлечения обучающихся на программу в рамках летней оздоровительной компании были проведены мастер-классы по виртуальной реальности. </a:t>
            </a:r>
            <a:r>
              <a:rPr lang="ru-RU" sz="1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Это </a:t>
            </a:r>
            <a:r>
              <a:rPr lang="ru-RU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позволило на начало учебного года привлечь к занятиям в творческом объединении более половины состава</a:t>
            </a:r>
            <a:r>
              <a:rPr lang="ru-RU" sz="1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indent="449580" algn="just">
              <a:lnSpc>
                <a:spcPct val="107000"/>
              </a:lnSpc>
              <a:spcAft>
                <a:spcPts val="800"/>
              </a:spcAft>
            </a:pP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7241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400175" cy="6858000"/>
          </a:xfrm>
          <a:prstGeom prst="rect">
            <a:avLst/>
          </a:prstGeom>
          <a:gradFill flip="none" rotWithShape="1">
            <a:gsLst>
              <a:gs pos="0">
                <a:srgbClr val="33CCCC">
                  <a:tint val="66000"/>
                  <a:satMod val="160000"/>
                </a:srgbClr>
              </a:gs>
              <a:gs pos="50000">
                <a:srgbClr val="33CCCC">
                  <a:tint val="44500"/>
                  <a:satMod val="160000"/>
                </a:srgbClr>
              </a:gs>
              <a:gs pos="100000">
                <a:srgbClr val="33CCCC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69ED2194-B13C-47FE-8F9F-4AAA344C4E4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5400000">
            <a:off x="10276065" y="4856881"/>
            <a:ext cx="1335604" cy="2666634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BEA92509-A54D-4423-91E1-FB14E2465CD9}"/>
              </a:ext>
            </a:extLst>
          </p:cNvPr>
          <p:cNvSpPr/>
          <p:nvPr/>
        </p:nvSpPr>
        <p:spPr>
          <a:xfrm>
            <a:off x="2200275" y="999053"/>
            <a:ext cx="9001125" cy="45719"/>
          </a:xfrm>
          <a:prstGeom prst="rect">
            <a:avLst/>
          </a:prstGeom>
          <a:solidFill>
            <a:srgbClr val="EB670A"/>
          </a:solidFill>
          <a:ln>
            <a:solidFill>
              <a:srgbClr val="EB670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3222172" y="290286"/>
            <a:ext cx="5791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НОВЫЕ МЕСТА МБОУДО ЦДОД</a:t>
            </a:r>
            <a:endParaRPr lang="ru-RU" sz="2800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580" b="11660"/>
          <a:stretch/>
        </p:blipFill>
        <p:spPr>
          <a:xfrm>
            <a:off x="1717133" y="1230318"/>
            <a:ext cx="9995895" cy="4060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742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400175" cy="6858000"/>
          </a:xfrm>
          <a:prstGeom prst="rect">
            <a:avLst/>
          </a:prstGeom>
          <a:gradFill flip="none" rotWithShape="1">
            <a:gsLst>
              <a:gs pos="0">
                <a:srgbClr val="33CCCC">
                  <a:tint val="66000"/>
                  <a:satMod val="160000"/>
                </a:srgbClr>
              </a:gs>
              <a:gs pos="50000">
                <a:srgbClr val="33CCCC">
                  <a:tint val="44500"/>
                  <a:satMod val="160000"/>
                </a:srgbClr>
              </a:gs>
              <a:gs pos="100000">
                <a:srgbClr val="33CCCC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69ED2194-B13C-47FE-8F9F-4AAA344C4E4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5400000">
            <a:off x="10276065" y="4856881"/>
            <a:ext cx="1335604" cy="2666634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BEA92509-A54D-4423-91E1-FB14E2465CD9}"/>
              </a:ext>
            </a:extLst>
          </p:cNvPr>
          <p:cNvSpPr/>
          <p:nvPr/>
        </p:nvSpPr>
        <p:spPr>
          <a:xfrm>
            <a:off x="2200275" y="999053"/>
            <a:ext cx="9001125" cy="45719"/>
          </a:xfrm>
          <a:prstGeom prst="rect">
            <a:avLst/>
          </a:prstGeom>
          <a:solidFill>
            <a:srgbClr val="EB670A"/>
          </a:solidFill>
          <a:ln>
            <a:solidFill>
              <a:srgbClr val="EB670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3335240" y="168056"/>
            <a:ext cx="67311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Удовлетворенность качеством образовательных услуг</a:t>
            </a:r>
            <a:endParaRPr lang="ru-RU" sz="4800" dirty="0">
              <a:solidFill>
                <a:srgbClr val="002060"/>
              </a:solidFill>
              <a:highlight>
                <a:srgbClr val="FFFF00"/>
              </a:highligh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578" y="1978478"/>
            <a:ext cx="9023622" cy="3310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840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69ED2194-B13C-47FE-8F9F-4AAA344C4E4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5400000">
            <a:off x="10276065" y="4856881"/>
            <a:ext cx="1335604" cy="2666634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0" y="0"/>
            <a:ext cx="1400175" cy="6858000"/>
          </a:xfrm>
          <a:prstGeom prst="rect">
            <a:avLst/>
          </a:prstGeom>
          <a:gradFill flip="none" rotWithShape="1">
            <a:gsLst>
              <a:gs pos="0">
                <a:srgbClr val="33CCCC">
                  <a:tint val="66000"/>
                  <a:satMod val="160000"/>
                </a:srgbClr>
              </a:gs>
              <a:gs pos="50000">
                <a:srgbClr val="33CCCC">
                  <a:tint val="44500"/>
                  <a:satMod val="160000"/>
                </a:srgbClr>
              </a:gs>
              <a:gs pos="100000">
                <a:srgbClr val="33CCCC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>
            <a:extLst>
              <a:ext uri="{FF2B5EF4-FFF2-40B4-BE49-F238E27FC236}">
                <a16:creationId xmlns="" xmlns:a16="http://schemas.microsoft.com/office/drawing/2014/main" id="{BEA92509-A54D-4423-91E1-FB14E2465CD9}"/>
              </a:ext>
            </a:extLst>
          </p:cNvPr>
          <p:cNvSpPr/>
          <p:nvPr/>
        </p:nvSpPr>
        <p:spPr>
          <a:xfrm>
            <a:off x="2271004" y="860106"/>
            <a:ext cx="9001125" cy="45719"/>
          </a:xfrm>
          <a:prstGeom prst="rect">
            <a:avLst/>
          </a:prstGeom>
          <a:solidFill>
            <a:srgbClr val="EB670A"/>
          </a:solidFill>
          <a:ln>
            <a:solidFill>
              <a:srgbClr val="EB670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3316049" y="94039"/>
            <a:ext cx="67311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Сравнительный анализ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6048" y="905825"/>
            <a:ext cx="6294501" cy="5910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139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69ED2194-B13C-47FE-8F9F-4AAA344C4E4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5400000">
            <a:off x="10276065" y="4856881"/>
            <a:ext cx="1335604" cy="266663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452915" y="423577"/>
            <a:ext cx="81570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7945" algn="ctr">
              <a:spcAft>
                <a:spcPts val="0"/>
              </a:spcAft>
            </a:pP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Отзыв о программе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1400175" cy="6858000"/>
          </a:xfrm>
          <a:prstGeom prst="rect">
            <a:avLst/>
          </a:prstGeom>
          <a:gradFill flip="none" rotWithShape="1">
            <a:gsLst>
              <a:gs pos="0">
                <a:srgbClr val="33CCCC">
                  <a:tint val="66000"/>
                  <a:satMod val="160000"/>
                </a:srgbClr>
              </a:gs>
              <a:gs pos="50000">
                <a:srgbClr val="33CCCC">
                  <a:tint val="44500"/>
                  <a:satMod val="160000"/>
                </a:srgbClr>
              </a:gs>
              <a:gs pos="100000">
                <a:srgbClr val="33CCCC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extLst>
              <a:ext uri="{FF2B5EF4-FFF2-40B4-BE49-F238E27FC236}">
                <a16:creationId xmlns="" xmlns:a16="http://schemas.microsoft.com/office/drawing/2014/main" id="{BEA92509-A54D-4423-91E1-FB14E2465CD9}"/>
              </a:ext>
            </a:extLst>
          </p:cNvPr>
          <p:cNvSpPr/>
          <p:nvPr/>
        </p:nvSpPr>
        <p:spPr>
          <a:xfrm>
            <a:off x="2200275" y="999053"/>
            <a:ext cx="9001125" cy="45719"/>
          </a:xfrm>
          <a:prstGeom prst="rect">
            <a:avLst/>
          </a:prstGeom>
          <a:solidFill>
            <a:srgbClr val="EB670A"/>
          </a:solidFill>
          <a:ln>
            <a:solidFill>
              <a:srgbClr val="EB670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99" b="11263"/>
          <a:stretch/>
        </p:blipFill>
        <p:spPr>
          <a:xfrm>
            <a:off x="4472893" y="1158583"/>
            <a:ext cx="4455887" cy="5416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2270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400175" cy="6858000"/>
          </a:xfrm>
          <a:prstGeom prst="rect">
            <a:avLst/>
          </a:prstGeom>
          <a:gradFill flip="none" rotWithShape="1">
            <a:gsLst>
              <a:gs pos="0">
                <a:srgbClr val="33CCCC">
                  <a:tint val="66000"/>
                  <a:satMod val="160000"/>
                </a:srgbClr>
              </a:gs>
              <a:gs pos="50000">
                <a:srgbClr val="33CCCC">
                  <a:tint val="44500"/>
                  <a:satMod val="160000"/>
                </a:srgbClr>
              </a:gs>
              <a:gs pos="100000">
                <a:srgbClr val="33CCCC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2733210" y="2064738"/>
            <a:ext cx="8662671" cy="1107996"/>
          </a:xfrm>
          <a:prstGeom prst="rect">
            <a:avLst/>
          </a:prstGeom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6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Благодарю за внимание</a:t>
            </a:r>
            <a:endParaRPr lang="ru-RU" sz="6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4887486" y="3429000"/>
            <a:ext cx="3696956" cy="159678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195" tIns="36195" rIns="36195" bIns="36195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336666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МБОУДО ЦДОД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336666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Барабинского района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336666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336666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Адрес: 632331, Новосибирская область,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336666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г. Барабинск, ул. Деповская, 13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336666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336666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Телефон: (383)61-2-36-81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336666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Эл. почта: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rgbClr val="336666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cdod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336666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_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rgbClr val="336666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bar@edu54.ru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rgbClr val="336666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solidFill>
                  <a:srgbClr val="33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Сайт: </a:t>
            </a:r>
            <a:r>
              <a:rPr lang="en-US" sz="1600" dirty="0">
                <a:solidFill>
                  <a:srgbClr val="336666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https://cdobar.edusite.ru</a:t>
            </a:r>
            <a:r>
              <a:rPr lang="en-US" sz="1600" dirty="0" smtClean="0">
                <a:solidFill>
                  <a:srgbClr val="336666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/</a:t>
            </a:r>
            <a:r>
              <a:rPr lang="ru-RU" sz="1600" dirty="0" smtClean="0">
                <a:solidFill>
                  <a:srgbClr val="33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rgbClr val="336666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577085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1489</TotalTime>
  <Words>452</Words>
  <Application>Microsoft Office PowerPoint</Application>
  <PresentationFormat>Широкоэкранный</PresentationFormat>
  <Paragraphs>46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Дунаева Татьяна Викторовна</dc:creator>
  <cp:lastModifiedBy>Admin</cp:lastModifiedBy>
  <cp:revision>132</cp:revision>
  <dcterms:created xsi:type="dcterms:W3CDTF">2021-10-25T14:18:32Z</dcterms:created>
  <dcterms:modified xsi:type="dcterms:W3CDTF">2022-05-06T07:53:10Z</dcterms:modified>
</cp:coreProperties>
</file>