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3" r:id="rId1"/>
  </p:sldMasterIdLst>
  <p:sldIdLst>
    <p:sldId id="256" r:id="rId2"/>
    <p:sldId id="258" r:id="rId3"/>
    <p:sldId id="272" r:id="rId4"/>
    <p:sldId id="260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6685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12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652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52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84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555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765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021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374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506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3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6BDACF3-DA9C-4B8A-8DF2-92912448C257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EF3F5D58-8AA9-437F-905E-CBE1D246E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906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CFFAA0-82EF-4CC5-8F91-196B70442E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32661"/>
            <a:ext cx="9144000" cy="1553591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учреждение дополнительного образования «Детско-юношеская спортивная школа»,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F4BA6E-DA72-4A42-91E9-CC55B60A42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14726"/>
            <a:ext cx="9144000" cy="4332303"/>
          </a:xfrm>
        </p:spPr>
        <p:txBody>
          <a:bodyPr>
            <a:normAutofit fontScale="92500" lnSpcReduction="10000"/>
          </a:bodyPr>
          <a:lstStyle/>
          <a:p>
            <a:pPr algn="l"/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6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ИНСТРУКТАЖ </a:t>
            </a:r>
            <a:endParaRPr lang="ru-RU" sz="3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по гражданской обороне </a:t>
            </a:r>
            <a:endParaRPr lang="ru-RU" sz="36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и защите от чрезвычайных ситуаций</a:t>
            </a:r>
          </a:p>
          <a:p>
            <a:endParaRPr lang="ru-RU" sz="3600" b="1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sz="3600" b="1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Североуральск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г.</a:t>
            </a:r>
            <a:r>
              <a:rPr lang="ru-RU" sz="26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607921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A343BC-6DB6-49E3-BD20-7DA7BB9C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90618"/>
            <a:ext cx="9875520" cy="727968"/>
          </a:xfrm>
        </p:spPr>
        <p:txBody>
          <a:bodyPr/>
          <a:lstStyle/>
          <a:p>
            <a:pPr algn="ctr"/>
            <a:r>
              <a:rPr lang="ru-RU" i="1" dirty="0"/>
              <a:t>Основные понятия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5BF511-87F0-4559-B76F-179415F0C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18586"/>
            <a:ext cx="10730472" cy="5415379"/>
          </a:xfrm>
        </p:spPr>
        <p:txBody>
          <a:bodyPr>
            <a:noAutofit/>
          </a:bodyPr>
          <a:lstStyle/>
          <a:p>
            <a:r>
              <a:rPr lang="ru-RU" sz="28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Гражданская оборона (ГО) </a:t>
            </a:r>
            <a:r>
              <a:rPr lang="ru-RU" sz="2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– система мероприятий по подготовке к защите и по защите населения, материальных и культурных ценностей на территории Российской федерации от опасностей, возникающих при ведении военных действий или вследствие этих действий. </a:t>
            </a:r>
          </a:p>
          <a:p>
            <a:r>
              <a:rPr lang="ru-RU" sz="28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Чрезвычайная ситуация </a:t>
            </a:r>
            <a:r>
              <a:rPr lang="ru-RU" sz="2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– это обстановка на определенной территории, сложившаяся в результате аварии, опасного природного явления, катастрофы, стихийного или иного бедствия, которые могут повлечь или повлекли за собой человеческие жертвы, ущерб здоровью людей или окружающей природной среде, значительные материальные потери и нарушение условий жизнедеятельности людей.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62279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BB8372E-C67E-46E6-ADE0-31D8855EB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740" y="754602"/>
            <a:ext cx="11416683" cy="6103397"/>
          </a:xfrm>
        </p:spPr>
        <p:txBody>
          <a:bodyPr>
            <a:normAutofit/>
          </a:bodyPr>
          <a:lstStyle/>
          <a:p>
            <a:pPr algn="just"/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Общее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руководство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Гражданской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обороной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страны осуществляет Правительство Российской Федерации, обязанности которого возложены на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Председателя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Правительства РФ. </a:t>
            </a:r>
          </a:p>
          <a:p>
            <a:pPr algn="just"/>
            <a:endParaRPr lang="ru-RU" sz="2800" b="0" i="1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Силы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гражданской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обороны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спасательные воинские формирования федерального органа исполнительной власти, уполномоченного на решение задач в области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гражданской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обороны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подразделения Государственной противопожарной службы, аварийно-спасательные формирования и спасательные службы, нештатные формирования по обеспечению выполнения мероприятий по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гражданской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обороне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создаваемые на военное время в целях решения задач в области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гражданской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обороны</a:t>
            </a:r>
            <a:r>
              <a:rPr lang="ru-RU" sz="2800" b="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специальные формирования.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435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42A0B6-82E5-4530-BC55-C5C4B91CB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985421"/>
            <a:ext cx="10809303" cy="470517"/>
          </a:xfrm>
        </p:spPr>
        <p:txBody>
          <a:bodyPr>
            <a:normAutofit fontScale="90000"/>
          </a:bodyPr>
          <a:lstStyle/>
          <a:p>
            <a:r>
              <a:rPr lang="ru-RU" sz="4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Граждане Российской Федерации </a:t>
            </a:r>
            <a:r>
              <a:rPr lang="ru-RU" sz="44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обязаны</a:t>
            </a:r>
            <a:r>
              <a:rPr lang="ru-RU" sz="4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: </a:t>
            </a:r>
            <a:br>
              <a:rPr lang="ru-RU" sz="4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sz="4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3E6650-9147-45ED-8DC8-B1680F37C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65320"/>
            <a:ext cx="10693893" cy="543313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знать:</a:t>
            </a:r>
            <a:endParaRPr lang="ru-RU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основные требования руководящих документов по вопросам ГО;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принципы, средства и способы защиты от чрезвычайных ситуаций;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правила поведения при возникновении опасностей военного времени;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правила и порядок оказания само- и взаимопомощи при поражениях, травмах и ранениях.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уметь: </a:t>
            </a:r>
            <a:endParaRPr lang="ru-RU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четко действовать по сигналам оповещения;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пользоваться средствами индивидуальной защиты, изготавливать простейшие из них;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пользоваться убежищами, укрытиями и строить простейшие укрытия;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обеззараживать свое рабочее место, квартиру, местность, прилегающую к ним;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оказывать доврачебную медицинскую самопомощь и помощь пострадавшим;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защитить детей, больных и престарелых при угрозе нападения противника и при ЧС, надевать им средства индивидуальной защиты, обеспечивать их безопасность при эвакуационных и других мероприятиях.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4511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47CBD0-8EAD-4BE4-8829-FC9D9E2AFB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63A20E-FA06-4593-AD02-AAC46E70FC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5C4D04-7AF3-464F-9E32-47D02309D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034" y="372862"/>
            <a:ext cx="9332638" cy="626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85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4E3D88-3A2E-4B23-849F-0EEFF7BCD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06028"/>
            <a:ext cx="10515600" cy="1047564"/>
          </a:xfrm>
        </p:spPr>
        <p:txBody>
          <a:bodyPr>
            <a:normAutofit fontScale="90000"/>
          </a:bodyPr>
          <a:lstStyle/>
          <a:p>
            <a:r>
              <a:rPr lang="ru-RU" sz="40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Сигналы оповещения гражданской обороны: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D029422-CAB8-46B2-BA20-2E0DE024D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3985" y="1464816"/>
            <a:ext cx="11336784" cy="4989249"/>
          </a:xfrm>
        </p:spPr>
        <p:txBody>
          <a:bodyPr>
            <a:normAutofit fontScale="92500" lnSpcReduction="20000"/>
          </a:bodyPr>
          <a:lstStyle/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Сигнал </a:t>
            </a:r>
            <a:r>
              <a:rPr lang="ru-RU" sz="24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«Воздушная тревога» 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подается для всего населения. Он предупреждает о непосредственной опасности поражения противником данного города (района). По радиотрансляционной сети передается текст: «Внимание! Внимание! Граждане! Воздушная тревога! Воздушная тревога!»</a:t>
            </a: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Сигнал </a:t>
            </a:r>
            <a:r>
              <a:rPr lang="ru-RU" sz="24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«Отбой воздушной тревоги» 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передается органами гражданской обороны. По радиотрансляционной сети передается текст: «Внимание! Внимание граждане! Отбой воздушной тревоги. Отбой воздушной тревоги</a:t>
            </a:r>
            <a:b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Сигнал </a:t>
            </a:r>
            <a:r>
              <a:rPr lang="ru-RU" sz="24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«Радиационная опасность» 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подается в населенных пунктах и районах, по направлению к которым движется радиоактивное облако, образовавшееся при взрыве ядерного боеприпаса.</a:t>
            </a:r>
          </a:p>
          <a:p>
            <a:pPr indent="457200" algn="just">
              <a:lnSpc>
                <a:spcPct val="110000"/>
              </a:lnSpc>
              <a:spcBef>
                <a:spcPts val="0"/>
              </a:spcBef>
            </a:pP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Сигнал </a:t>
            </a:r>
            <a:r>
              <a:rPr lang="ru-RU" sz="2400" b="1" i="1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«Химическая тревога» 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подается при угрозе или непосредственном обнаружении химического или бактериологического нападения (заражения). </a:t>
            </a:r>
            <a:b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Необходимо быть предельно внимательными и строго выполнять распоряжения органов гражданской обороны. О том, что опасность нападения противника миновала, и о порядке дальнейших действий распоряжение поступит по тем же каналам связи, что и сигнал оповещения.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3714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B0FF23-D7BB-47E7-9E2B-531D74E0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32" y="388398"/>
            <a:ext cx="9809824" cy="623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286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39904E-FD84-4C87-8110-22628ABFB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500" y="266330"/>
            <a:ext cx="8207909" cy="578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46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A2A9F4-7E14-4944-B620-7BC465F3B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400050"/>
            <a:ext cx="857250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796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C0E91F-DBCC-4BC9-92CB-2AAD693E1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876" y="426148"/>
            <a:ext cx="8687237" cy="614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66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BCF694-D2CD-4F02-80EF-817F2F05F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47" y="0"/>
            <a:ext cx="9301247" cy="656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72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9794B06-13EB-4C4E-B487-69E533D0C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007" y="0"/>
            <a:ext cx="9260643" cy="650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754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80251D5-70C1-4769-A372-2DDEDCFB4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269" y="0"/>
            <a:ext cx="9552345" cy="671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28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4C578C-AB09-4426-BD45-7E0FEBBB12A5}"/>
              </a:ext>
            </a:extLst>
          </p:cNvPr>
          <p:cNvSpPr txBox="1"/>
          <p:nvPr/>
        </p:nvSpPr>
        <p:spPr>
          <a:xfrm>
            <a:off x="639192" y="887767"/>
            <a:ext cx="1093729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000" algn="just"/>
            <a:endParaRPr lang="ru-RU" sz="440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0000" algn="just"/>
            <a:endParaRPr lang="ru-RU" sz="4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0000" algn="just"/>
            <a:r>
              <a:rPr lang="ru-RU" sz="44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В ЛЮБОЙ СИТУАЦИИ ДЕЙСТВУЙТЕ БЕЗ ПАНИКИ И РЕШИТЕЛЬНО, ЭТО СПОСОБСТВУЕТ ВАШЕМУ СПАСЕНИЮ! </a:t>
            </a:r>
          </a:p>
        </p:txBody>
      </p:sp>
    </p:spTree>
    <p:extLst>
      <p:ext uri="{BB962C8B-B14F-4D97-AF65-F5344CB8AC3E}">
        <p14:creationId xmlns:p14="http://schemas.microsoft.com/office/powerpoint/2010/main" val="3938679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7B7D0C0-9512-4118-8E7C-E152E4BB2852}"/>
              </a:ext>
            </a:extLst>
          </p:cNvPr>
          <p:cNvSpPr txBox="1"/>
          <p:nvPr/>
        </p:nvSpPr>
        <p:spPr>
          <a:xfrm>
            <a:off x="559292" y="1117080"/>
            <a:ext cx="1122137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000" algn="just"/>
            <a:endParaRPr lang="ru-RU" sz="4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50000" algn="just"/>
            <a:r>
              <a:rPr lang="ru-RU" sz="440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НЕ БЕЗДЕЙСТВУЙТЕ В ОЖИДАНИИ ПОМОЩИ – ДО ЕЕ ПРИХОДА ПОМОГИТЕ САМОМУ СЕБЕ И ДРУГИМ ЛЮДЯМ, ОКАЗАВШИМСЯ В БЕДЕ! 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374835347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51</TotalTime>
  <Words>530</Words>
  <Application>Microsoft Office PowerPoint</Application>
  <PresentationFormat>Широкоэкранный</PresentationFormat>
  <Paragraphs>36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Corbel</vt:lpstr>
      <vt:lpstr>Times New Roman</vt:lpstr>
      <vt:lpstr>Базис</vt:lpstr>
      <vt:lpstr>Муниципальное автономное учреждение дополнительного образования «Детско-юношеская спортивная школа», </vt:lpstr>
      <vt:lpstr>Основные понятия</vt:lpstr>
      <vt:lpstr>Презентация PowerPoint</vt:lpstr>
      <vt:lpstr>Граждане Российской Федерации обязаны:   </vt:lpstr>
      <vt:lpstr>Презентация PowerPoint</vt:lpstr>
      <vt:lpstr>Сигналы оповещения гражданской обороны: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учреждение дополнительного образования «Детско-юношеская спортивная школа»,  г. Североуральск 2021 г.</dc:title>
  <dc:creator>Дарья Барыкина</dc:creator>
  <cp:lastModifiedBy>Дарья Барыкина</cp:lastModifiedBy>
  <cp:revision>7</cp:revision>
  <dcterms:created xsi:type="dcterms:W3CDTF">2021-03-10T09:33:44Z</dcterms:created>
  <dcterms:modified xsi:type="dcterms:W3CDTF">2021-03-16T03:38:45Z</dcterms:modified>
</cp:coreProperties>
</file>