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4" r:id="rId3"/>
    <p:sldId id="285" r:id="rId4"/>
    <p:sldId id="286" r:id="rId5"/>
    <p:sldId id="287" r:id="rId6"/>
    <p:sldId id="288" r:id="rId7"/>
    <p:sldId id="289" r:id="rId8"/>
    <p:sldId id="265" r:id="rId9"/>
    <p:sldId id="266" r:id="rId10"/>
    <p:sldId id="267" r:id="rId11"/>
    <p:sldId id="280" r:id="rId12"/>
    <p:sldId id="269" r:id="rId13"/>
    <p:sldId id="270" r:id="rId14"/>
    <p:sldId id="281" r:id="rId15"/>
    <p:sldId id="282" r:id="rId16"/>
    <p:sldId id="279" r:id="rId17"/>
    <p:sldId id="290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F9D1C1F-C458-44F9-BC95-E2356319EB64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BE726E5-08F0-4060-917F-F39EEA806084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33628702"/>
      </p:ext>
    </p:extLst>
  </p:cSld>
  <p:clrMapOvr>
    <a:masterClrMapping/>
  </p:clrMapOvr>
  <p:transition spd="slow">
    <p:sndAc>
      <p:stSnd loop="1"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1C1F-C458-44F9-BC95-E2356319EB64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26E5-08F0-4060-917F-F39EEA806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201097"/>
      </p:ext>
    </p:extLst>
  </p:cSld>
  <p:clrMapOvr>
    <a:masterClrMapping/>
  </p:clrMapOvr>
  <p:transition spd="slow">
    <p:sndAc>
      <p:stSnd loop="1"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F9D1C1F-C458-44F9-BC95-E2356319EB64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BE726E5-08F0-4060-917F-F39EEA806084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2853021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ndAc>
      <p:stSnd loop="1"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1C1F-C458-44F9-BC95-E2356319EB64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26E5-08F0-4060-917F-F39EEA806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246044"/>
      </p:ext>
    </p:extLst>
  </p:cSld>
  <p:clrMapOvr>
    <a:masterClrMapping/>
  </p:clrMapOvr>
  <p:transition spd="slow">
    <p:sndAc>
      <p:stSnd loop="1">
        <p:snd r:embed="rId1" name="chimes.wav"/>
      </p:stSnd>
    </p:sndAc>
  </p:transition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1C1F-C458-44F9-BC95-E2356319EB64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26E5-08F0-4060-917F-F39EEA806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499050"/>
      </p:ext>
    </p:extLst>
  </p:cSld>
  <p:clrMapOvr>
    <a:masterClrMapping/>
  </p:clrMapOvr>
  <p:transition spd="slow">
    <p:sndAc>
      <p:stSnd loop="1">
        <p:snd r:embed="rId1" name="chimes.wav"/>
      </p:stSnd>
    </p:sndAc>
  </p:transition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1C1F-C458-44F9-BC95-E2356319EB64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26E5-08F0-4060-917F-F39EEA806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5810279"/>
      </p:ext>
    </p:extLst>
  </p:cSld>
  <p:clrMapOvr>
    <a:masterClrMapping/>
  </p:clrMapOvr>
  <p:transition spd="slow">
    <p:sndAc>
      <p:stSnd loop="1"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1C1F-C458-44F9-BC95-E2356319EB64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26E5-08F0-4060-917F-F39EEA806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859536"/>
      </p:ext>
    </p:extLst>
  </p:cSld>
  <p:clrMapOvr>
    <a:masterClrMapping/>
  </p:clrMapOvr>
  <p:transition spd="slow">
    <p:sndAc>
      <p:stSnd loop="1"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0F9D1C1F-C458-44F9-BC95-E2356319EB64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CBE726E5-08F0-4060-917F-F39EEA80608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6757322"/>
      </p:ext>
    </p:extLst>
  </p:cSld>
  <p:clrMapOvr>
    <a:masterClrMapping/>
  </p:clrMapOvr>
  <p:transition spd="slow">
    <p:sndAc>
      <p:stSnd loop="1">
        <p:snd r:embed="rId1" name="chimes.wav"/>
      </p:stSnd>
    </p:sndAc>
  </p:transition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0F9D1C1F-C458-44F9-BC95-E2356319EB64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CBE726E5-08F0-4060-917F-F39EEA806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20561"/>
      </p:ext>
    </p:extLst>
  </p:cSld>
  <p:clrMapOvr>
    <a:masterClrMapping/>
  </p:clrMapOvr>
  <p:transition spd="slow">
    <p:sndAc>
      <p:stSnd loop="1"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1C1F-C458-44F9-BC95-E2356319EB64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26E5-08F0-4060-917F-F39EEA806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654520"/>
      </p:ext>
    </p:extLst>
  </p:cSld>
  <p:clrMapOvr>
    <a:masterClrMapping/>
  </p:clrMapOvr>
  <p:transition spd="slow">
    <p:sndAc>
      <p:stSnd loop="1"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1C1F-C458-44F9-BC95-E2356319EB64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26E5-08F0-4060-917F-F39EEA806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066094"/>
      </p:ext>
    </p:extLst>
  </p:cSld>
  <p:clrMapOvr>
    <a:masterClrMapping/>
  </p:clrMapOvr>
  <p:transition spd="slow">
    <p:sndAc>
      <p:stSnd loop="1"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F9D1C1F-C458-44F9-BC95-E2356319EB64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CBE726E5-08F0-4060-917F-F39EEA80608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1966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ndAc>
      <p:stSnd loop="1">
        <p:snd r:embed="rId13" name="chimes.wav"/>
      </p:stSnd>
    </p:sndAc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audio" Target="../media/audio1.wav"/><Relationship Id="rId5" Type="http://schemas.openxmlformats.org/officeDocument/2006/relationships/image" Target="../media/image16.png"/><Relationship Id="rId10" Type="http://schemas.openxmlformats.org/officeDocument/2006/relationships/image" Target="../media/image21.jpeg"/><Relationship Id="rId4" Type="http://schemas.openxmlformats.org/officeDocument/2006/relationships/image" Target="../media/image15.png"/><Relationship Id="rId9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efir?stream_id=49e01d60305117d3ade62dc2ab5e4433&amp;from_block=player_share_button_yavideo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11" Type="http://schemas.openxmlformats.org/officeDocument/2006/relationships/image" Target="../media/image60.png"/><Relationship Id="rId5" Type="http://schemas.openxmlformats.org/officeDocument/2006/relationships/image" Target="../media/image5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7.pn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yandex.ru/efir?stream_id=49e01d60305117d3ade62dc2ab5e4433&amp;from_block=player_share_button_yavideo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0FB756-978B-4D12-A429-D27489DBE5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31476" y="1965434"/>
            <a:ext cx="6386255" cy="2924296"/>
          </a:xfrm>
        </p:spPr>
        <p:txBody>
          <a:bodyPr/>
          <a:lstStyle/>
          <a:p>
            <a:pPr algn="r">
              <a:lnSpc>
                <a:spcPct val="100000"/>
              </a:lnSpc>
            </a:pPr>
            <a:r>
              <a:rPr lang="ru-RU" sz="28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</a:rPr>
              <a:t> </a:t>
            </a:r>
            <a:r>
              <a:rPr lang="ru-RU" sz="28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</a:rPr>
              <a:t>Конкурс интерактивных </a:t>
            </a:r>
            <a:r>
              <a:rPr lang="ru-RU" sz="2800" b="1" i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</a:rPr>
              <a:t>презентаций </a:t>
            </a:r>
            <a:r>
              <a:rPr lang="ru-RU" sz="28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</a:rPr>
              <a:t/>
            </a:r>
            <a:br>
              <a:rPr lang="ru-RU" sz="28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</a:rPr>
            </a:br>
            <a:r>
              <a:rPr lang="ru-RU" sz="28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</a:rPr>
              <a:t>«</a:t>
            </a:r>
            <a:r>
              <a:rPr lang="ru-RU" sz="2800" b="1" i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</a:rPr>
              <a:t>Цифровая мозаика</a:t>
            </a:r>
            <a:r>
              <a:rPr lang="ru-RU" sz="28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</a:rPr>
              <a:t>» </a:t>
            </a:r>
            <a:br>
              <a:rPr lang="ru-RU" sz="28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</a:rPr>
            </a:br>
            <a:r>
              <a:rPr lang="ru-RU" sz="40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  <a:t>16 </a:t>
            </a:r>
            <a:r>
              <a:rPr lang="ru-RU" sz="40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</a:rPr>
              <a:t> </a:t>
            </a:r>
            <a:r>
              <a:rPr lang="ru-RU" sz="4000" b="1" i="1" cap="none" spc="0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</a:rPr>
              <a:t>л</a:t>
            </a:r>
            <a:r>
              <a:rPr lang="ru-RU" sz="4000" b="1" i="1" cap="none" spc="0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  <a:t>айфхаков</a:t>
            </a:r>
            <a:r>
              <a:rPr lang="ru-RU" sz="40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  <a:t>  для звука </a:t>
            </a:r>
            <a:r>
              <a:rPr lang="en-US" sz="4000" b="1" i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  <a:t>[</a:t>
            </a:r>
            <a:r>
              <a:rPr lang="ru-RU" sz="4000" b="1" i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  <a:t>р</a:t>
            </a:r>
            <a:r>
              <a:rPr lang="en-US" sz="40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  <a:t>]</a:t>
            </a:r>
            <a:r>
              <a:rPr lang="ru-RU" sz="40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  <a:t> </a:t>
            </a:r>
            <a:br>
              <a:rPr lang="ru-RU" sz="40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</a:br>
            <a:r>
              <a:rPr lang="ru-RU" sz="40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  <a:t>или </a:t>
            </a:r>
            <a:br>
              <a:rPr lang="ru-RU" sz="40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</a:br>
            <a:r>
              <a:rPr lang="ru-RU" sz="40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  <a:t>советы</a:t>
            </a:r>
            <a:r>
              <a:rPr lang="ru-RU" sz="4000" b="1" i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4000" b="1" i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  <a:t>от </a:t>
            </a:r>
            <a:r>
              <a:rPr lang="ru-RU" sz="4000" b="1" i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  <a:t> Кроша</a:t>
            </a:r>
            <a:r>
              <a:rPr lang="ru-RU" sz="4000" b="1" i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  <a:t/>
            </a:r>
            <a:br>
              <a:rPr lang="ru-RU" sz="4000" b="1" i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 Black" panose="020B0A04020102020204" pitchFamily="34" charset="0"/>
                <a:ea typeface="Microsoft YaHei UI" panose="020B0503020204020204" pitchFamily="34" charset="-122"/>
              </a:rPr>
            </a:br>
            <a:endParaRPr lang="ru-RU" sz="4000" b="1" i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CB613A5-A119-444E-BBC1-D7A0596C64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96786" y="5145578"/>
            <a:ext cx="10690168" cy="515389"/>
          </a:xfrm>
        </p:spPr>
        <p:txBody>
          <a:bodyPr>
            <a:normAutofit fontScale="25000" lnSpcReduction="20000"/>
          </a:bodyPr>
          <a:lstStyle/>
          <a:p>
            <a:pPr algn="r">
              <a:lnSpc>
                <a:spcPct val="120000"/>
              </a:lnSpc>
              <a:spcBef>
                <a:spcPts val="0"/>
              </a:spcBef>
            </a:pPr>
            <a:r>
              <a:rPr lang="ru-RU" sz="8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Елисеева </a:t>
            </a:r>
            <a:r>
              <a:rPr lang="ru-RU" sz="8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О.Н., </a:t>
            </a:r>
            <a:r>
              <a:rPr lang="ru-RU" sz="8000" dirty="0">
                <a:solidFill>
                  <a:srgbClr val="002060"/>
                </a:solidFill>
                <a:latin typeface="Arial Black" panose="020B0A04020102020204" pitchFamily="34" charset="0"/>
              </a:rPr>
              <a:t>Учитель-логопед МБОУ </a:t>
            </a:r>
            <a:r>
              <a:rPr lang="ru-RU" sz="8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СШ№9,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6400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6400" dirty="0">
                <a:solidFill>
                  <a:srgbClr val="002060"/>
                </a:solidFill>
                <a:latin typeface="Arial Black" panose="020B0A04020102020204" pitchFamily="34" charset="0"/>
              </a:rPr>
              <a:t>Сургут,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6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2022</a:t>
            </a:r>
            <a:endParaRPr lang="ru-RU" sz="6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6400" dirty="0"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80000">
            <a:off x="721250" y="321595"/>
            <a:ext cx="2593129" cy="4149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42106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2359" y="382385"/>
            <a:ext cx="10557641" cy="1047022"/>
          </a:xfrm>
        </p:spPr>
        <p:txBody>
          <a:bodyPr>
            <a:normAutofit/>
          </a:bodyPr>
          <a:lstStyle/>
          <a:p>
            <a:r>
              <a:rPr lang="ru-RU" dirty="0" smtClean="0"/>
              <a:t>Новые слова. </a:t>
            </a:r>
            <a:r>
              <a:rPr lang="ru-RU" sz="1800" dirty="0" err="1"/>
              <a:t>К</a:t>
            </a:r>
            <a:r>
              <a:rPr lang="ru-RU" sz="1600" dirty="0" err="1" smtClean="0"/>
              <a:t>рош</a:t>
            </a:r>
            <a:r>
              <a:rPr lang="ru-RU" sz="1800" dirty="0" smtClean="0"/>
              <a:t>  узнал, что если заменить один звук, </a:t>
            </a:r>
            <a:br>
              <a:rPr lang="ru-RU" sz="1800" dirty="0" smtClean="0"/>
            </a:br>
            <a:r>
              <a:rPr lang="ru-RU" sz="1800" dirty="0" smtClean="0"/>
              <a:t>то смысл слова изменится. Проверь!!!</a:t>
            </a:r>
            <a:endParaRPr lang="ru-RU" sz="1800" dirty="0"/>
          </a:p>
        </p:txBody>
      </p:sp>
      <p:pic>
        <p:nvPicPr>
          <p:cNvPr id="7172" name="Picture 4" descr="https://data.ac-illust.com/data/thumbnails/24/24a4e91ba7b105367355e77172b5fff0_t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933" y="1544675"/>
            <a:ext cx="2367889" cy="2374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cdn.clipart.email/b527f076b549982e745190b1ee3a87c3_download-beauty-and-the-beast-png-picture-beauty-and-the-beast-_860-1110.png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933" y="4034671"/>
            <a:ext cx="2255094" cy="2419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s://img.pngio.com/yellow-black-texture-crane-hook-black-vector-texture-vector-crane-hook-png-650_65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061" y="3921550"/>
            <a:ext cx="2415706" cy="2419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s://contents.mediadecathlon.com/p509242/k56f60281420b5abf41ecdaa1dc99a4f5/509242_default.jpg?format=auto&amp;amp;quality=60&amp;amp;f=800x0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935" y="1524000"/>
            <a:ext cx="2419422" cy="226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https://upload.wikimedia.org/wikipedia/commons/thumb/2/29/Heraldic_Imperial_Crown_%28Spanish_National_Arms_Design%29.svg/1200px-Heraldic_Imperial_Crown_%28Spanish_National_Arms_Design%29.svg.png"/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6266" y="1429406"/>
            <a:ext cx="3105140" cy="2345036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184" name="Picture 16" descr="https://ds04.infourok.ru/uploads/ex/042c/0005d08b-5a4ce707/hello_html_m79b2720a.png"/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860" y="4104380"/>
            <a:ext cx="3116546" cy="234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4173490" y="1197204"/>
            <a:ext cx="28280" cy="52568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7789459" y="1197204"/>
            <a:ext cx="18854" cy="52568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00837" y="103861"/>
            <a:ext cx="1390330" cy="1420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92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D3B942-1DB0-4E08-8C8B-517012F4F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Игровая карусель. </a:t>
            </a:r>
            <a:r>
              <a:rPr lang="ru-RU" sz="1800" dirty="0" smtClean="0"/>
              <a:t>Собери слоги с</a:t>
            </a:r>
            <a:r>
              <a:rPr lang="ru-RU" sz="2000" dirty="0"/>
              <a:t> </a:t>
            </a:r>
            <a:r>
              <a:rPr lang="ru-RU" sz="2000" dirty="0" err="1" smtClean="0"/>
              <a:t>К</a:t>
            </a:r>
            <a:r>
              <a:rPr lang="ru-RU" sz="1800" dirty="0" err="1" smtClean="0"/>
              <a:t>рошем</a:t>
            </a:r>
            <a:r>
              <a:rPr lang="ru-RU" sz="1800" dirty="0" smtClean="0"/>
              <a:t> </a:t>
            </a:r>
            <a:endParaRPr lang="ru-RU" sz="1800" dirty="0"/>
          </a:p>
        </p:txBody>
      </p:sp>
      <p:pic>
        <p:nvPicPr>
          <p:cNvPr id="1026" name="Picture 2" descr="https://i.pinimg.com/736x/17/dd/a5/17dda5e13e7f2a66b2f9e0b402c6b402--le-cirque-background-image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425" y="1143655"/>
            <a:ext cx="5432295" cy="5365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967972D2-984F-4098-A1AC-E7745D6577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21677" y="2737251"/>
            <a:ext cx="584645" cy="590614"/>
          </a:xfrm>
          <a:solidFill>
            <a:srgbClr val="00B050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А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2" name="Объект 3">
            <a:extLst>
              <a:ext uri="{FF2B5EF4-FFF2-40B4-BE49-F238E27FC236}">
                <a16:creationId xmlns:a16="http://schemas.microsoft.com/office/drawing/2014/main" id="{967972D2-984F-4098-A1AC-E7745D6577BE}"/>
              </a:ext>
            </a:extLst>
          </p:cNvPr>
          <p:cNvSpPr txBox="1">
            <a:spLocks/>
          </p:cNvSpPr>
          <p:nvPr/>
        </p:nvSpPr>
        <p:spPr>
          <a:xfrm>
            <a:off x="5076375" y="2622589"/>
            <a:ext cx="543214" cy="523879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О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3" name="Объект 3">
            <a:extLst>
              <a:ext uri="{FF2B5EF4-FFF2-40B4-BE49-F238E27FC236}">
                <a16:creationId xmlns:a16="http://schemas.microsoft.com/office/drawing/2014/main" id="{967972D2-984F-4098-A1AC-E7745D6577BE}"/>
              </a:ext>
            </a:extLst>
          </p:cNvPr>
          <p:cNvSpPr txBox="1">
            <a:spLocks/>
          </p:cNvSpPr>
          <p:nvPr/>
        </p:nvSpPr>
        <p:spPr>
          <a:xfrm>
            <a:off x="6340839" y="2649670"/>
            <a:ext cx="543214" cy="523879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У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4" name="Объект 3">
            <a:extLst>
              <a:ext uri="{FF2B5EF4-FFF2-40B4-BE49-F238E27FC236}">
                <a16:creationId xmlns:a16="http://schemas.microsoft.com/office/drawing/2014/main" id="{967972D2-984F-4098-A1AC-E7745D6577BE}"/>
              </a:ext>
            </a:extLst>
          </p:cNvPr>
          <p:cNvSpPr txBox="1">
            <a:spLocks/>
          </p:cNvSpPr>
          <p:nvPr/>
        </p:nvSpPr>
        <p:spPr>
          <a:xfrm>
            <a:off x="7799165" y="2768717"/>
            <a:ext cx="534679" cy="559148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Ы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9027" y="4498427"/>
            <a:ext cx="1246703" cy="1250731"/>
          </a:xfrm>
          <a:prstGeom prst="rect">
            <a:avLst/>
          </a:prstGeom>
        </p:spPr>
      </p:pic>
      <p:sp>
        <p:nvSpPr>
          <p:cNvPr id="16" name="Объект 3">
            <a:extLst>
              <a:ext uri="{FF2B5EF4-FFF2-40B4-BE49-F238E27FC236}">
                <a16:creationId xmlns:a16="http://schemas.microsoft.com/office/drawing/2014/main" id="{967972D2-984F-4098-A1AC-E7745D6577BE}"/>
              </a:ext>
            </a:extLst>
          </p:cNvPr>
          <p:cNvSpPr txBox="1">
            <a:spLocks/>
          </p:cNvSpPr>
          <p:nvPr/>
        </p:nvSpPr>
        <p:spPr>
          <a:xfrm>
            <a:off x="5619589" y="1325400"/>
            <a:ext cx="651808" cy="755648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Р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200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  <p:bldP spid="12" grpId="0" animBg="1"/>
      <p:bldP spid="13" grpId="0" animBg="1"/>
      <p:bldP spid="14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45A27F-0543-4A9F-A039-2495F2B2E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2727" y="381001"/>
            <a:ext cx="10308651" cy="1174530"/>
          </a:xfrm>
        </p:spPr>
        <p:txBody>
          <a:bodyPr>
            <a:normAutofit/>
          </a:bodyPr>
          <a:lstStyle/>
          <a:p>
            <a:r>
              <a:rPr lang="ru-RU" dirty="0" smtClean="0"/>
              <a:t>Таинственные тени </a:t>
            </a:r>
            <a:r>
              <a:rPr lang="ru-RU" sz="2000" dirty="0" smtClean="0"/>
              <a:t>подбери к каждой тени картинку, в каком слове нет звука Р?</a:t>
            </a:r>
            <a:endParaRPr lang="ru-RU" dirty="0"/>
          </a:p>
        </p:txBody>
      </p:sp>
      <p:pic>
        <p:nvPicPr>
          <p:cNvPr id="2052" name="Picture 4" descr="https://aababy.ru/sites/default/files/main-images/find_shadow_7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15" t="6256" r="8168" b="5289"/>
          <a:stretch/>
        </p:blipFill>
        <p:spPr bwMode="auto">
          <a:xfrm>
            <a:off x="9443815" y="1131960"/>
            <a:ext cx="2026763" cy="572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aababy.ru/sites/default/files/main-images/find_shadow_7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3" t="7037" r="53691" b="73293"/>
          <a:stretch/>
        </p:blipFill>
        <p:spPr bwMode="auto">
          <a:xfrm>
            <a:off x="1674909" y="1679754"/>
            <a:ext cx="1747617" cy="1237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aababy.ru/sites/default/files/main-images/find_shadow_7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7" t="26176" r="52179" b="57855"/>
          <a:stretch/>
        </p:blipFill>
        <p:spPr bwMode="auto">
          <a:xfrm>
            <a:off x="3925043" y="3230172"/>
            <a:ext cx="1866158" cy="1049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aababy.ru/sites/default/files/main-images/find_shadow_7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9" t="42667" r="52569" b="39780"/>
          <a:stretch/>
        </p:blipFill>
        <p:spPr bwMode="auto">
          <a:xfrm>
            <a:off x="2017658" y="4603985"/>
            <a:ext cx="1784136" cy="10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aababy.ru/sites/default/files/main-images/find_shadow_7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9" t="59462" r="55328" b="22028"/>
          <a:stretch/>
        </p:blipFill>
        <p:spPr bwMode="auto">
          <a:xfrm>
            <a:off x="6156598" y="4603985"/>
            <a:ext cx="1764602" cy="118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s://aababy.ru/sites/default/files/main-images/find_shadow_7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7" t="76389" r="49930" b="1880"/>
          <a:stretch/>
        </p:blipFill>
        <p:spPr bwMode="auto">
          <a:xfrm>
            <a:off x="6156598" y="1679754"/>
            <a:ext cx="1894787" cy="1244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00488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4.81481E-6 L 0.64883 0.392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35" y="1963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85185E-6 L 0.26914 0.229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51" y="1145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0.46653 -0.3025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20" y="-1513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2.96296E-6 L 0.61758 0.1664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72" y="831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3.7037E-7 L 0.28243 -0.3324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15" y="-1662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ds04.infourok.ru/uploads/ex/0cd2/00144499-6dd4c74c/img6.jp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9609" y="382385"/>
            <a:ext cx="2398353" cy="179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36F95F-4037-4AA2-BAC1-022F8C697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89966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Зрительная </a:t>
            </a:r>
            <a:r>
              <a:rPr lang="ru-RU" dirty="0"/>
              <a:t>гимнастика</a:t>
            </a:r>
            <a:br>
              <a:rPr lang="ru-RU" dirty="0"/>
            </a:br>
            <a:r>
              <a:rPr lang="ru-RU" dirty="0"/>
              <a:t> </a:t>
            </a:r>
          </a:p>
        </p:txBody>
      </p:sp>
      <p:pic>
        <p:nvPicPr>
          <p:cNvPr id="3074" name="Picture 2" descr="https://www.ochkov.net/wiki/storage/app/media/1./chto-takoe-stacionarnaya-blizorukost/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166" y="1135131"/>
            <a:ext cx="8512405" cy="5313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82508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4" name="Picture 20" descr="https://i.pinimg.com/originals/11/32/d6/1132d62efaf081ea3a8ce6d99a155978.p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5998" y="3464566"/>
            <a:ext cx="1751848" cy="168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s://ric368.newsmine.ru/wp-content/uploads/sites/14/2020/03/televizor.png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615" y="4846633"/>
            <a:ext cx="2237383" cy="167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pngimg.com/uploads/pea/pea_PNG24308.png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754" y="3786753"/>
            <a:ext cx="1423825" cy="161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https://www.pngkey.com/png/full/895-8955206_fish-tower-aquarium-towers-for-sale-fishtowernet-cartoon.png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226" y="4907980"/>
            <a:ext cx="1924299" cy="155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6" name="Picture 22" descr="https://71vsk.lv/wp-content/uploads/2020/09/kindpng_2430465.png"/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452" y="3478560"/>
            <a:ext cx="1438913" cy="153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https://ds05.infourok.ru/uploads/ex/11ac/0011d873-b0ebed33/hello_html_m75f32371.png"/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678" y="4509564"/>
            <a:ext cx="1463478" cy="1463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Где спрятался звук?</a:t>
            </a:r>
            <a:endParaRPr lang="ru-RU" dirty="0"/>
          </a:p>
        </p:txBody>
      </p:sp>
      <p:pic>
        <p:nvPicPr>
          <p:cNvPr id="6148" name="Picture 4" descr="https://ignorik.ru/ign/81/d-80210/80210_html_2df70bb0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80"/>
          <a:stretch/>
        </p:blipFill>
        <p:spPr bwMode="auto">
          <a:xfrm>
            <a:off x="1839685" y="1262322"/>
            <a:ext cx="7768017" cy="2104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0" name="Picture 26" descr="https://stend28.ru/assets/mgr/images/Nashy_raboty/Stendy-dlya-detskogo-sada/rostovye-kukly/drk_05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4486" y="304800"/>
            <a:ext cx="2068285" cy="306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7442967"/>
      </p:ext>
    </p:extLst>
  </p:cSld>
  <p:clrMapOvr>
    <a:masterClrMapping/>
  </p:clrMapOvr>
  <p:transition spd="slow"/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fill="hold" nodeType="clickEffect" p14:presetBounceEnd="61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08333E-7 -1.85185E-6 L 0.09635 -0.44838 " pathEditMode="relative" rAng="0" ptsTypes="AA" p14:bounceEnd="61000">
                                          <p:cBhvr>
                                            <p:cTn id="6" dur="2000" fill="hold"/>
                                            <p:tgtEl>
                                              <p:spTgt spid="616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818" y="-22431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42" presetClass="path" presetSubtype="0" accel="50000" fill="hold" nodeType="clickEffect" p14:presetBounceEnd="59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125E-6 -2.96296E-6 L 0.19649 -0.27731 " pathEditMode="relative" rAng="0" ptsTypes="AA" p14:bounceEnd="59000">
                                          <p:cBhvr>
                                            <p:cTn id="10" dur="2000" fill="hold"/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818" y="-13866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" fill="hold">
                          <p:stCondLst>
                            <p:cond delay="indefinite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42" presetClass="path" presetSubtype="0" accel="50000" fill="hold" nodeType="clickEffect" p14:presetBounceEnd="59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08333E-7 1.85185E-6 L -0.10417 -0.52153 " pathEditMode="relative" rAng="0" ptsTypes="AA" p14:bounceEnd="59000">
                                          <p:cBhvr>
                                            <p:cTn id="14" dur="2000" fill="hold"/>
                                            <p:tgtEl>
                                              <p:spTgt spid="616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208" y="-26088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42" presetClass="path" presetSubtype="0" accel="50000" fill="hold" nodeType="click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16667E-6 4.07407E-6 L -0.03842 -0.29885 " pathEditMode="relative" rAng="0" ptsTypes="AA" p14:bounceEnd="55000">
                                          <p:cBhvr>
                                            <p:cTn id="18" dur="2000" fill="hold"/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927" y="-14954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7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42" presetClass="path" presetSubtype="0" accel="50000" fill="hold" nodeType="click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9167E-6 4.81481E-6 L 0.00912 -0.49422 " pathEditMode="relative" rAng="0" ptsTypes="AA" p14:bounceEnd="55000">
                                          <p:cBhvr>
                                            <p:cTn id="22" dur="2000" fill="hold"/>
                                            <p:tgtEl>
                                              <p:spTgt spid="61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56" y="-24722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42" presetClass="path" presetSubtype="0" accel="50000" fill="hold" nodeType="clickEffect" p14:presetBounceEnd="53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7.40741E-7 L -0.37474 -0.29375 " pathEditMode="relative" rAng="0" ptsTypes="AA" p14:bounceEnd="53000">
                                          <p:cBhvr>
                                            <p:cTn id="26" dur="2000" fill="hold"/>
                                            <p:tgtEl>
                                              <p:spTgt spid="616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8737" y="-14699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716 0.00579 L -0.42214 0.14838 " pathEditMode="relative" rAng="0" ptsTypes="AA">
                                          <p:cBhvr>
                                            <p:cTn id="30" dur="2000" fill="hold"/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471" y="713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08333E-7 -1.85185E-6 L 0.09635 -0.44838 " pathEditMode="relative" rAng="0" ptsTypes="AA">
                                          <p:cBhvr>
                                            <p:cTn id="6" dur="2000" fill="hold"/>
                                            <p:tgtEl>
                                              <p:spTgt spid="616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818" y="-22431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125E-6 -2.96296E-6 L 0.19649 -0.27731 " pathEditMode="relative" rAng="0" ptsTypes="AA">
                                          <p:cBhvr>
                                            <p:cTn id="10" dur="2000" fill="hold"/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818" y="-13866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" fill="hold">
                          <p:stCondLst>
                            <p:cond delay="indefinite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08333E-7 1.85185E-6 L -0.10417 -0.52153 " pathEditMode="relative" rAng="0" ptsTypes="AA">
                                          <p:cBhvr>
                                            <p:cTn id="14" dur="2000" fill="hold"/>
                                            <p:tgtEl>
                                              <p:spTgt spid="616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208" y="-26088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3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16667E-6 4.07407E-6 L -0.03842 -0.29885 " pathEditMode="relative" rAng="0" ptsTypes="AA">
                                          <p:cBhvr>
                                            <p:cTn id="18" dur="2000" fill="hold"/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927" y="-14954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7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9167E-6 4.81481E-6 L 0.00912 -0.49422 " pathEditMode="relative" rAng="0" ptsTypes="AA">
                                          <p:cBhvr>
                                            <p:cTn id="22" dur="2000" fill="hold"/>
                                            <p:tgtEl>
                                              <p:spTgt spid="61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56" y="-24722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-7.40741E-7 L -0.37474 -0.29375 " pathEditMode="relative" rAng="0" ptsTypes="AA">
                                          <p:cBhvr>
                                            <p:cTn id="26" dur="2000" fill="hold"/>
                                            <p:tgtEl>
                                              <p:spTgt spid="616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8737" y="-14699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2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716 0.00579 L -0.42214 0.14838 " pathEditMode="relative" rAng="0" ptsTypes="AA">
                                          <p:cBhvr>
                                            <p:cTn id="30" dur="2000" fill="hold"/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1471" y="713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9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758258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физминутка</a:t>
            </a:r>
            <a:endParaRPr lang="ru-RU" dirty="0"/>
          </a:p>
        </p:txBody>
      </p:sp>
      <p:pic>
        <p:nvPicPr>
          <p:cNvPr id="5122" name="Picture 2" descr="https://i.ytimg.com/vi/Fkdv8SNlKWI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724" y="1010527"/>
            <a:ext cx="10108275" cy="5685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018200" y="324970"/>
            <a:ext cx="65861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hlinkClick r:id="rId3"/>
              </a:rPr>
              <a:t>https://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hlinkClick r:id="rId3"/>
              </a:rPr>
              <a:t>yandex.ru/efir?stream_id=49e01d60305117d3ade62dc2ab5e4433&amp;from_block=player_share_button_yavideo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968470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5E12CF-34FE-4BB7-980B-17A69CC3F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7831" y="398817"/>
            <a:ext cx="10172700" cy="1493517"/>
          </a:xfrm>
        </p:spPr>
        <p:txBody>
          <a:bodyPr/>
          <a:lstStyle/>
          <a:p>
            <a:pPr algn="ctr"/>
            <a:r>
              <a:rPr lang="ru-RU" dirty="0" smtClean="0"/>
              <a:t>Поиграй с </a:t>
            </a:r>
            <a:r>
              <a:rPr lang="ru-RU" dirty="0" err="1" smtClean="0"/>
              <a:t>Крошем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200" dirty="0" smtClean="0"/>
              <a:t>«Один- много»</a:t>
            </a:r>
            <a:endParaRPr lang="ru-RU" sz="320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8B7E45A-69CC-44BD-B6AC-F3E68460FD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142863" y="1845336"/>
            <a:ext cx="1929426" cy="14290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B2EE55C1-AD9B-4CA2-8554-C2D2424129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408245" y="1700412"/>
            <a:ext cx="2221458" cy="15851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2467" y="1619008"/>
            <a:ext cx="2302262" cy="1506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4061" y="3278317"/>
            <a:ext cx="2544496" cy="1503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93662" y="3447393"/>
            <a:ext cx="1837346" cy="1273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33903" y="3285569"/>
            <a:ext cx="2470100" cy="15032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95013" y="4842073"/>
            <a:ext cx="2544495" cy="17565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33459" y="4939865"/>
            <a:ext cx="1739663" cy="1658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62080" y="4930505"/>
            <a:ext cx="2147961" cy="1595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Прямоугольник 16"/>
          <p:cNvSpPr/>
          <p:nvPr/>
        </p:nvSpPr>
        <p:spPr>
          <a:xfrm>
            <a:off x="1599524" y="1652663"/>
            <a:ext cx="2904521" cy="15954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Рули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240000">
            <a:off x="189045" y="156516"/>
            <a:ext cx="1650270" cy="1913985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1614653" y="3320614"/>
            <a:ext cx="2889392" cy="15214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Вертолёты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599524" y="4914548"/>
            <a:ext cx="2904521" cy="16114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Маляры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947675" y="1646391"/>
            <a:ext cx="2865939" cy="15772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Рулеты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942008" y="3320614"/>
            <a:ext cx="2871606" cy="15214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Карусели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4942008" y="4930506"/>
            <a:ext cx="2871606" cy="15954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Компьютеры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8211289" y="1619008"/>
            <a:ext cx="2792714" cy="15925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Рояли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8211290" y="3285568"/>
            <a:ext cx="2792714" cy="15565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Верблюды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8211289" y="4930506"/>
            <a:ext cx="2792714" cy="15954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Телевизоры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69023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982" y="14640"/>
            <a:ext cx="2541319" cy="26766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«Новые  слова»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2337442" y="1409253"/>
            <a:ext cx="2104776" cy="23965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5526932" y="1391405"/>
            <a:ext cx="2266465" cy="2432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08015" y="1299794"/>
            <a:ext cx="2238662" cy="2357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3527" y="4166573"/>
            <a:ext cx="2381421" cy="2093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14726" y="4166573"/>
            <a:ext cx="2119438" cy="19399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37443" y="1337009"/>
            <a:ext cx="2175346" cy="24808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49802" y="1241604"/>
            <a:ext cx="2355087" cy="241435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96255" y="1241604"/>
            <a:ext cx="2127817" cy="241599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44871" y="4221868"/>
            <a:ext cx="2258731" cy="198339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74378" y="4223124"/>
            <a:ext cx="2059786" cy="188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72982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«Подбери слово»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596045"/>
            <a:ext cx="10178322" cy="4283548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Спелый, сочный…….</a:t>
            </a:r>
          </a:p>
          <a:p>
            <a:endParaRPr lang="ru-RU" dirty="0" smtClean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r>
              <a:rPr lang="ru-RU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Холодное, вкусное……</a:t>
            </a:r>
          </a:p>
          <a:p>
            <a:endParaRPr lang="ru-RU" dirty="0" smtClean="0">
              <a:solidFill>
                <a:srgbClr val="00B050"/>
              </a:solidFill>
              <a:latin typeface="Arial Black" panose="020B0A04020102020204" pitchFamily="34" charset="0"/>
            </a:endParaRPr>
          </a:p>
          <a:p>
            <a:r>
              <a:rPr lang="ru-RU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Разноцветные, легкие…..</a:t>
            </a:r>
          </a:p>
          <a:p>
            <a:endParaRPr lang="ru-RU" dirty="0" smtClean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r>
              <a:rPr lang="ru-RU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Праздничный, сладкий…..</a:t>
            </a:r>
          </a:p>
          <a:p>
            <a:endParaRPr lang="ru-RU" dirty="0" smtClean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r>
              <a:rPr lang="ru-RU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Красивый, ядовитый…..</a:t>
            </a:r>
            <a:endParaRPr lang="ru-RU" dirty="0"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8102" y="5419702"/>
            <a:ext cx="1148546" cy="11436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4076" y="4588356"/>
            <a:ext cx="1146270" cy="12330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13203" y="2673155"/>
            <a:ext cx="1227344" cy="140277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5409" y="1179708"/>
            <a:ext cx="1349782" cy="139751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8145516" y="430551"/>
            <a:ext cx="1309891" cy="11654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305630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89 0.03565 L -0.25808 -0.6203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16" y="-3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566 -0.00371 L -0.28841 -0.3761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03" y="-18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3.7037E-7 L -0.425 3.7037E-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5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2.59259E-6 L -0.23945 0.35903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79" y="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4.81481E-6 L -0.24544 0.62314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79" y="3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Веселая математика    </a:t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6648" y="1344706"/>
            <a:ext cx="10574239" cy="4840941"/>
          </a:xfrm>
        </p:spPr>
        <p:txBody>
          <a:bodyPr>
            <a:normAutofit/>
          </a:bodyPr>
          <a:lstStyle/>
          <a:p>
            <a:endParaRPr lang="ru-RU" sz="2400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Одна               ,  три               , пять              , десять </a:t>
            </a:r>
          </a:p>
          <a:p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ru-RU" sz="2400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Один         </a:t>
            </a:r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    , три              , 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пять                  , </a:t>
            </a:r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десять </a:t>
            </a:r>
          </a:p>
          <a:p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ru-RU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Один              , три              , пять                  , десять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7267" y="3022180"/>
            <a:ext cx="1094952" cy="10079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1810" y="3056830"/>
            <a:ext cx="1032735" cy="102040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0861" y="3069331"/>
            <a:ext cx="1053749" cy="100790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6432" y="3007668"/>
            <a:ext cx="1073984" cy="911082"/>
          </a:xfrm>
          <a:prstGeom prst="rect">
            <a:avLst/>
          </a:prstGeom>
        </p:spPr>
      </p:pic>
      <p:pic>
        <p:nvPicPr>
          <p:cNvPr id="10" name="Picture 2" descr="http://friends73.burlakk.ru/2013-03-14_170858.p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6016" y="1918232"/>
            <a:ext cx="71352" cy="81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gro63.ru/wa-data/public/shop/products/49/52/5249/images/6771/6771.750.jpg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146" y="4777962"/>
            <a:ext cx="1222206" cy="107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1.1zoom.ru/b6153/396/Roses_Closeup_Red_White_511467_2048x1152.jpg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446" y="1635076"/>
            <a:ext cx="1063574" cy="905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s://s1.1zoom.ru/b6153/396/Roses_Closeup_Red_White_511467_2048x1152.jpg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052" y="1681947"/>
            <a:ext cx="1063574" cy="905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s://s1.1zoom.ru/b6153/396/Roses_Closeup_Red_White_511467_2048x1152.jpg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966" y="1699151"/>
            <a:ext cx="1063574" cy="905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s://s1.1zoom.ru/b6153/396/Roses_Closeup_Red_White_511467_2048x1152.jpg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0970" y="1730070"/>
            <a:ext cx="1063574" cy="905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s://agro63.ru/wa-data/public/shop/products/49/52/5249/images/6771/6771.750.jpg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727" y="4792788"/>
            <a:ext cx="1222206" cy="107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s://agro63.ru/wa-data/public/shop/products/49/52/5249/images/6771/6771.750.jpg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3421" y="4782061"/>
            <a:ext cx="1222206" cy="107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s://agro63.ru/wa-data/public/shop/products/49/52/5249/images/6771/6771.750.jpg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006" y="4763875"/>
            <a:ext cx="1222206" cy="107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60416" y="65329"/>
            <a:ext cx="1706719" cy="1596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79010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Составь предложение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7340" y="1296201"/>
            <a:ext cx="2434609" cy="2403440"/>
          </a:xfrm>
          <a:prstGeom prst="rect">
            <a:avLst/>
          </a:prstGeom>
        </p:spPr>
      </p:pic>
      <p:pic>
        <p:nvPicPr>
          <p:cNvPr id="16" name="Объект 1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477663" y="3893223"/>
            <a:ext cx="1515032" cy="108153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13599" y="1928947"/>
            <a:ext cx="1567543" cy="6422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Рома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727485" y="1928947"/>
            <a:ext cx="700092" cy="6422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…….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573920" y="1928947"/>
            <a:ext cx="1442216" cy="6422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3600" y="2925500"/>
            <a:ext cx="1290420" cy="129815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2765" y="5068807"/>
            <a:ext cx="1603829" cy="120287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3799" y="2803422"/>
            <a:ext cx="1337240" cy="122845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3326" y="5121677"/>
            <a:ext cx="1376681" cy="1150002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7810133" y="1928947"/>
            <a:ext cx="1567543" cy="6422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Ира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0324516" y="1928947"/>
            <a:ext cx="1567543" cy="6422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9501050" y="1928947"/>
            <a:ext cx="700092" cy="6422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…….</a:t>
            </a:r>
            <a:endParaRPr lang="ru-RU" dirty="0"/>
          </a:p>
        </p:txBody>
      </p:sp>
      <p:pic>
        <p:nvPicPr>
          <p:cNvPr id="1026" name="Picture 2" descr="https://funforkids.ru/pictures/funnyflowers/funnyflower05.png"/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0000">
            <a:off x="7922929" y="2604410"/>
            <a:ext cx="1191193" cy="168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77836" y="5106526"/>
            <a:ext cx="1481378" cy="1386085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63022" y="3893223"/>
            <a:ext cx="1544088" cy="1136586"/>
          </a:xfrm>
          <a:prstGeom prst="rect">
            <a:avLst/>
          </a:prstGeom>
        </p:spPr>
      </p:pic>
      <p:sp>
        <p:nvSpPr>
          <p:cNvPr id="36" name="Прямоугольник 35"/>
          <p:cNvSpPr/>
          <p:nvPr/>
        </p:nvSpPr>
        <p:spPr>
          <a:xfrm>
            <a:off x="8212182" y="1167800"/>
            <a:ext cx="3400541" cy="6422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Образец: Ира увидела радугу. </a:t>
            </a:r>
            <a:endParaRPr lang="ru-RU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1352765" y="1209214"/>
            <a:ext cx="3323738" cy="6422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О</a:t>
            </a:r>
            <a:r>
              <a:rPr lang="ru-RU" dirty="0" smtClean="0"/>
              <a:t>бразец: Рома взял трубу.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400592" y="2595475"/>
            <a:ext cx="1270551" cy="13425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220371" y="5029809"/>
            <a:ext cx="1450772" cy="145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34246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Перепутанные вагончики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51678" y="1834441"/>
            <a:ext cx="1902373" cy="8618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Крот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527627" y="1824871"/>
            <a:ext cx="1902373" cy="8618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землю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327470" y="1834441"/>
            <a:ext cx="1902373" cy="8618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забора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465444" y="1824871"/>
            <a:ext cx="1902373" cy="8618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роет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403262" y="1824871"/>
            <a:ext cx="1902373" cy="8618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 Black" panose="020B0A04020102020204" pitchFamily="34" charset="0"/>
              </a:rPr>
              <a:t>у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251678" y="1524000"/>
            <a:ext cx="881922" cy="30087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699256" y="2695184"/>
            <a:ext cx="409903" cy="3048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3844" y="2705859"/>
            <a:ext cx="420660" cy="31701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6952" y="2702632"/>
            <a:ext cx="420660" cy="31701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7814" y="2693640"/>
            <a:ext cx="420660" cy="31701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9770" y="2676059"/>
            <a:ext cx="420660" cy="31701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2493" y="2676059"/>
            <a:ext cx="420660" cy="31701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137" y="2681829"/>
            <a:ext cx="420660" cy="317019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3731" y="2676057"/>
            <a:ext cx="420660" cy="317019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8733" y="2676058"/>
            <a:ext cx="420660" cy="317019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7500" y="2681339"/>
            <a:ext cx="420660" cy="317019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3375043" y="3419664"/>
            <a:ext cx="1902373" cy="82177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краской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428734" y="3408271"/>
            <a:ext cx="1902373" cy="82177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пароход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9536116" y="3408270"/>
            <a:ext cx="1902373" cy="835627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раскрашивает</a:t>
            </a:r>
            <a:endParaRPr lang="ru-RU" sz="16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329843" y="3424970"/>
            <a:ext cx="1902373" cy="82177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Рома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7482425" y="3415400"/>
            <a:ext cx="1902373" cy="82177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 Black" panose="020B0A04020102020204" pitchFamily="34" charset="0"/>
              </a:rPr>
              <a:t>о</a:t>
            </a:r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ранжевой 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329843" y="3111034"/>
            <a:ext cx="951186" cy="3086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2940" y="4241245"/>
            <a:ext cx="420660" cy="317019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137" y="4251080"/>
            <a:ext cx="420660" cy="317019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3634" y="4237172"/>
            <a:ext cx="420660" cy="317019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7519" y="4243898"/>
            <a:ext cx="420660" cy="317019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3103" y="4203983"/>
            <a:ext cx="420660" cy="317019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2646" y="4211961"/>
            <a:ext cx="420660" cy="317019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6435" y="4217120"/>
            <a:ext cx="420660" cy="317019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3451" y="4219325"/>
            <a:ext cx="420660" cy="317019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7673" y="4230043"/>
            <a:ext cx="420660" cy="317019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7500" y="4251779"/>
            <a:ext cx="420660" cy="317019"/>
          </a:xfrm>
          <a:prstGeom prst="rect">
            <a:avLst/>
          </a:prstGeom>
        </p:spPr>
      </p:pic>
      <p:sp>
        <p:nvSpPr>
          <p:cNvPr id="48" name="Прямоугольник 47"/>
          <p:cNvSpPr/>
          <p:nvPr/>
        </p:nvSpPr>
        <p:spPr>
          <a:xfrm>
            <a:off x="1379836" y="4841280"/>
            <a:ext cx="1902373" cy="82177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Мама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1393037" y="4568099"/>
            <a:ext cx="809581" cy="27776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/>
          <p:cNvSpPr/>
          <p:nvPr/>
        </p:nvSpPr>
        <p:spPr>
          <a:xfrm>
            <a:off x="3416783" y="4866479"/>
            <a:ext cx="1902373" cy="82177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куртку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5470474" y="4871899"/>
            <a:ext cx="1902373" cy="82177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купила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7502607" y="4866479"/>
            <a:ext cx="1902373" cy="82177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Артёму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9556298" y="4874328"/>
            <a:ext cx="1902373" cy="82177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спортивную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pic>
        <p:nvPicPr>
          <p:cNvPr id="56" name="Рисунок 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5009" y="5683520"/>
            <a:ext cx="420660" cy="317019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9537" y="5681350"/>
            <a:ext cx="420660" cy="317019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958" y="5707277"/>
            <a:ext cx="420660" cy="317019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1919" y="5676794"/>
            <a:ext cx="420660" cy="317019"/>
          </a:xfrm>
          <a:prstGeom prst="rect">
            <a:avLst/>
          </a:prstGeom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7959" y="5674900"/>
            <a:ext cx="420660" cy="317019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7096" y="5676515"/>
            <a:ext cx="420660" cy="317019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4874" y="5706347"/>
            <a:ext cx="420660" cy="317019"/>
          </a:xfrm>
          <a:prstGeom prst="rect">
            <a:avLst/>
          </a:prstGeom>
        </p:spPr>
      </p:pic>
      <p:pic>
        <p:nvPicPr>
          <p:cNvPr id="64" name="Рисунок 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2489" y="5688808"/>
            <a:ext cx="420660" cy="317019"/>
          </a:xfrm>
          <a:prstGeom prst="rect">
            <a:avLst/>
          </a:prstGeom>
        </p:spPr>
      </p:pic>
      <p:pic>
        <p:nvPicPr>
          <p:cNvPr id="65" name="Рисунок 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7668" y="5687407"/>
            <a:ext cx="420660" cy="317019"/>
          </a:xfrm>
          <a:prstGeom prst="rect">
            <a:avLst/>
          </a:prstGeom>
        </p:spPr>
      </p:pic>
      <p:sp>
        <p:nvSpPr>
          <p:cNvPr id="66" name="Объект 65"/>
          <p:cNvSpPr>
            <a:spLocks noGrp="1"/>
          </p:cNvSpPr>
          <p:nvPr>
            <p:ph idx="1"/>
          </p:nvPr>
        </p:nvSpPr>
        <p:spPr>
          <a:xfrm>
            <a:off x="1251678" y="2286002"/>
            <a:ext cx="10178322" cy="98135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7" name="Рисунок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695" y="5709265"/>
            <a:ext cx="420660" cy="317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36869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3" grpId="0" animBg="1"/>
      <p:bldP spid="14" grpId="0" animBg="1"/>
      <p:bldP spid="15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48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390BC4-53EF-4623-BEDF-522E351FE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Тараторки на пригорке </a:t>
            </a: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3787F6F-E4F5-4F33-8E4E-2E26B88A6C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E01B806-B39B-4F52-B683-899E6DB5A1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57300" y="2199633"/>
            <a:ext cx="10168128" cy="3705867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РА 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– </a:t>
            </a:r>
            <a:r>
              <a:rPr lang="ru-RU" sz="36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ра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- </a:t>
            </a:r>
            <a:r>
              <a:rPr lang="ru-RU" sz="36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ра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– в школу мы идём с </a:t>
            </a:r>
            <a:r>
              <a:rPr lang="ru-RU" sz="36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ут</a:t>
            </a:r>
            <a:r>
              <a:rPr lang="ru-RU" sz="36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РА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 </a:t>
            </a:r>
          </a:p>
          <a:p>
            <a:pPr>
              <a:lnSpc>
                <a:spcPct val="17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РЕ 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– 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ре 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- 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ре 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– в 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школе рады </a:t>
            </a:r>
            <a:r>
              <a:rPr lang="ru-RU" sz="36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детво</a:t>
            </a:r>
            <a:r>
              <a:rPr lang="ru-RU" sz="36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РЕ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    </a:t>
            </a:r>
          </a:p>
          <a:p>
            <a:pPr>
              <a:lnSpc>
                <a:spcPct val="17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РУ 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– </a:t>
            </a:r>
            <a:r>
              <a:rPr lang="ru-RU" sz="36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ру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- </a:t>
            </a:r>
            <a:r>
              <a:rPr lang="ru-RU" sz="36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ру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– 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я букетик </a:t>
            </a:r>
            <a:r>
              <a:rPr lang="ru-RU" sz="36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собе</a:t>
            </a:r>
            <a:r>
              <a:rPr lang="ru-RU" sz="36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РУ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r>
              <a:rPr lang="ru-RU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</a:p>
          <a:p>
            <a:pPr>
              <a:lnSpc>
                <a:spcPct val="17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РЫ 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– </a:t>
            </a:r>
            <a:r>
              <a:rPr lang="ru-RU" sz="36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ры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- </a:t>
            </a:r>
            <a:r>
              <a:rPr lang="ru-RU" sz="36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ры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– 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разноцветные </a:t>
            </a:r>
            <a:r>
              <a:rPr lang="ru-RU" sz="36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ша</a:t>
            </a:r>
            <a:r>
              <a:rPr lang="ru-RU" sz="36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РЫ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      </a:t>
            </a:r>
          </a:p>
          <a:p>
            <a:pPr>
              <a:lnSpc>
                <a:spcPct val="17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АРЬ 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– </a:t>
            </a:r>
            <a:r>
              <a:rPr lang="ru-RU" sz="36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арь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- </a:t>
            </a:r>
            <a:r>
              <a:rPr lang="ru-RU" sz="36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арь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– 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 стене висит </a:t>
            </a:r>
            <a:r>
              <a:rPr lang="ru-RU" sz="36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фон</a:t>
            </a:r>
            <a:r>
              <a:rPr lang="ru-RU" sz="36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АРЬ</a:t>
            </a: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endParaRPr lang="ru-RU" sz="36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>
              <a:lnSpc>
                <a:spcPct val="170000"/>
              </a:lnSpc>
            </a:pPr>
            <a:endParaRPr lang="ru-RU" sz="36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CEAF64A-3F3E-40B1-808B-8370756640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1388744" y="2199633"/>
            <a:ext cx="45719" cy="63252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4312DDC-48B5-4549-8682-BAC5C38681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1388744" y="2909102"/>
            <a:ext cx="45719" cy="299639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1067" y="126459"/>
            <a:ext cx="2030519" cy="1910616"/>
          </a:xfrm>
          <a:prstGeom prst="rect">
            <a:avLst/>
          </a:prstGeom>
        </p:spPr>
      </p:pic>
      <p:pic>
        <p:nvPicPr>
          <p:cNvPr id="9" name="Picture 2" descr="https://images.hepsiburada.net/assets/gif/hepsiburada/bts_2019/assets/img/ilk-1/44.p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5242" y="2120826"/>
            <a:ext cx="1313794" cy="131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s1.1zoom.ru/prev/580/Bouquets_Tulips_White_background_Red_579911_600x337.jpg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909" y="3599441"/>
            <a:ext cx="1430078" cy="920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s://bel.cultreg.ru/uploads/25b9f133695ce76f0b153b7bb045d85f.jpeg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7987" y="4099034"/>
            <a:ext cx="1334813" cy="116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Уличный фонарь PNG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5655" y="5336284"/>
            <a:ext cx="927145" cy="1068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5838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Рассказываем вместе с    </a:t>
            </a:r>
            <a:r>
              <a:rPr lang="ru-RU" dirty="0" err="1" smtClean="0"/>
              <a:t>Крошем</a:t>
            </a:r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2286001"/>
            <a:ext cx="10178322" cy="417786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Сорока.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Сорока любит блестящие предметы. Всё, что блестит, сверкает, нравится            , и она тащит к себе в гнездо. Усмотрит             кусочек стекла или серебряную монету- тоже возьмёт.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Однажды мама варила варенье на веранде и положила на стол    серебряную ложку. Это привлекло            . Как только мама отвернулась,            подлетела и схватила добычу. Кирилл увидел это и закричал.             </a:t>
            </a: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п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ерепугалась и выронила ложку.</a:t>
            </a:r>
          </a:p>
          <a:p>
            <a:endParaRPr lang="ru-RU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endParaRPr lang="ru-RU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8" name="Picture 2" descr="https://multiurok.ru/img/130239/image_5b291f8382b12.jp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733" y="3200399"/>
            <a:ext cx="830317" cy="5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multiurok.ru/img/130239/image_5b291f8382b12.jp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586" y="3200398"/>
            <a:ext cx="830317" cy="5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multiurok.ru/img/130239/image_5b291f8382b12.jp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904" y="4656081"/>
            <a:ext cx="830317" cy="5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multiurok.ru/img/130239/image_5b291f8382b12.jp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5108025"/>
            <a:ext cx="830317" cy="5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multiurok.ru/img/130239/image_5b291f8382b12.jp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958" y="5686094"/>
            <a:ext cx="830317" cy="5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7384" y="117881"/>
            <a:ext cx="2030519" cy="1910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7078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Рефлексия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78923" y="1393371"/>
            <a:ext cx="6449786" cy="3681179"/>
          </a:xfrm>
        </p:spPr>
        <p:txBody>
          <a:bodyPr>
            <a:normAutofit/>
          </a:bodyPr>
          <a:lstStyle/>
          <a:p>
            <a:pPr marL="457200"/>
            <a:r>
              <a:rPr lang="ru-RU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Своей 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работой на </a:t>
            </a:r>
            <a:r>
              <a:rPr lang="ru-RU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занятии 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я</a:t>
            </a:r>
            <a:r>
              <a:rPr lang="ru-RU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…</a:t>
            </a:r>
          </a:p>
          <a:p>
            <a:pPr marL="457200"/>
            <a:endParaRPr lang="ru-RU" sz="14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marL="457200"/>
            <a:r>
              <a:rPr lang="ru-RU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Материал 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урока мне был</a:t>
            </a:r>
            <a:r>
              <a:rPr lang="ru-RU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…</a:t>
            </a:r>
          </a:p>
          <a:p>
            <a:pPr marL="457200"/>
            <a:endParaRPr lang="ru-RU" sz="14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marL="457200"/>
            <a:r>
              <a:rPr lang="ru-RU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Мне 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захотелось</a:t>
            </a:r>
            <a:r>
              <a:rPr lang="ru-RU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…</a:t>
            </a:r>
          </a:p>
          <a:p>
            <a:pPr indent="0">
              <a:buNone/>
            </a:pPr>
            <a:endParaRPr lang="ru-RU" sz="14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marL="457200"/>
            <a:r>
              <a:rPr lang="ru-RU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Мне 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больше всего удалось…</a:t>
            </a:r>
            <a:endParaRPr lang="ru-RU" sz="14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2020" y="1978428"/>
            <a:ext cx="1951968" cy="1569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011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2.22222E-6 L -0.26667 -0.1724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33" y="-8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использованной литературы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57299" y="2070538"/>
            <a:ext cx="9978259" cy="3834962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Arial Black" panose="020B0A04020102020204" pitchFamily="34" charset="0"/>
              </a:rPr>
              <a:t>1. Комарова </a:t>
            </a:r>
            <a:r>
              <a:rPr lang="ru-RU" b="1" dirty="0">
                <a:latin typeface="Arial Black" panose="020B0A04020102020204" pitchFamily="34" charset="0"/>
              </a:rPr>
              <a:t>Л.А.</a:t>
            </a:r>
            <a:r>
              <a:rPr lang="ru-RU" b="1" dirty="0" smtClean="0">
                <a:latin typeface="Arial Black" panose="020B0A04020102020204" pitchFamily="34" charset="0"/>
              </a:rPr>
              <a:t> Автоматизация звука Р в игровых упражнениях. Альбом дошкольника/ Л.А. Комарова. – М.: ИЗДАТЕЛЬСТВО ГНОМ, 2017.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Arial Black" panose="020B0A04020102020204" pitchFamily="34" charset="0"/>
              </a:rPr>
              <a:t>2. </a:t>
            </a:r>
            <a:r>
              <a:rPr lang="ru-RU" b="1" dirty="0" err="1" smtClean="0">
                <a:latin typeface="Arial Black" panose="020B0A04020102020204" pitchFamily="34" charset="0"/>
              </a:rPr>
              <a:t>Османова</a:t>
            </a:r>
            <a:r>
              <a:rPr lang="ru-RU" b="1" dirty="0" smtClean="0">
                <a:latin typeface="Arial Black" panose="020B0A04020102020204" pitchFamily="34" charset="0"/>
              </a:rPr>
              <a:t> Г.А., Позднякова Л.А. Учимся правильно произносить звуки Р и </a:t>
            </a:r>
            <a:r>
              <a:rPr lang="ru-RU" b="1" dirty="0" err="1" smtClean="0">
                <a:latin typeface="Arial Black" panose="020B0A04020102020204" pitchFamily="34" charset="0"/>
              </a:rPr>
              <a:t>Рь</a:t>
            </a:r>
            <a:r>
              <a:rPr lang="ru-RU" b="1" dirty="0" smtClean="0">
                <a:latin typeface="Arial Black" panose="020B0A04020102020204" pitchFamily="34" charset="0"/>
              </a:rPr>
              <a:t>. – СПб.: Издательский Дом «Литера», 2016.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Arial Black" panose="020B0A04020102020204" pitchFamily="34" charset="0"/>
              </a:rPr>
              <a:t>3. Азова Е.А., Чернова О.О. Учим звуки  </a:t>
            </a:r>
            <a:r>
              <a:rPr lang="en-US" b="1" dirty="0" smtClean="0">
                <a:latin typeface="Arial Black" panose="020B0A04020102020204" pitchFamily="34" charset="0"/>
              </a:rPr>
              <a:t>[ </a:t>
            </a:r>
            <a:r>
              <a:rPr lang="ru-RU" b="1" dirty="0" smtClean="0">
                <a:latin typeface="Arial Black" panose="020B0A04020102020204" pitchFamily="34" charset="0"/>
              </a:rPr>
              <a:t>р</a:t>
            </a:r>
            <a:r>
              <a:rPr lang="en-US" b="1" dirty="0" smtClean="0">
                <a:latin typeface="Arial Black" panose="020B0A04020102020204" pitchFamily="34" charset="0"/>
              </a:rPr>
              <a:t>]</a:t>
            </a:r>
            <a:r>
              <a:rPr lang="ru-RU" b="1" dirty="0" smtClean="0">
                <a:latin typeface="Arial Black" panose="020B0A04020102020204" pitchFamily="34" charset="0"/>
              </a:rPr>
              <a:t>, </a:t>
            </a:r>
            <a:r>
              <a:rPr lang="en-US" b="1" dirty="0" smtClean="0">
                <a:latin typeface="Arial Black" panose="020B0A04020102020204" pitchFamily="34" charset="0"/>
              </a:rPr>
              <a:t>[</a:t>
            </a:r>
            <a:r>
              <a:rPr lang="ru-RU" b="1" dirty="0" err="1" smtClean="0">
                <a:latin typeface="Arial Black" panose="020B0A04020102020204" pitchFamily="34" charset="0"/>
              </a:rPr>
              <a:t>рь</a:t>
            </a:r>
            <a:r>
              <a:rPr lang="en-US" b="1" dirty="0" smtClean="0">
                <a:latin typeface="Arial Black" panose="020B0A04020102020204" pitchFamily="34" charset="0"/>
              </a:rPr>
              <a:t>]</a:t>
            </a:r>
            <a:r>
              <a:rPr lang="ru-RU" b="1" dirty="0" smtClean="0">
                <a:latin typeface="Arial Black" panose="020B0A04020102020204" pitchFamily="34" charset="0"/>
              </a:rPr>
              <a:t>. Домашняя логопедическая тетрадь для детей 5-7 лет. – М.: ТЦ Сфера, 2012.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hlinkClick r:id="rId2"/>
              </a:rPr>
              <a:t>https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hlinkClick r:id="rId2"/>
              </a:rPr>
              <a:t>://yandex.ru/efir?stream_id=49e01d60305117d3ade62dc2ab5e4433&amp;from_block=player_share_button_yavideo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ru-RU" b="1" dirty="0" smtClean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21961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Эмблема">
  <a:themeElements>
    <a:clrScheme name="Эмблема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Эмблема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Эмблем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584</TotalTime>
  <Words>410</Words>
  <Application>Microsoft Office PowerPoint</Application>
  <PresentationFormat>Широкоэкранный</PresentationFormat>
  <Paragraphs>95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Microsoft YaHei UI</vt:lpstr>
      <vt:lpstr>Arial</vt:lpstr>
      <vt:lpstr>Arial Black</vt:lpstr>
      <vt:lpstr>Corbel</vt:lpstr>
      <vt:lpstr>Gill Sans MT</vt:lpstr>
      <vt:lpstr>Impact</vt:lpstr>
      <vt:lpstr>Times New Roman</vt:lpstr>
      <vt:lpstr>Эмблема</vt:lpstr>
      <vt:lpstr> Конкурс интерактивных презентаций  «Цифровая мозаика»  16  лайфхаков  для звука [р]  или  советы от  Кроша </vt:lpstr>
      <vt:lpstr>Новые слова. Крош  узнал, что если заменить один звук,  то смысл слова изменится. Проверь!!!</vt:lpstr>
      <vt:lpstr>Игровая карусель. Собери слоги с Крошем </vt:lpstr>
      <vt:lpstr>Таинственные тени подбери к каждой тени картинку, в каком слове нет звука Р?</vt:lpstr>
      <vt:lpstr>Зрительная гимнастика  </vt:lpstr>
      <vt:lpstr>Где спрятался звук?</vt:lpstr>
      <vt:lpstr>физминутка</vt:lpstr>
      <vt:lpstr>Поиграй с Крошем «Один- много»</vt:lpstr>
      <vt:lpstr>                «Новые  слова»</vt:lpstr>
      <vt:lpstr>«Подбери слово»</vt:lpstr>
      <vt:lpstr>Веселая математика      </vt:lpstr>
      <vt:lpstr>Составь предложение</vt:lpstr>
      <vt:lpstr>Перепутанные вагончики</vt:lpstr>
      <vt:lpstr>Тараторки на пригорке </vt:lpstr>
      <vt:lpstr>Рассказываем вместе с    Крошем  </vt:lpstr>
      <vt:lpstr>Рефлексия</vt:lpstr>
      <vt:lpstr>Список использованной литературы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17 лайфхаков для звука [р]</dc:title>
  <dc:creator>User</dc:creator>
  <cp:lastModifiedBy>User</cp:lastModifiedBy>
  <cp:revision>57</cp:revision>
  <dcterms:created xsi:type="dcterms:W3CDTF">2020-11-30T08:28:03Z</dcterms:created>
  <dcterms:modified xsi:type="dcterms:W3CDTF">2022-10-18T05:33:37Z</dcterms:modified>
</cp:coreProperties>
</file>