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309" r:id="rId2"/>
    <p:sldId id="257" r:id="rId3"/>
    <p:sldId id="264" r:id="rId4"/>
    <p:sldId id="312" r:id="rId5"/>
    <p:sldId id="259" r:id="rId6"/>
    <p:sldId id="260" r:id="rId7"/>
    <p:sldId id="299" r:id="rId8"/>
    <p:sldId id="302" r:id="rId9"/>
    <p:sldId id="261" r:id="rId10"/>
    <p:sldId id="262" r:id="rId11"/>
    <p:sldId id="263" r:id="rId12"/>
    <p:sldId id="265" r:id="rId13"/>
    <p:sldId id="270" r:id="rId14"/>
    <p:sldId id="269" r:id="rId15"/>
    <p:sldId id="313" r:id="rId16"/>
    <p:sldId id="274" r:id="rId17"/>
    <p:sldId id="308" r:id="rId18"/>
    <p:sldId id="275" r:id="rId19"/>
    <p:sldId id="31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44A"/>
    <a:srgbClr val="51CFAE"/>
    <a:srgbClr val="FFCC00"/>
    <a:srgbClr val="3F9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10" autoAdjust="0"/>
    <p:restoredTop sz="94660"/>
  </p:normalViewPr>
  <p:slideViewPr>
    <p:cSldViewPr>
      <p:cViewPr varScale="1">
        <p:scale>
          <a:sx n="91" d="100"/>
          <a:sy n="91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237604-9F24-4EF3-B522-5DC05B9075DB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50CF0-D0E7-4FA2-A398-105CF54A8BF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med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2AEC2CF-AA2D-400F-8427-3BD17765E320}" type="datetimeFigureOut">
              <a:rPr lang="ru-RU" smtClean="0"/>
              <a:pPr/>
              <a:t>18.01.2026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EE980E-0795-4AA3-89CF-C8BD85B0AA4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wheel spokes="8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50206" cy="6429420"/>
          </a:xfrm>
        </p:spPr>
        <p:txBody>
          <a:bodyPr spcCol="396000">
            <a:normAutofit fontScale="90000"/>
          </a:bodyPr>
          <a:lstStyle/>
          <a:p>
            <a:pPr algn="ctr"/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</a:t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образовательное учреждение Саратовской области </a:t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«Балашовский техникум механизации сельского хозяйства» </a:t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 Всероссийский педагогический конкурс </a:t>
            </a:r>
            <a:b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МОЙ ЛУЧШИЙ ПРОЕКТ»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 презентации: </a:t>
            </a: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«Сохранение и укрепление здоровья обучающихся на занятиях физической культуры и во внеаудиторное время»</a:t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реподаватель физической культуры: </a:t>
            </a:r>
            <a:r>
              <a:rPr lang="ru-RU" sz="22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Сильникова</a:t>
            </a: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Светлана Владимировна</a:t>
            </a: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Documents and Settings\Admin\Рабочий стол\imagesCAA3N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3286116" cy="4215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C:\Documents and Settings\Admin\Рабочий стол\Борррй.bmp"/>
          <p:cNvPicPr>
            <a:picLocks noChangeAspect="1" noChangeArrowheads="1"/>
          </p:cNvPicPr>
          <p:nvPr/>
        </p:nvPicPr>
        <p:blipFill>
          <a:blip r:embed="rId4" cstate="print"/>
          <a:srcRect l="2880" r="4967"/>
          <a:stretch>
            <a:fillRect/>
          </a:stretch>
        </p:blipFill>
        <p:spPr bwMode="auto">
          <a:xfrm>
            <a:off x="0" y="4733936"/>
            <a:ext cx="9144000" cy="212406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786182" y="1000108"/>
            <a:ext cx="492922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«Гимнастика, физические упражнения, ходьба должны прочно войти в    повседневный быт каждого, кто хочет сохранить работоспособность, здоровье, полноценную и радостную жизнь»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Гиппократ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2910" y="714356"/>
            <a:ext cx="7715304" cy="2339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2250" algn="l"/>
              </a:tabLst>
            </a:pPr>
            <a:r>
              <a:rPr kumimoji="0" lang="ru-RU" sz="2000" b="1" i="1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Актуальность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222250" algn="l"/>
              </a:tabLst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2250" algn="l"/>
              </a:tabLs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считаю, что работа на эту тему 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актуальна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т.к.нашему государству необходимы здоровые граждане, поэтому важно обращать внимание обучающихся на необходимость соблюдения здорового образа жизни и учить молодёжь заботиться о своём здоровье, ведь здоровая нация - это здоровое государство. 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2250" algn="l"/>
              </a:tabLst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2" descr="C:\Documents and Settings\Admin\Рабочий стол\Борррй.bmp"/>
          <p:cNvPicPr>
            <a:picLocks noChangeAspect="1" noChangeArrowheads="1"/>
          </p:cNvPicPr>
          <p:nvPr/>
        </p:nvPicPr>
        <p:blipFill>
          <a:blip r:embed="rId2" cstate="print"/>
          <a:srcRect l="2880" r="4967"/>
          <a:stretch>
            <a:fillRect/>
          </a:stretch>
        </p:blipFill>
        <p:spPr bwMode="auto">
          <a:xfrm>
            <a:off x="0" y="4733936"/>
            <a:ext cx="9144000" cy="21240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785794"/>
            <a:ext cx="7772400" cy="3714776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Цель, задачи  работы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вооружить обучающихся знаниями о сохранении и укреплении собственного здоровья, сформировать у студента потребность в применении полученных знаний и умений в своей будущей жизни.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1) формирование у студентов понимания необходимости занятий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физической культурой и спортом;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2) формирование у студентов понимания участия в массовых физкультурно-оздоровительных и спортивных мероприятиях;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3) обучение навыкам пропаганды ЗОЖ.</a:t>
            </a:r>
            <a:b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2" descr="C:\Documents and Settings\Admin\Рабочий стол\Борррй.bmp"/>
          <p:cNvPicPr>
            <a:picLocks noChangeAspect="1" noChangeArrowheads="1"/>
          </p:cNvPicPr>
          <p:nvPr/>
        </p:nvPicPr>
        <p:blipFill>
          <a:blip r:embed="rId2" cstate="print"/>
          <a:srcRect l="2880" r="4967"/>
          <a:stretch>
            <a:fillRect/>
          </a:stretch>
        </p:blipFill>
        <p:spPr bwMode="auto">
          <a:xfrm>
            <a:off x="0" y="4733936"/>
            <a:ext cx="9144000" cy="212406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ed336d82820bcd1426a6216417eeff56"/>
          <p:cNvPicPr>
            <a:picLocks noChangeAspect="1" noChangeArrowheads="1"/>
          </p:cNvPicPr>
          <p:nvPr/>
        </p:nvPicPr>
        <p:blipFill>
          <a:blip r:embed="rId2" cstate="print"/>
          <a:srcRect t="18024" b="14702"/>
          <a:stretch>
            <a:fillRect/>
          </a:stretch>
        </p:blipFill>
        <p:spPr bwMode="auto">
          <a:xfrm>
            <a:off x="-32" y="3929065"/>
            <a:ext cx="2714612" cy="2928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214282" y="0"/>
            <a:ext cx="892971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488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960438" algn="l"/>
              </a:tabLst>
            </a:pP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Главными пороками </a:t>
            </a:r>
            <a:r>
              <a:rPr kumimoji="0" lang="en-US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XXI</a:t>
            </a: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века становятся: </a:t>
            </a:r>
          </a:p>
          <a:p>
            <a:pPr marL="0" marR="0" lvl="0" indent="90488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960438" algn="l"/>
              </a:tabLst>
            </a:pP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накапливание</a:t>
            </a:r>
            <a:r>
              <a:rPr lang="ru-RU" sz="3200" dirty="0" smtClean="0"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отрицательных</a:t>
            </a:r>
            <a:r>
              <a:rPr kumimoji="0" lang="ru-RU" sz="320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эмоции    без физической разрядки</a:t>
            </a:r>
            <a:endParaRPr lang="ru-RU" sz="3200" baseline="0" dirty="0" smtClean="0">
              <a:solidFill>
                <a:srgbClr val="000000"/>
              </a:solidFill>
              <a:latin typeface="Book Antiqua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90488" algn="l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>
                <a:tab pos="960438" algn="l"/>
              </a:tabLst>
            </a:pP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переедание и</a:t>
            </a:r>
            <a:r>
              <a:rPr lang="ru-RU" sz="3200" dirty="0" smtClean="0"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32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itchFamily="18" charset="0"/>
                <a:ea typeface="Times New Roman" pitchFamily="18" charset="0"/>
                <a:cs typeface="Times New Roman" pitchFamily="18" charset="0"/>
              </a:rPr>
              <a:t>гиподинамия</a:t>
            </a:r>
            <a:endParaRPr kumimoji="0" lang="ru-RU" sz="3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Book Antiqua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Documents and Settings\Admin\Рабочий стол\b75df3123161a6934e2bf0ebd4057a90_500_3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2214554"/>
            <a:ext cx="3416543" cy="2286016"/>
          </a:xfrm>
          <a:prstGeom prst="rect">
            <a:avLst/>
          </a:prstGeom>
          <a:noFill/>
        </p:spPr>
      </p:pic>
      <p:pic>
        <p:nvPicPr>
          <p:cNvPr id="7" name="Picture 9" descr="C:\Documents and Settings\Admin.MICROSOF-596CD3\Рабочий стол\Юля\1272891883_t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70" y="2204398"/>
            <a:ext cx="3500430" cy="2367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C:\Documents and Settings\Admin\Рабочий стол\tenants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4183929"/>
            <a:ext cx="4214810" cy="2674071"/>
          </a:xfrm>
          <a:prstGeom prst="rect">
            <a:avLst/>
          </a:prstGeom>
          <a:noFill/>
        </p:spPr>
      </p:pic>
      <p:pic>
        <p:nvPicPr>
          <p:cNvPr id="6" name="Picture 10" descr="6a00d834520ed269e20120a754423d970b-320wi"/>
          <p:cNvPicPr>
            <a:picLocks noChangeAspect="1" noChangeArrowheads="1"/>
          </p:cNvPicPr>
          <p:nvPr/>
        </p:nvPicPr>
        <p:blipFill>
          <a:blip r:embed="rId6" cstate="print"/>
          <a:srcRect t="12480" b="10528"/>
          <a:stretch>
            <a:fillRect/>
          </a:stretch>
        </p:blipFill>
        <p:spPr bwMode="auto">
          <a:xfrm>
            <a:off x="3357554" y="2214554"/>
            <a:ext cx="2317379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C:\Documents and Settings\Admin\Рабочий стол\27599679.jpg"/>
          <p:cNvPicPr>
            <a:picLocks noChangeAspect="1" noChangeArrowheads="1"/>
          </p:cNvPicPr>
          <p:nvPr/>
        </p:nvPicPr>
        <p:blipFill>
          <a:blip r:embed="rId7" cstate="print"/>
          <a:srcRect b="6999"/>
          <a:stretch>
            <a:fillRect/>
          </a:stretch>
        </p:blipFill>
        <p:spPr bwMode="auto">
          <a:xfrm>
            <a:off x="2554608" y="4500570"/>
            <a:ext cx="2409416" cy="235742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500174"/>
            <a:ext cx="9144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09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322388" algn="l"/>
              </a:tabLst>
            </a:pPr>
            <a:r>
              <a:rPr kumimoji="0" lang="ru-RU" sz="7200" b="1" i="0" u="none" strike="noStrike" normalizeH="0" baseline="0" dirty="0" smtClean="0">
                <a:ln w="31550" cmpd="sng">
                  <a:solidFill>
                    <a:srgbClr val="3F96E5"/>
                  </a:solidFill>
                  <a:prstDash val="solid"/>
                </a:ln>
                <a:solidFill>
                  <a:schemeClr val="bg1">
                    <a:lumMod val="85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Факты, которые говорят сами за себя</a:t>
            </a:r>
            <a:endParaRPr kumimoji="0" lang="ru-RU" sz="7200" b="1" i="0" u="none" strike="noStrike" normalizeH="0" baseline="0" dirty="0" smtClean="0">
              <a:ln w="31550" cmpd="sng">
                <a:solidFill>
                  <a:srgbClr val="3F96E5"/>
                </a:solidFill>
                <a:prstDash val="solid"/>
              </a:ln>
              <a:solidFill>
                <a:schemeClr val="bg1">
                  <a:lumMod val="85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-500098" y="0"/>
            <a:ext cx="6143668" cy="6324898"/>
          </a:xfrm>
          <a:prstGeom prst="cloud">
            <a:avLst/>
          </a:prstGeom>
          <a:blipFill dpi="0" rotWithShape="1">
            <a:blip r:embed="rId3">
              <a:alphaModFix amt="63000"/>
              <a:duotone>
                <a:schemeClr val="accent6">
                  <a:tint val="30000"/>
                  <a:satMod val="300000"/>
                </a:schemeClr>
                <a:schemeClr val="accent6">
                  <a:tint val="40000"/>
                  <a:satMod val="200000"/>
                </a:schemeClr>
              </a:duotone>
            </a:blip>
            <a:srcRect/>
            <a:tile tx="0" ty="0" sx="70000" sy="70000" flip="none" algn="ctr"/>
          </a:blipFill>
          <a:ln>
            <a:noFill/>
          </a:ln>
          <a:effectLst>
            <a:outerShdw blurRad="38100" dist="25400" dir="5400000" algn="t" rotWithShape="0">
              <a:srgbClr val="000000">
                <a:alpha val="50000"/>
              </a:srgbClr>
            </a:outerShdw>
            <a:softEdge rad="317500"/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Минимальная норма количества шагов за день для человека –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10000 шагов. 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Современный человек с натяжкой делает половину</a:t>
            </a: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15-16 лет повышение давления до 130/80 – 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распространенное явление. 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400" dirty="0" smtClean="0">
                <a:solidFill>
                  <a:schemeClr val="accent3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30-40 % обучающихся имеют избыточный вес 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20000" r="-2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 rot="20913750">
            <a:off x="357158" y="502366"/>
            <a:ext cx="6215090" cy="4357152"/>
          </a:xfrm>
          <a:prstGeom prst="cloud">
            <a:avLst/>
          </a:prstGeom>
          <a:blipFill dpi="0" rotWithShape="1">
            <a:blip r:embed="rId3" cstate="print">
              <a:alphaModFix amt="43000"/>
            </a:blip>
            <a:srcRect/>
            <a:tile tx="0" ty="0" sx="100000" sy="100000" flip="none" algn="tl"/>
          </a:blip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000" dirty="0" smtClean="0">
                <a:solidFill>
                  <a:srgbClr val="000000"/>
                </a:solidFill>
                <a:effectLst>
                  <a:glow rad="63500">
                    <a:srgbClr val="92D050">
                      <a:alpha val="40000"/>
                    </a:srgb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данным Российских ученых, 51 процент подростков вообще не </a:t>
            </a:r>
          </a:p>
          <a:p>
            <a:pPr lvl="0" indent="18097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322388" algn="l"/>
              </a:tabLst>
            </a:pPr>
            <a:r>
              <a:rPr lang="ru-RU" sz="2000" dirty="0" smtClean="0">
                <a:solidFill>
                  <a:srgbClr val="000000"/>
                </a:solidFill>
                <a:effectLst>
                  <a:glow rad="63500">
                    <a:srgbClr val="92D050">
                      <a:alpha val="40000"/>
                    </a:srgb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бывают на</a:t>
            </a:r>
            <a:br>
              <a:rPr lang="ru-RU" sz="2000" dirty="0" smtClean="0">
                <a:solidFill>
                  <a:srgbClr val="000000"/>
                </a:solidFill>
                <a:effectLst>
                  <a:glow rad="63500">
                    <a:srgbClr val="92D050">
                      <a:alpha val="40000"/>
                    </a:srgb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0000"/>
                </a:solidFill>
                <a:effectLst>
                  <a:glow rad="63500">
                    <a:srgbClr val="92D050">
                      <a:alpha val="40000"/>
                    </a:srgb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улице по возвращению из учебного заведения. Для того чтобы сохранить баланс двигательной активности студент должен совершать ежедневно 23-30 тысяч шагов </a:t>
            </a:r>
            <a:endParaRPr lang="ru-RU" sz="2000" dirty="0" smtClean="0">
              <a:effectLst>
                <a:glow rad="63500">
                  <a:srgbClr val="92D050">
                    <a:alpha val="40000"/>
                  </a:srgb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3000" t="-1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357158" y="0"/>
            <a:ext cx="864399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u="sng" spc="5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нашем техникуме разработана и успешно реализуется </a:t>
            </a:r>
            <a:r>
              <a:rPr lang="ru-RU" sz="4000" b="1" u="sng" spc="50" dirty="0" err="1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4000" b="1" u="sng" spc="5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программа</a:t>
            </a:r>
            <a:endParaRPr kumimoji="0" lang="ru-RU" sz="4000" b="1" i="0" u="none" strike="noStrike" spc="50" normalizeH="0" baseline="0" dirty="0" smtClean="0">
              <a:ln w="12700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ru-RU" sz="4000" b="1" i="0" u="none" strike="noStrike" spc="50" normalizeH="0" baseline="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 </a:t>
            </a:r>
            <a:r>
              <a:rPr lang="ru-RU" sz="4000" b="1" spc="5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развитию, сохранению</a:t>
            </a:r>
            <a:r>
              <a:rPr kumimoji="0" lang="ru-RU" sz="4000" b="1" i="0" u="none" strike="noStrike" spc="50" normalizeH="0" baseline="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spc="50" normalizeH="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</a:t>
            </a:r>
            <a:r>
              <a:rPr lang="ru-RU" sz="4000" b="1" spc="5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укреплению </a:t>
            </a:r>
            <a:r>
              <a:rPr kumimoji="0" lang="ru-RU" sz="4000" b="1" i="0" u="none" strike="noStrike" spc="50" normalizeH="0" baseline="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здоровья всех его</a:t>
            </a:r>
            <a:r>
              <a:rPr lang="ru-RU" sz="4000" b="1" spc="50" dirty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4000" b="1" i="0" u="none" strike="noStrike" spc="50" normalizeH="0" baseline="0" dirty="0" smtClean="0">
                <a:ln w="12700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40000"/>
                    <a:lumOff val="60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участников.</a:t>
            </a:r>
            <a:endParaRPr kumimoji="0" lang="ru-RU" sz="4000" b="1" i="0" u="none" strike="noStrike" spc="50" normalizeH="0" baseline="0" dirty="0" smtClean="0">
              <a:ln w="12700" cmpd="sng">
                <a:solidFill>
                  <a:schemeClr val="accent6">
                    <a:lumMod val="75000"/>
                  </a:schemeClr>
                </a:solidFill>
                <a:prstDash val="solid"/>
              </a:ln>
              <a:solidFill>
                <a:schemeClr val="accent3">
                  <a:lumMod val="40000"/>
                  <a:lumOff val="60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714348" y="1039071"/>
            <a:ext cx="7858148" cy="408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normalizeH="0" baseline="0" dirty="0" smtClean="0">
                <a:ln w="11430"/>
                <a:blipFill>
                  <a:blip r:embed="rId3"/>
                  <a:tile tx="0" ty="0" sx="100000" sy="100000" flip="none" algn="tl"/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МЕТОДЫ, ПРИЕМЫ И ФОРМЫ ОБУЧЕНИЯ</a:t>
            </a:r>
            <a:endParaRPr kumimoji="0" lang="ru-RU" sz="6000" b="1" i="0" u="none" strike="noStrike" normalizeH="0" baseline="0" dirty="0" smtClean="0">
              <a:ln w="11430"/>
              <a:blipFill>
                <a:blip r:embed="rId3"/>
                <a:tile tx="0" ty="0" sx="100000" sy="100000" flip="none" algn="tl"/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3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125062"/>
            <a:ext cx="84296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"/>
                <a:gradFill flip="none" rotWithShape="1"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 scaled="1"/>
                  <a:tileRect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1. Комфортное начало и окончание занятия (использование положительных установок на успех в деятельности)</a:t>
            </a:r>
            <a:endParaRPr lang="ru-RU" sz="2800" b="1" dirty="0">
              <a:ln w="1905"/>
              <a:gradFill flip="none" rotWithShape="1"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 scaled="1"/>
                <a:tileRect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06" y="727060"/>
            <a:ext cx="9001188" cy="224676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8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Объяснение  нового  материала ведем с  опорой на субъективный опыт студента </a:t>
            </a:r>
          </a:p>
          <a:p>
            <a:pPr algn="ctr"/>
            <a:r>
              <a:rPr lang="ru-RU" sz="2800" b="1" dirty="0" smtClean="0">
                <a:ln w="50800"/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(применение технологии личностно – ориентированного обучения)</a:t>
            </a:r>
          </a:p>
          <a:p>
            <a:pPr algn="ctr"/>
            <a:endParaRPr lang="ru-RU" sz="2800" b="1" dirty="0">
              <a:ln w="50800"/>
              <a:solidFill>
                <a:schemeClr val="accent3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2828836"/>
            <a:ext cx="85725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Упорядочение    системы домашних    заданий  (студентам предлагаются </a:t>
            </a:r>
            <a:r>
              <a:rPr lang="ru-RU" sz="2800" spc="3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разноуровневые</a:t>
            </a:r>
            <a:r>
              <a:rPr lang="ru-RU" sz="2800" spc="3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задания) </a:t>
            </a:r>
            <a:endParaRPr lang="ru-RU" sz="2800" spc="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2000" t="20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142852"/>
            <a:ext cx="8429684" cy="138499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3175"/>
                <a:solidFill>
                  <a:srgbClr val="00A44A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 Учет индивидуальных способностей и особенностей студента.</a:t>
            </a:r>
          </a:p>
          <a:p>
            <a:pPr algn="ctr"/>
            <a:r>
              <a:rPr lang="ru-RU" sz="2800" b="1" dirty="0" smtClean="0">
                <a:ln w="3175"/>
                <a:solidFill>
                  <a:srgbClr val="00A44A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Личный пример преподавателя</a:t>
            </a:r>
            <a:endParaRPr lang="ru-RU" sz="2800" b="1" dirty="0">
              <a:ln w="3175"/>
              <a:solidFill>
                <a:srgbClr val="00A44A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alphaModFix amt="85000"/>
            <a:lum/>
          </a:blip>
          <a:srcRect/>
          <a:stretch>
            <a:fillRect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071670" y="642919"/>
            <a:ext cx="62865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6788" algn="l"/>
              </a:tabLst>
            </a:pPr>
            <a:r>
              <a:rPr kumimoji="0" lang="ru-RU" sz="2800" i="0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 Каждый   </a:t>
            </a:r>
            <a:r>
              <a:rPr kumimoji="0" lang="ru-RU" sz="2800" i="0" strike="noStrike" normalizeH="0" baseline="0" dirty="0" err="1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здоровьесберегающий</a:t>
            </a:r>
            <a:r>
              <a:rPr kumimoji="0" lang="ru-RU" sz="2800" i="0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урок обязательно включает</a:t>
            </a:r>
            <a:r>
              <a:rPr lang="ru-RU" sz="280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800" i="0" strike="noStrike" normalizeH="0" baseline="0" dirty="0" smtClean="0">
                <a:ln w="18415" cmpd="sng">
                  <a:solidFill>
                    <a:schemeClr val="tx1"/>
                  </a:solidFill>
                  <a:prstDash val="solid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работу с телом, душой и разумом обучающегося и преподавателя.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66788" algn="l"/>
              </a:tabLst>
            </a:pPr>
            <a:endParaRPr kumimoji="0" lang="ru-RU" sz="2800" i="0" strike="noStrike" normalizeH="0" baseline="0" dirty="0" smtClean="0">
              <a:ln w="18415" cmpd="sng">
                <a:solidFill>
                  <a:schemeClr val="tx1"/>
                </a:solidFill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00298" y="2928934"/>
            <a:ext cx="578647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ctr" fontAlgn="base">
              <a:spcBef>
                <a:spcPct val="0"/>
              </a:spcBef>
              <a:spcAft>
                <a:spcPct val="0"/>
              </a:spcAft>
              <a:tabLst>
                <a:tab pos="1219200" algn="l"/>
              </a:tabLst>
            </a:pPr>
            <a:r>
              <a:rPr lang="ru-RU" sz="2800" b="1" dirty="0" smtClean="0">
                <a:ln w="10541" cmpd="sng">
                  <a:noFill/>
                  <a:prstDash val="solid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Проведение   на   занятии   разнообразных    </a:t>
            </a:r>
            <a:r>
              <a:rPr lang="ru-RU" sz="2800" b="1" dirty="0" err="1" smtClean="0">
                <a:ln w="10541" cmpd="sng">
                  <a:noFill/>
                  <a:prstDash val="solid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валеологических</a:t>
            </a:r>
            <a:r>
              <a:rPr lang="ru-RU" sz="2800" b="1" dirty="0" smtClean="0">
                <a:ln w="10541" cmpd="sng">
                  <a:noFill/>
                  <a:prstDash val="solid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пауз, дыхательной   гимнастики, </a:t>
            </a:r>
            <a:r>
              <a:rPr lang="ru-RU" sz="2800" b="1" dirty="0" err="1" smtClean="0">
                <a:ln w="10541" cmpd="sng">
                  <a:noFill/>
                  <a:prstDash val="solid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самомассажа</a:t>
            </a:r>
            <a:r>
              <a:rPr lang="ru-RU" sz="2800" b="1" dirty="0" smtClean="0">
                <a:ln w="10541" cmpd="sng">
                  <a:noFill/>
                  <a:prstDash val="solid"/>
                </a:ln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800" b="1" dirty="0" smtClean="0">
              <a:ln w="10541" cmpd="sng">
                <a:noFill/>
                <a:prstDash val="solid"/>
              </a:ln>
              <a:effectLst>
                <a:glow rad="1397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9690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техникуме созданы и работают секции по 4 видам спорта: Волейбол, баскетбол, греко-римская борьба и ОФП 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2984"/>
            <a:ext cx="9143999" cy="57150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0000" t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1"/>
          <p:cNvSpPr>
            <a:spLocks noChangeArrowheads="1"/>
          </p:cNvSpPr>
          <p:nvPr/>
        </p:nvSpPr>
        <p:spPr bwMode="auto">
          <a:xfrm>
            <a:off x="214314" y="785795"/>
            <a:ext cx="878684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нашу программу, направленную на формирование здорового образа жизни, входят следующие направления работы:  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ациональный режим труда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(учебы) и отдыха,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37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оптимальная и систематическая физическая активность,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93775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закаливание,  нормальное  питание, комплекс 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профилактических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психологических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воздействий,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учет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коррекция влияния на здоровье окружающей среды,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вред и польза самолечения, пропаганда вредных для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здоровья  факторов  -  алкоголизма,  курения,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наркомании,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токсикомании,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формирование    правильных представлении у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студентов 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половом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созревании, знание и  профилактика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СПИДа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обучение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мерам    по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предупреждению уличного и бытового травматизма и правилам личной гигиены.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r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596" y="1928802"/>
            <a:ext cx="84296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Кроме всего прочего, проводится просветительно – воспитательная работа, направленная на формирование ценностей здоровья и ЗОЖ, которая позволяет учитывать </a:t>
            </a:r>
            <a:r>
              <a:rPr lang="ru-RU" sz="2800" dirty="0" err="1" smtClean="0"/>
              <a:t>психолого</a:t>
            </a:r>
            <a:r>
              <a:rPr lang="ru-RU" sz="2800" dirty="0" smtClean="0"/>
              <a:t> - педагогические особенности формирования личного отношения подростка к своему здоровью.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922455"/>
            <a:ext cx="86439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905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Известный теоретик психологии личности В. Франке, на вопрос: «Можем ли мы в процессе обучения передавать студентам ценности или дать им нечто вроде смысла жизни?» ответил следующее: «...Что мы можем им дать, дать с собой путь - это один лишь пример, пример нашей собственной отдачи нашему делу...» </a:t>
            </a:r>
            <a:endParaRPr lang="ru-RU" sz="3600" b="1" dirty="0">
              <a:ln w="1905">
                <a:solidFill>
                  <a:schemeClr val="tx1">
                    <a:lumMod val="50000"/>
                    <a:lumOff val="50000"/>
                  </a:schemeClr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Использованные источники: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Безруких М.А.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Здоровьесберегающие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технологии в образовательных учреждениях. Материалы к педагогическим советам.- М.,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Издат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-во «Педсовет», 2020 г.</a:t>
            </a:r>
          </a:p>
          <a:p>
            <a:pPr lvl="0"/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Дереклеева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Н.И. Двигательные игры, тренинги и уроки здоровья. - М.: ВАКО, 2020г.</a:t>
            </a:r>
          </a:p>
          <a:p>
            <a:pPr lvl="0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Науменко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Ю.В.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деятельность школы: мониторинг</a:t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эффективности. Методические рекомендации для педагогов и руководителей</a:t>
            </a:r>
            <a:br>
              <a:rPr lang="ru-RU" sz="3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общеобразовательных учреждений. - М.,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Издат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-во «Глобус», 2021г.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928</TotalTime>
  <Words>494</Words>
  <Application>Microsoft Office PowerPoint</Application>
  <PresentationFormat>Экран (4:3)</PresentationFormat>
  <Paragraphs>40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9" baseType="lpstr">
      <vt:lpstr>Arial</vt:lpstr>
      <vt:lpstr>Book Antiqua</vt:lpstr>
      <vt:lpstr>Calibri</vt:lpstr>
      <vt:lpstr>Cambria</vt:lpstr>
      <vt:lpstr>Franklin Gothic Book</vt:lpstr>
      <vt:lpstr>Perpetua</vt:lpstr>
      <vt:lpstr>Times New Roman</vt:lpstr>
      <vt:lpstr>Wingdings</vt:lpstr>
      <vt:lpstr>Wingdings 2</vt:lpstr>
      <vt:lpstr>Справедливость</vt:lpstr>
      <vt:lpstr>Государственное автономное профессиональное  образовательное учреждение Саратовской области  «Балашовский техникум механизации сельского хозяйства»     V Всероссийский педагогический конкурс  «МОЙ ЛУЧШИЙ ПРОЕКТ»     Тема презентации: «Сохранение и укрепление здоровья обучающихся на занятиях физической культуры и во внеаудиторное время»     Преподаватель физической культуры: Сильникова Светлана Владимировна     </vt:lpstr>
      <vt:lpstr>Презентация PowerPoint</vt:lpstr>
      <vt:lpstr>Презентация PowerPoint</vt:lpstr>
      <vt:lpstr>Цель, задачи  работы   Цель: вооружить обучающихся знаниями о сохранении и укреплении собственного здоровья, сформировать у студента потребность в применении полученных знаний и умений в своей будущей жизни. Задачи: 1) формирование у студентов понимания необходимости занятий физической культурой и спортом; 2) формирование у студентов понимания участия в массовых физкультурно-оздоровительных и спортивных мероприятиях; 3) обучение навыкам пропаганды ЗОЖ.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техникуме созданы и работают секции по 4 видам спорта: Волейбол, баскетбол, греко-римская борьба и ОФП </vt:lpstr>
      <vt:lpstr>Презентация PowerPoint</vt:lpstr>
      <vt:lpstr>Презентация PowerPoint</vt:lpstr>
      <vt:lpstr>Презентация PowerPoint</vt:lpstr>
      <vt:lpstr>Использованные источники: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RePack by Diakov</cp:lastModifiedBy>
  <cp:revision>79</cp:revision>
  <dcterms:created xsi:type="dcterms:W3CDTF">2013-10-27T06:05:22Z</dcterms:created>
  <dcterms:modified xsi:type="dcterms:W3CDTF">2026-01-18T07:04:15Z</dcterms:modified>
</cp:coreProperties>
</file>