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1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CC6600"/>
    <a:srgbClr val="003366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0D698-7AD3-4A15-855C-32DF8D1F0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21585-AA2E-4CD7-B5AA-FB27FAB09F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7EA5E-69DE-479D-8BB6-748F62405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C733B-B350-4677-8886-DA9483E40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BD242-D3E7-4A43-98AA-653820AC9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09E41-FFF5-4CA1-957E-5FE50A317D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B9419-91B3-425A-A3B6-43F8C9F9B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613C5-F637-4FFC-8746-B330BAEB6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6D9377-B239-4724-A878-CBDE6945F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957B5-5047-4379-B144-CE5B3FF3C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81FC1-613E-4226-84DB-1BF2442BD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9B7F69A-37D5-4B96-8BE8-D6E36AB8B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pushkinboldino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lukped.narod.ru/internet/boldino/as_v_lu.htm" TargetMode="External"/><Relationship Id="rId4" Type="http://schemas.openxmlformats.org/officeDocument/2006/relationships/hyperlink" Target="https://ili-nnov.ru/aleksandr-pushkin-v-poiskakh-istokov-russkogo-bunta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m0-tub-ru.yandex.net/i?id=e3b046e8316771fb2a8306aa68daec33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357298"/>
            <a:ext cx="2950447" cy="3603425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85720" y="3857628"/>
            <a:ext cx="414340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Andalus" pitchFamily="18" charset="-78"/>
              </a:rPr>
              <a:t> 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Andalus" pitchFamily="18" charset="-78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 bwMode="auto">
          <a:xfrm>
            <a:off x="2357422" y="5715016"/>
            <a:ext cx="4643470" cy="528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2022 г.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1785926"/>
            <a:ext cx="450059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itchFamily="18" charset="-78"/>
              </a:rPr>
              <a:t>А.С. 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itchFamily="18" charset="-78"/>
              </a:rPr>
              <a:t>Пушкин</a:t>
            </a:r>
            <a:endParaRPr lang="ru-RU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ndalus" pitchFamily="18" charset="-78"/>
            </a:endParaRPr>
          </a:p>
          <a:p>
            <a:pPr lvl="0" algn="ctr"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itchFamily="18" charset="-78"/>
              </a:rPr>
              <a:t>и Нижегородский </a:t>
            </a:r>
          </a:p>
          <a:p>
            <a:pPr lvl="0" algn="ctr"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dalus" pitchFamily="18" charset="-78"/>
              </a:rPr>
              <a:t>край</a:t>
            </a:r>
            <a:endParaRPr lang="ru-RU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ndalus" pitchFamily="18" charset="-78"/>
            </a:endParaRPr>
          </a:p>
          <a:p>
            <a:pPr lvl="0" algn="ctr">
              <a:defRPr/>
            </a:pPr>
            <a:endParaRPr lang="ru-RU" dirty="0" smtClean="0">
              <a:solidFill>
                <a:schemeClr val="tx2"/>
              </a:solidFill>
              <a:cs typeface="Andalus" pitchFamily="18" charset="-78"/>
            </a:endParaRPr>
          </a:p>
          <a:p>
            <a:pPr lvl="0" algn="ctr">
              <a:defRPr/>
            </a:pPr>
            <a:r>
              <a:rPr lang="ru-RU" dirty="0" smtClean="0">
                <a:solidFill>
                  <a:schemeClr val="tx2"/>
                </a:solidFill>
                <a:cs typeface="Andalus" pitchFamily="18" charset="-78"/>
              </a:rPr>
              <a:t>Викторина </a:t>
            </a:r>
            <a:endParaRPr lang="ru-RU" dirty="0" smtClean="0">
              <a:solidFill>
                <a:schemeClr val="tx2"/>
              </a:solidFill>
              <a:cs typeface="Andalus" pitchFamily="18" charset="-78"/>
            </a:endParaRPr>
          </a:p>
          <a:p>
            <a:pPr lvl="0" algn="ctr">
              <a:defRPr/>
            </a:pPr>
            <a:r>
              <a:rPr lang="ru-RU" dirty="0" smtClean="0">
                <a:solidFill>
                  <a:schemeClr val="tx2"/>
                </a:solidFill>
                <a:cs typeface="Andalus" pitchFamily="18" charset="-78"/>
              </a:rPr>
              <a:t>по нижегородскому краеведению </a:t>
            </a:r>
          </a:p>
          <a:p>
            <a:pPr lvl="0" algn="ctr">
              <a:defRPr/>
            </a:pPr>
            <a:r>
              <a:rPr lang="ru-RU" dirty="0" smtClean="0">
                <a:solidFill>
                  <a:schemeClr val="tx2"/>
                </a:solidFill>
                <a:cs typeface="Andalus" pitchFamily="18" charset="-78"/>
              </a:rPr>
              <a:t>для учеников 9 класса   </a:t>
            </a:r>
          </a:p>
          <a:p>
            <a:pPr algn="ctr"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algn="ctr">
              <a:defRPr/>
            </a:pPr>
            <a:r>
              <a:rPr lang="ru-RU" dirty="0" smtClean="0">
                <a:solidFill>
                  <a:schemeClr val="tx2"/>
                </a:solidFill>
              </a:rPr>
              <a:t>Автор А.М. Панкрушина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1714487"/>
            <a:ext cx="4429156" cy="3571901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 А. С. Пушкин написал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более 30 произведений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осенью 1930г.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Какое название носит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этот период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творчества? </a:t>
            </a:r>
          </a:p>
        </p:txBody>
      </p:sp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8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42910" y="5500702"/>
            <a:ext cx="7818464" cy="665148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 sz="2800" b="1" dirty="0"/>
          </a:p>
          <a:p>
            <a:r>
              <a:rPr lang="ru-RU" sz="2800" b="1" dirty="0"/>
              <a:t>ОТВЕТ</a:t>
            </a:r>
            <a:r>
              <a:rPr lang="ru-RU" sz="2800" b="1" dirty="0" smtClean="0"/>
              <a:t>: Болдинская осень</a:t>
            </a:r>
            <a:endParaRPr lang="ru-RU" sz="2800" b="1" dirty="0"/>
          </a:p>
          <a:p>
            <a:endParaRPr lang="ru-RU" sz="4000" b="1" dirty="0"/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3554" name="Picture 2" descr="На изображении может находиться: 1 челове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714488"/>
            <a:ext cx="3214710" cy="2145820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989138"/>
            <a:ext cx="7921625" cy="3311525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dirty="0" smtClean="0"/>
              <a:t>Вопрос 9</a:t>
            </a:r>
          </a:p>
        </p:txBody>
      </p:sp>
      <p:sp>
        <p:nvSpPr>
          <p:cNvPr id="7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Болдино</a:t>
            </a:r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Picture 7" descr="IMG_6918_6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857364"/>
            <a:ext cx="3643338" cy="2428892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857364"/>
            <a:ext cx="3857652" cy="3429024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17780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Как называется </a:t>
            </a:r>
          </a:p>
          <a:p>
            <a:pPr marL="0" indent="17780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родовое </a:t>
            </a:r>
          </a:p>
          <a:p>
            <a:pPr marL="0" indent="17780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имение </a:t>
            </a:r>
          </a:p>
          <a:p>
            <a:pPr marL="0" indent="17780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Пушкиных, </a:t>
            </a:r>
          </a:p>
          <a:p>
            <a:pPr marL="0" indent="17780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где прошел самый </a:t>
            </a:r>
          </a:p>
          <a:p>
            <a:pPr marL="0" indent="17780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плодотворный </a:t>
            </a:r>
          </a:p>
          <a:p>
            <a:pPr marL="0" indent="17780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период творчества</a:t>
            </a:r>
          </a:p>
          <a:p>
            <a:pPr marL="0" indent="17780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поэта</a:t>
            </a:r>
            <a:r>
              <a:rPr lang="ru-RU" b="1" kern="1200" dirty="0" smtClean="0">
                <a:latin typeface="Arial" charset="0"/>
                <a:cs typeface="Arial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857364"/>
            <a:ext cx="7715304" cy="1643074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Кому из предков А.С.Пушкина и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когда было </a:t>
            </a:r>
            <a:r>
              <a:rPr lang="ru-RU" b="1" kern="1200" dirty="0" smtClean="0">
                <a:latin typeface="Arial" charset="0"/>
                <a:cs typeface="Arial" charset="0"/>
              </a:rPr>
              <a:t>передано </a:t>
            </a:r>
            <a:r>
              <a:rPr lang="ru-RU" b="1" kern="1200" dirty="0" smtClean="0">
                <a:latin typeface="Arial" charset="0"/>
                <a:cs typeface="Arial" charset="0"/>
              </a:rPr>
              <a:t>во владение </a:t>
            </a:r>
            <a:endParaRPr lang="ru-RU" b="1" kern="1200" dirty="0" smtClean="0">
              <a:latin typeface="Arial" charset="0"/>
              <a:cs typeface="Arial" charset="0"/>
            </a:endParaRP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Большое </a:t>
            </a:r>
            <a:r>
              <a:rPr lang="ru-RU" b="1" kern="1200" dirty="0" smtClean="0">
                <a:latin typeface="Arial" charset="0"/>
                <a:cs typeface="Arial" charset="0"/>
              </a:rPr>
              <a:t>Болдино?</a:t>
            </a:r>
          </a:p>
        </p:txBody>
      </p:sp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10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571472" y="4572008"/>
            <a:ext cx="8001055" cy="1665280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000" b="1" dirty="0"/>
          </a:p>
          <a:p>
            <a:pPr algn="ctr"/>
            <a:r>
              <a:rPr lang="ru-RU" sz="2000" b="1" dirty="0" smtClean="0"/>
              <a:t>     ОТВЕТ:</a:t>
            </a:r>
            <a:r>
              <a:rPr lang="ru-RU" sz="2000" dirty="0" smtClean="0"/>
              <a:t> В 1585 г. </a:t>
            </a:r>
            <a:r>
              <a:rPr lang="ru-RU" sz="2000" dirty="0" err="1" smtClean="0"/>
              <a:t>Евстафию</a:t>
            </a:r>
            <a:r>
              <a:rPr lang="ru-RU" sz="2000" dirty="0" smtClean="0"/>
              <a:t> Михайловичу Пушкину за </a:t>
            </a:r>
          </a:p>
          <a:p>
            <a:pPr algn="ctr"/>
            <a:r>
              <a:rPr lang="ru-RU" sz="2000" dirty="0" smtClean="0"/>
              <a:t>успешное ведение переговоров с польским королём </a:t>
            </a:r>
          </a:p>
          <a:p>
            <a:pPr algn="ctr"/>
            <a:r>
              <a:rPr lang="ru-RU" sz="2000" dirty="0" smtClean="0"/>
              <a:t>Стефаном </a:t>
            </a:r>
            <a:r>
              <a:rPr lang="ru-RU" sz="2000" dirty="0" err="1" smtClean="0"/>
              <a:t>Баторием</a:t>
            </a:r>
            <a:r>
              <a:rPr lang="ru-RU" sz="2000" dirty="0" smtClean="0"/>
              <a:t>, за участие в заключении мира</a:t>
            </a:r>
          </a:p>
          <a:p>
            <a:pPr algn="ctr"/>
            <a:r>
              <a:rPr lang="ru-RU" sz="2000" dirty="0" smtClean="0"/>
              <a:t> со шведами Иван Грозный даровал Болдинские земли.</a:t>
            </a:r>
            <a:endParaRPr lang="ru-RU" sz="2000" b="1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3"/>
          <p:cNvSpPr>
            <a:spLocks noGrp="1"/>
          </p:cNvSpPr>
          <p:nvPr>
            <p:ph sz="half" idx="2"/>
          </p:nvPr>
        </p:nvSpPr>
        <p:spPr>
          <a:xfrm>
            <a:off x="684212" y="1571612"/>
            <a:ext cx="4602167" cy="3643338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В Болдино А.С. Пушкин 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написал цикл небольших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прозаических произведений.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Сначала они были выпущены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без указания авторства,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под псевдонимом.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Как они называются?</a:t>
            </a:r>
          </a:p>
        </p:txBody>
      </p:sp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>
          <a:xfrm>
            <a:off x="539750" y="620713"/>
            <a:ext cx="3168650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11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«Повести Белкина»</a:t>
            </a:r>
            <a:endParaRPr lang="ru-RU" sz="2800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500174"/>
            <a:ext cx="2357454" cy="3870881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7786742" cy="3571900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Нижегородский губернатор М.П. Бутурлин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пригласил Пушкина, во время его пребывания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в Нижнем на обед. Губернатор подумал, что Пушкин едет в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Оренбург с тайной инспекцией. И написал оренбургскому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 губернатору срочное послание. Узнав позже об этой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 истории, Пушкин рассказал ее Гоголю,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подарив ему сюжет этой бессмертной комедии.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Она называется…</a:t>
            </a:r>
            <a:endParaRPr lang="ru-RU" b="1" kern="1200" dirty="0" smtClean="0">
              <a:latin typeface="Arial" charset="0"/>
              <a:cs typeface="Arial" charset="0"/>
            </a:endParaRPr>
          </a:p>
        </p:txBody>
      </p:sp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12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</a:t>
            </a:r>
            <a:r>
              <a:rPr lang="ru-RU" sz="2800" dirty="0" smtClean="0"/>
              <a:t> "Ревизор".</a:t>
            </a:r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2214554"/>
            <a:ext cx="7643866" cy="3143272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1800" b="1" kern="1200" dirty="0" smtClean="0">
                <a:latin typeface="Arial" charset="0"/>
                <a:cs typeface="Arial" charset="0"/>
              </a:rPr>
              <a:t>    </a:t>
            </a:r>
            <a:r>
              <a:rPr lang="ru-RU" sz="2400" b="1" kern="1200" dirty="0" smtClean="0">
                <a:latin typeface="Arial" charset="0"/>
                <a:cs typeface="Arial" charset="0"/>
              </a:rPr>
              <a:t>Назовите произведение А.С. Пушкина, 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400" b="1" kern="1200" dirty="0" smtClean="0">
                <a:latin typeface="Arial" charset="0"/>
                <a:cs typeface="Arial" charset="0"/>
              </a:rPr>
              <a:t>эпиграфом его стали строки «И жить торопится, и 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400" b="1" kern="1200" dirty="0" smtClean="0">
                <a:latin typeface="Arial" charset="0"/>
                <a:cs typeface="Arial" charset="0"/>
              </a:rPr>
              <a:t>Чувствовать спешит». 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Кстати, закончил это произведение 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поэт в Болдино. </a:t>
            </a:r>
            <a:br>
              <a:rPr lang="ru-RU" sz="2400" b="1" kern="1200" dirty="0" smtClean="0">
                <a:latin typeface="Arial" charset="0"/>
                <a:cs typeface="Arial" charset="0"/>
              </a:rPr>
            </a:br>
            <a:endParaRPr lang="ru-RU" sz="2400" b="1" kern="1200" dirty="0">
              <a:latin typeface="Arial" charset="0"/>
              <a:cs typeface="Arial" charset="0"/>
            </a:endParaRPr>
          </a:p>
        </p:txBody>
      </p:sp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13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42909" y="5572140"/>
            <a:ext cx="7786743" cy="665148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</a:t>
            </a:r>
            <a:r>
              <a:rPr lang="ru-RU" sz="2800" dirty="0" smtClean="0"/>
              <a:t> «Евгений Онегин».</a:t>
            </a:r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714488"/>
            <a:ext cx="4429156" cy="3500462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А.С.Пушкин оказался в Нижнем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проездом.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Это было связано с тем, что А.С.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Пушкин изучал историю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одного исторического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 деятеля 18 в. и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 поэт ехал в Оренбург с тем,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 чтобы ознакомиться с архивными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материалами,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собрать воспоминания свидетелей.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800" b="1" kern="1200" dirty="0" smtClean="0">
                <a:latin typeface="Arial" charset="0"/>
                <a:cs typeface="Arial" charset="0"/>
              </a:rPr>
              <a:t> Что это за исторический деятель? 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ОТВЕТ:</a:t>
            </a:r>
            <a:r>
              <a:rPr lang="ru-RU" sz="2800" b="1" i="1" dirty="0"/>
              <a:t> </a:t>
            </a:r>
            <a:r>
              <a:rPr lang="ru-RU" sz="2800" b="1" dirty="0" smtClean="0"/>
              <a:t> Емельян Пугачев</a:t>
            </a:r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3286147" cy="846158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dirty="0" smtClean="0"/>
              <a:t>Вопрос 14</a:t>
            </a:r>
          </a:p>
        </p:txBody>
      </p:sp>
      <p:pic>
        <p:nvPicPr>
          <p:cNvPr id="7" name="Рисунок 6" descr="Yemelyan_Pugachev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714488"/>
            <a:ext cx="2972213" cy="3313112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8" name="Управляющая кнопка: в начало 7">
            <a:hlinkClick r:id="rId4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785926"/>
            <a:ext cx="4143404" cy="2786082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Этот театр Нижнего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Новгорода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носит имя А.С.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Пушкина.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Он основан в 1931 г.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539750" y="5589588"/>
            <a:ext cx="7993063" cy="647700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театр оперы и балета</a:t>
            </a:r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29700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15</a:t>
            </a: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785926"/>
            <a:ext cx="3338856" cy="2134574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785926"/>
            <a:ext cx="3929090" cy="3514737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 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«Сказка о царе </a:t>
            </a:r>
            <a:r>
              <a:rPr lang="ru-RU" sz="2800" b="1" dirty="0" err="1" smtClean="0"/>
              <a:t>Салтане</a:t>
            </a:r>
            <a:r>
              <a:rPr lang="ru-RU" sz="2800" b="1" dirty="0" smtClean="0"/>
              <a:t>»</a:t>
            </a:r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30723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16</a:t>
            </a:r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2071678"/>
            <a:ext cx="35004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А.С. Пушкин побывал в Болдине три раза и написал там практически все свои сказки. Какая из этих сказок была написана НЕ в Болдине?</a:t>
            </a:r>
            <a:endParaRPr lang="ru-RU" sz="2400" b="1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785926"/>
            <a:ext cx="3571900" cy="247125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Содержимое 2"/>
          <p:cNvSpPr>
            <a:spLocks noGrp="1"/>
          </p:cNvSpPr>
          <p:nvPr>
            <p:ph sz="half" idx="1"/>
          </p:nvPr>
        </p:nvSpPr>
        <p:spPr>
          <a:xfrm>
            <a:off x="755650" y="1600200"/>
            <a:ext cx="3740150" cy="3629025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dirty="0" smtClean="0"/>
              <a:t> 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468313" y="5589588"/>
            <a:ext cx="8135937" cy="719137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 smtClean="0"/>
              <a:t>ОТВЕТ:10 глава</a:t>
            </a:r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17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714348" y="1785926"/>
            <a:ext cx="4572032" cy="3500462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Какая часть поэмы </a:t>
            </a:r>
            <a:endParaRPr lang="ru-RU" sz="2400" b="1" kern="1200" dirty="0" smtClean="0">
              <a:latin typeface="Arial" charset="0"/>
              <a:cs typeface="Arial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«Евгения </a:t>
            </a:r>
            <a:r>
              <a:rPr lang="ru-RU" sz="2400" b="1" kern="1200" dirty="0" smtClean="0">
                <a:latin typeface="Arial" charset="0"/>
                <a:cs typeface="Arial" charset="0"/>
              </a:rPr>
              <a:t>Онегина» </a:t>
            </a:r>
            <a:endParaRPr lang="ru-RU" sz="2400" b="1" kern="1200" dirty="0" smtClean="0">
              <a:latin typeface="Arial" charset="0"/>
              <a:cs typeface="Arial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была </a:t>
            </a:r>
            <a:r>
              <a:rPr lang="ru-RU" sz="2400" b="1" kern="1200" dirty="0" smtClean="0">
                <a:latin typeface="Arial" charset="0"/>
                <a:cs typeface="Arial" charset="0"/>
              </a:rPr>
              <a:t>уничтожена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им в Болдине?</a:t>
            </a:r>
            <a:endParaRPr lang="ru-RU" sz="2400" b="1" kern="1200" dirty="0">
              <a:latin typeface="Arial" charset="0"/>
              <a:cs typeface="Arial" charset="0"/>
            </a:endParaRPr>
          </a:p>
        </p:txBody>
      </p:sp>
      <p:pic>
        <p:nvPicPr>
          <p:cNvPr id="14338" name="Picture 2" descr="http://mastlit.by/images/virtuemart/product/%D0%9F%D1%83%D1%88%D0%BA%D0%B8%D0%BD,%20%D0%9E%D0%BD%D0%B5%D0%B3%D0%B8%D0%B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785926"/>
            <a:ext cx="2328792" cy="3465683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611188" y="620713"/>
          <a:ext cx="7992888" cy="57606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32148"/>
                <a:gridCol w="1332148"/>
                <a:gridCol w="1332148"/>
                <a:gridCol w="1332148"/>
                <a:gridCol w="1332148"/>
                <a:gridCol w="1332148"/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" action="ppaction://hlinksldjump"/>
                        </a:rPr>
                        <a:t>1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3" action="ppaction://hlinksldjump"/>
                        </a:rPr>
                        <a:t>2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4" action="ppaction://hlinksldjump"/>
                        </a:rPr>
                        <a:t>3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5" action="ppaction://hlinksldjump"/>
                        </a:rPr>
                        <a:t>4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6" action="ppaction://hlinksldjump"/>
                        </a:rPr>
                        <a:t>5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7" action="ppaction://hlinksldjump"/>
                        </a:rPr>
                        <a:t>6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8" action="ppaction://hlinksldjump"/>
                        </a:rPr>
                        <a:t>7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9" action="ppaction://hlinksldjump"/>
                        </a:rPr>
                        <a:t>8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0" action="ppaction://hlinksldjump"/>
                        </a:rPr>
                        <a:t>9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1" action="ppaction://hlinksldjump"/>
                        </a:rPr>
                        <a:t>10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2" action="ppaction://hlinksldjump"/>
                        </a:rPr>
                        <a:t>11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3" action="ppaction://hlinksldjump"/>
                        </a:rPr>
                        <a:t>12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4" action="ppaction://hlinksldjump"/>
                        </a:rPr>
                        <a:t>13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5" action="ppaction://hlinksldjump"/>
                        </a:rPr>
                        <a:t>14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6" action="ppaction://hlinksldjump"/>
                        </a:rPr>
                        <a:t>15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7" action="ppaction://hlinksldjump"/>
                        </a:rPr>
                        <a:t>16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8" action="ppaction://hlinksldjump"/>
                        </a:rPr>
                        <a:t>17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19" action="ppaction://hlinksldjump"/>
                        </a:rPr>
                        <a:t>18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0" action="ppaction://hlinksldjump"/>
                        </a:rPr>
                        <a:t>19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1" action="ppaction://hlinksldjump"/>
                        </a:rPr>
                        <a:t>20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2" action="ppaction://hlinksldjump"/>
                        </a:rPr>
                        <a:t>21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3" action="ppaction://hlinksldjump"/>
                        </a:rPr>
                        <a:t>22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4" action="ppaction://hlinksldjump"/>
                        </a:rPr>
                        <a:t>23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5" action="ppaction://hlinksldjump"/>
                        </a:rPr>
                        <a:t>24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6" action="ppaction://hlinksldjump"/>
                        </a:rPr>
                        <a:t>25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7" action="ppaction://hlinksldjump"/>
                        </a:rPr>
                        <a:t>26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8" action="ppaction://hlinksldjump"/>
                        </a:rPr>
                        <a:t>27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29" action="ppaction://hlinksldjump"/>
                        </a:rPr>
                        <a:t>28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30" action="ppaction://hlinksldjump"/>
                        </a:rPr>
                        <a:t>29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rgbClr val="7030A0"/>
                          </a:solidFill>
                          <a:hlinkClick r:id="rId31" action="ppaction://hlinksldjump"/>
                        </a:rPr>
                        <a:t>30</a:t>
                      </a:r>
                      <a:endParaRPr lang="ru-RU" sz="48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1857364"/>
            <a:ext cx="4214842" cy="3227399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35560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Где находится этот </a:t>
            </a:r>
          </a:p>
          <a:p>
            <a:pPr marL="0" indent="17780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известный памятник </a:t>
            </a:r>
          </a:p>
          <a:p>
            <a:pPr marL="0" indent="17780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А.С. Пушкину </a:t>
            </a:r>
          </a:p>
          <a:p>
            <a:pPr marL="0" indent="17780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скульптора</a:t>
            </a:r>
          </a:p>
          <a:p>
            <a:pPr marL="0" indent="17780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Олега </a:t>
            </a:r>
            <a:r>
              <a:rPr lang="ru-RU" sz="2400" b="1" kern="1200" dirty="0" err="1" smtClean="0">
                <a:latin typeface="Arial" charset="0"/>
                <a:cs typeface="Arial" charset="0"/>
              </a:rPr>
              <a:t>Комова</a:t>
            </a:r>
            <a:r>
              <a:rPr lang="ru-RU" sz="2400" b="1" kern="1200" dirty="0" smtClean="0"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11188" y="5300663"/>
            <a:ext cx="8064500" cy="9366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Болдино</a:t>
            </a:r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18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Picture 2" descr="http://media-cdn.tripadvisor.com/media/photo-s/0d/4b/3b/57/capti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857364"/>
            <a:ext cx="3357586" cy="188639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714488"/>
            <a:ext cx="4143404" cy="3643338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endParaRPr lang="ru-RU" sz="2400" b="1" kern="1200" dirty="0" smtClean="0">
              <a:latin typeface="Arial" charset="0"/>
              <a:cs typeface="Arial" charset="0"/>
            </a:endParaRPr>
          </a:p>
          <a:p>
            <a:pPr marL="0" indent="271463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Как называется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порода дерева,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которое было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посажено Пушкиным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во время его второго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приезда в Болдино?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 Сегодня оно признано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памятником живой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природы. </a:t>
            </a:r>
          </a:p>
          <a:p>
            <a:pPr marL="0" indent="0">
              <a:spcBef>
                <a:spcPct val="0"/>
              </a:spcBef>
              <a:buNone/>
            </a:pPr>
            <a:endParaRPr lang="ru-RU" b="1" kern="1200" dirty="0" smtClean="0">
              <a:latin typeface="Arial" charset="0"/>
              <a:cs typeface="Arial" charset="0"/>
            </a:endParaRP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 smtClean="0"/>
              <a:t>ОТВЕТ: лиственница</a:t>
            </a:r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19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0" name="Picture 2" descr="https://scontent-frt3-1.xx.fbcdn.net/v/t1.0-9/71271255_1172481639606568_4024423006762696704_o.jpg?_nc_cat=102&amp;_nc_sid=730e14&amp;_nc_ohc=xIMGx_TlPn8AX9aXJBv&amp;_nc_ht=scontent-frt3-1.xx&amp;oh=2424e8c3ec1185011927c8a3f9298d0f&amp;oe=5EFE8F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714488"/>
            <a:ext cx="3357586" cy="222999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Содержимое 2"/>
          <p:cNvSpPr>
            <a:spLocks noGrp="1"/>
          </p:cNvSpPr>
          <p:nvPr>
            <p:ph sz="half" idx="1"/>
          </p:nvPr>
        </p:nvSpPr>
        <p:spPr>
          <a:xfrm>
            <a:off x="714349" y="1928802"/>
            <a:ext cx="7715304" cy="2500330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Эти две сказки Пушкин написал 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осенью 1833 г. в Болдино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20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42910" y="5286389"/>
            <a:ext cx="7889903" cy="950900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ru-RU" sz="2800" b="1" dirty="0" smtClean="0"/>
              <a:t>Ответ: «О рыбаке и рыбке» и</a:t>
            </a:r>
          </a:p>
          <a:p>
            <a:pPr algn="ctr"/>
            <a:r>
              <a:rPr lang="ru-RU" sz="2800" b="1" dirty="0" smtClean="0"/>
              <a:t> «О мертвой царевне и семи богатырях»</a:t>
            </a:r>
            <a:endParaRPr lang="ru-RU" sz="4000" b="1" dirty="0"/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857364"/>
            <a:ext cx="4143404" cy="3714776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В "Истории села </a:t>
            </a:r>
            <a:r>
              <a:rPr lang="ru-RU" sz="1800" kern="120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Горюхина</a:t>
            </a:r>
            <a:r>
              <a:rPr lang="ru-RU" sz="18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«есть упоминание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об уездном городе, который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«был переименован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latin typeface="Arial" charset="0"/>
                <a:cs typeface="Arial" charset="0"/>
              </a:rPr>
              <a:t>в город в 17… году,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latin typeface="Arial" charset="0"/>
                <a:cs typeface="Arial" charset="0"/>
              </a:rPr>
              <a:t>и единственным замечательным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latin typeface="Arial" charset="0"/>
                <a:cs typeface="Arial" charset="0"/>
              </a:rPr>
              <a:t>происшествием, сохранившимся в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latin typeface="Arial" charset="0"/>
                <a:cs typeface="Arial" charset="0"/>
              </a:rPr>
              <a:t>его летописи, есть ужасный пожар,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latin typeface="Arial" charset="0"/>
                <a:cs typeface="Arial" charset="0"/>
              </a:rPr>
              <a:t> случившийся 10 лет тому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latin typeface="Arial" charset="0"/>
                <a:cs typeface="Arial" charset="0"/>
              </a:rPr>
              <a:t>назад и истребивший базар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kern="1200" dirty="0" smtClean="0">
                <a:latin typeface="Arial" charset="0"/>
                <a:cs typeface="Arial" charset="0"/>
              </a:rPr>
              <a:t>и присутственные места». 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21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42910" y="5715016"/>
            <a:ext cx="7889903" cy="522272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ru-RU" sz="2800" b="1" dirty="0"/>
          </a:p>
          <a:p>
            <a:endParaRPr lang="ru-RU" sz="2800" b="1" dirty="0"/>
          </a:p>
          <a:p>
            <a:r>
              <a:rPr lang="ru-RU" sz="2800" b="1" dirty="0" smtClean="0"/>
              <a:t>ОТВЕТ: </a:t>
            </a:r>
            <a:r>
              <a:rPr lang="ru-RU" sz="2800" b="1" dirty="0" err="1" smtClean="0"/>
              <a:t>Лукоянов</a:t>
            </a:r>
            <a:endParaRPr lang="ru-RU" sz="2800" b="1" dirty="0"/>
          </a:p>
          <a:p>
            <a:endParaRPr lang="ru-RU" sz="2800" b="1" dirty="0"/>
          </a:p>
          <a:p>
            <a:endParaRPr lang="ru-RU" sz="4000" b="1" dirty="0"/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42" name="Picture 2" descr="Лукоянов в начале ХХ ве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000108"/>
            <a:ext cx="2857520" cy="203323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929190" y="3143248"/>
            <a:ext cx="3500462" cy="2428892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В этом описании 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угадывается этот небольшой 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уездный город нашего края, 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который почти полностью 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был уничтожен страшным 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пожаром в 1816 г. 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Здесь дважды был проездом </a:t>
            </a:r>
          </a:p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поэт.</a:t>
            </a:r>
            <a:endParaRPr lang="ru-RU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1643050"/>
            <a:ext cx="5214974" cy="3786214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В этой башне Нижегородского кремля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находился архив, в котором работал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А.С. Пушкин в 1833 г. Там ему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попался рапорт офицеров </a:t>
            </a:r>
            <a:r>
              <a:rPr lang="ru-RU" sz="1600" b="1" kern="120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курмышской</a:t>
            </a: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инвалидной команды 1774 г.,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в котором говорилось,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почему они без сопротивления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присягнули Пугачеву.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Оттуда он взял эпизод, </a:t>
            </a:r>
            <a:r>
              <a:rPr lang="ru-RU" sz="1600" b="1" kern="1200" dirty="0" smtClean="0">
                <a:latin typeface="Arial" charset="0"/>
                <a:cs typeface="Arial" charset="0"/>
              </a:rPr>
              <a:t>вошедший в его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latin typeface="Arial" charset="0"/>
                <a:cs typeface="Arial" charset="0"/>
              </a:rPr>
              <a:t>произведение «Капитанская дочка»: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latin typeface="Arial" charset="0"/>
                <a:cs typeface="Arial" charset="0"/>
              </a:rPr>
              <a:t>гибель к</a:t>
            </a: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оменданта </a:t>
            </a:r>
            <a:r>
              <a:rPr lang="ru-RU" sz="1600" b="1" kern="120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Белогорской</a:t>
            </a:r>
            <a:r>
              <a:rPr lang="ru-RU" sz="1600" b="1" kern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крепости </a:t>
            </a:r>
            <a:r>
              <a:rPr lang="ru-RU" sz="1600" b="1" kern="1200" dirty="0" smtClean="0">
                <a:latin typeface="Arial" charset="0"/>
                <a:cs typeface="Arial" charset="0"/>
              </a:rPr>
              <a:t>—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latin typeface="Arial" charset="0"/>
                <a:cs typeface="Arial" charset="0"/>
              </a:rPr>
              <a:t> Ивана Кузьмича Миронова,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1600" b="1" kern="1200" dirty="0" smtClean="0">
                <a:latin typeface="Arial" charset="0"/>
                <a:cs typeface="Arial" charset="0"/>
              </a:rPr>
              <a:t>отца  Маши Мироновой, 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sz="1600" b="1" kern="1200" dirty="0" smtClean="0">
                <a:latin typeface="Arial" charset="0"/>
                <a:cs typeface="Arial" charset="0"/>
              </a:rPr>
              <a:t>из-за которой Гринев и Швабрин устроили дуэль.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22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 smtClean="0"/>
              <a:t>ОТВЕТ: Дмитриевская</a:t>
            </a:r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18" name="Picture 2" descr="dmitrovskaya-bashny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643050"/>
            <a:ext cx="2428892" cy="1821669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571472" y="5500702"/>
            <a:ext cx="8001056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ru-RU" sz="2800" b="1" dirty="0" smtClean="0"/>
              <a:t>ОТВЕТ</a:t>
            </a:r>
            <a:r>
              <a:rPr lang="ru-RU" sz="2800" b="1" dirty="0"/>
              <a:t>: </a:t>
            </a:r>
            <a:r>
              <a:rPr lang="ru-RU" sz="2800" b="1" dirty="0" smtClean="0"/>
              <a:t>Николай </a:t>
            </a:r>
            <a:r>
              <a:rPr lang="en-US" sz="2800" b="1" dirty="0" smtClean="0"/>
              <a:t>I</a:t>
            </a:r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23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714348" y="1643050"/>
            <a:ext cx="3857652" cy="3571901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   Как звали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императора России,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в период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правления которого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А.С. Пушкин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написал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большинство своих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произведений?</a:t>
            </a:r>
            <a:endParaRPr lang="ru-RU" b="1" kern="1200" dirty="0">
              <a:latin typeface="Arial" charset="0"/>
              <a:cs typeface="Arial" charset="0"/>
            </a:endParaRPr>
          </a:p>
        </p:txBody>
      </p:sp>
      <p:pic>
        <p:nvPicPr>
          <p:cNvPr id="8194" name="Picture 2" descr="5ae2ea6d-ea2e-4eb3-bc95-b8e778ca136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643050"/>
            <a:ext cx="3683026" cy="228601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628775"/>
            <a:ext cx="3811587" cy="3529013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dirty="0" smtClean="0"/>
              <a:t>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24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пл. Минина  </a:t>
            </a:r>
            <a:endParaRPr lang="ru-RU" sz="2800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714348" y="1643050"/>
            <a:ext cx="4143404" cy="3714776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 </a:t>
            </a:r>
            <a:r>
              <a:rPr lang="ru-RU" sz="2400" b="1" kern="1200" dirty="0" smtClean="0">
                <a:latin typeface="Arial" charset="0"/>
                <a:cs typeface="Arial" charset="0"/>
              </a:rPr>
              <a:t>В 1833 г. по дороге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в Оренбург поэт был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в Нижнем Новгороде.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Здесь он остановился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в гостинице </a:t>
            </a:r>
            <a:r>
              <a:rPr lang="ru-RU" sz="2400" b="1" kern="1200" dirty="0" err="1" smtClean="0">
                <a:latin typeface="Arial" charset="0"/>
                <a:cs typeface="Arial" charset="0"/>
              </a:rPr>
              <a:t>Деулина</a:t>
            </a:r>
            <a:endParaRPr lang="ru-RU" sz="2400" b="1" kern="1200" dirty="0" smtClean="0">
              <a:latin typeface="Arial" charset="0"/>
              <a:cs typeface="Arial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на Благовещенской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площади.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Как называется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эта площадь сейчас?</a:t>
            </a:r>
            <a:endParaRPr lang="ru-RU" sz="2400" b="1" kern="1200" dirty="0">
              <a:latin typeface="Arial" charset="0"/>
              <a:cs typeface="Arial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571612"/>
            <a:ext cx="3271823" cy="20209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072067" y="3786191"/>
            <a:ext cx="3286148" cy="50006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Благовещенская площадь Н.Новгорода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Фото М.П. Дмитриева </a:t>
            </a:r>
            <a:r>
              <a:rPr lang="ru-RU" sz="120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нач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. 20 в.</a:t>
            </a:r>
            <a:endParaRPr lang="ru-RU" sz="12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643050"/>
            <a:ext cx="3887787" cy="3714776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1400" b="1" i="1" kern="1200" dirty="0" smtClean="0">
                <a:latin typeface="Arial" charset="0"/>
                <a:cs typeface="Arial" charset="0"/>
              </a:rPr>
              <a:t> </a:t>
            </a:r>
            <a:r>
              <a:rPr lang="ru-RU" sz="1800" b="1" i="1" kern="1200" dirty="0" smtClean="0">
                <a:latin typeface="Arial" charset="0"/>
                <a:cs typeface="Arial" charset="0"/>
              </a:rPr>
              <a:t>«…Сюда жемчуг привез индеец,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Поддельны вины европеец,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Табун бракованных коней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Пригнал заводчик из степей,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Игрок привез свои колоды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И горсть услужливых костей,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Помещик — спелых дочерей,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А дочки — прошлогодни моды.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Всяк суетится, лжет за двух,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И всюду меркантильный дух».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25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000" b="1" dirty="0"/>
              <a:t>ОТВЕТ</a:t>
            </a:r>
            <a:r>
              <a:rPr lang="ru-RU" sz="2000" b="1" dirty="0" smtClean="0"/>
              <a:t>: Нижегородская (</a:t>
            </a:r>
            <a:r>
              <a:rPr lang="ru-RU" sz="2000" b="1" dirty="0" err="1" smtClean="0"/>
              <a:t>Макарьевская</a:t>
            </a:r>
            <a:r>
              <a:rPr lang="ru-RU" sz="2000" b="1" dirty="0" smtClean="0"/>
              <a:t> ярмарка)  </a:t>
            </a:r>
            <a:endParaRPr lang="ru-RU" sz="2000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7" y="1714488"/>
            <a:ext cx="3571900" cy="216791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714876" y="4143380"/>
            <a:ext cx="3643338" cy="121444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ru-RU" sz="1400" b="1" dirty="0" smtClean="0"/>
              <a:t>О каком известном месте нашего края </a:t>
            </a:r>
          </a:p>
          <a:p>
            <a:r>
              <a:rPr lang="ru-RU" sz="1400" b="1" dirty="0" smtClean="0"/>
              <a:t>устами Евгения Онегина </a:t>
            </a:r>
          </a:p>
          <a:p>
            <a:r>
              <a:rPr lang="ru-RU" sz="1400" b="1" dirty="0" smtClean="0"/>
              <a:t>говорит  А.С. Пушкин. Здесь во время</a:t>
            </a:r>
          </a:p>
          <a:p>
            <a:r>
              <a:rPr lang="ru-RU" sz="1400" b="1" dirty="0" smtClean="0"/>
              <a:t> посещения Нижнего в 1833 г. был поэт.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643050"/>
            <a:ext cx="7643866" cy="3786214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«</a:t>
            </a:r>
            <a:r>
              <a:rPr lang="ru-RU" sz="1800" b="1" i="1" kern="1200" dirty="0" smtClean="0">
                <a:latin typeface="Arial" charset="0"/>
                <a:cs typeface="Arial" charset="0"/>
              </a:rPr>
              <a:t>Октябрь уж наступил — уж роща </a:t>
            </a:r>
            <a:r>
              <a:rPr lang="ru-RU" sz="1800" b="1" i="1" kern="1200" dirty="0" err="1" smtClean="0">
                <a:latin typeface="Arial" charset="0"/>
                <a:cs typeface="Arial" charset="0"/>
              </a:rPr>
              <a:t>отряхает</a:t>
            </a:r>
            <a:r>
              <a:rPr lang="ru-RU" sz="1800" b="1" i="1" kern="1200" dirty="0" smtClean="0">
                <a:latin typeface="Arial" charset="0"/>
                <a:cs typeface="Arial" charset="0"/>
              </a:rPr>
              <a:t/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Последние листы с нагих своих ветвей;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Дохнул осенний хлад — дорога промерзает.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Журча еще бежит за мельницу ручей,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Но пруд уже застыл; сосед мой поспешает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В отъезжие поля с охотою своей,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И страждут озими от бешеной забавы,</a:t>
            </a:r>
            <a:br>
              <a:rPr lang="ru-RU" sz="1800" b="1" i="1" kern="1200" dirty="0" smtClean="0">
                <a:latin typeface="Arial" charset="0"/>
                <a:cs typeface="Arial" charset="0"/>
              </a:rPr>
            </a:br>
            <a:r>
              <a:rPr lang="ru-RU" sz="1800" b="1" i="1" kern="1200" dirty="0" smtClean="0">
                <a:latin typeface="Arial" charset="0"/>
                <a:cs typeface="Arial" charset="0"/>
              </a:rPr>
              <a:t>И будит лай собак уснувшие дубравы?»</a:t>
            </a:r>
          </a:p>
          <a:p>
            <a:pPr marL="0" indent="0">
              <a:spcBef>
                <a:spcPct val="0"/>
              </a:spcBef>
              <a:buNone/>
            </a:pPr>
            <a:endParaRPr lang="ru-RU" sz="1800" b="1" i="1" kern="1200" dirty="0" smtClean="0">
              <a:latin typeface="Arial" charset="0"/>
              <a:cs typeface="Arial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Как называется это произведение,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написанное поэтом в 1833 г. в Болдино?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714347" y="5516563"/>
            <a:ext cx="771530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«Осень»  </a:t>
            </a:r>
            <a:endParaRPr lang="ru-RU" sz="2800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26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785926"/>
            <a:ext cx="4244977" cy="3371862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В каком городе нашего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края А.С. Пушкин был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проездом, по всей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видимости, несколько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раз?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Арзамас  </a:t>
            </a:r>
            <a:endParaRPr lang="ru-RU" sz="2800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27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Picture 2" descr="http://s4.fotokto.ru/photo/full/417/41758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785926"/>
            <a:ext cx="3241400" cy="192882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649288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1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500175"/>
            <a:ext cx="4000528" cy="3643338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/>
              <a:t> Что за герб изображен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/>
              <a:t> на слайде? Почему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/>
              <a:t>на нем изображена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2400" b="1" dirty="0" smtClean="0"/>
              <a:t>лира?</a:t>
            </a:r>
            <a:endParaRPr lang="ru-RU" sz="2400" b="1" kern="1200" dirty="0" smtClean="0">
              <a:latin typeface="Arial" charset="0"/>
              <a:cs typeface="Arial" charset="0"/>
            </a:endParaRP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42910" y="5357826"/>
            <a:ext cx="7816879" cy="85725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ru-RU" sz="2800" b="1" dirty="0"/>
              <a:t>ОТВЕТ: </a:t>
            </a:r>
            <a:r>
              <a:rPr lang="ru-RU" dirty="0" smtClean="0"/>
              <a:t>Герб Болдино. Болдино-вотчина семьи Пушкиных. </a:t>
            </a:r>
          </a:p>
          <a:p>
            <a:pPr>
              <a:defRPr/>
            </a:pPr>
            <a:r>
              <a:rPr lang="ru-RU" dirty="0" smtClean="0"/>
              <a:t>Лира –символ поэзии.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8027988" y="6165850"/>
            <a:ext cx="1116012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3380" y="1500174"/>
            <a:ext cx="3250578" cy="3571900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714488"/>
            <a:ext cx="3929090" cy="3500462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    </a:t>
            </a:r>
            <a:r>
              <a:rPr lang="ru-RU" sz="2400" b="1" kern="1200" dirty="0" smtClean="0">
                <a:latin typeface="Arial" charset="0"/>
                <a:cs typeface="Arial" charset="0"/>
              </a:rPr>
              <a:t>Сколько раз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А.С. Пушкин был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в Нижнем Новгороде?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 В каком году это было?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714348" y="5500703"/>
            <a:ext cx="7715305" cy="73658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один, в 1833 г.  </a:t>
            </a:r>
            <a:endParaRPr lang="ru-RU" sz="2800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28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714488"/>
            <a:ext cx="3431673" cy="2027357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600200"/>
            <a:ext cx="3811587" cy="3557588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dirty="0" smtClean="0"/>
              <a:t> 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эпидемия холеры   </a:t>
            </a:r>
            <a:endParaRPr lang="ru-RU" sz="2800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29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714348" y="1571612"/>
            <a:ext cx="3971924" cy="3829064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  Какая причина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задержала поэта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в Болдино в октябре-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ноябре 1830 г.?</a:t>
            </a:r>
            <a:endParaRPr lang="ru-RU" b="1" kern="1200" dirty="0">
              <a:latin typeface="Arial" charset="0"/>
              <a:cs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571612"/>
            <a:ext cx="3643338" cy="2477837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484313"/>
            <a:ext cx="4465637" cy="4525962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700" dirty="0" smtClean="0"/>
              <a:t> 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42911" y="5500703"/>
            <a:ext cx="7858180" cy="73658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Юрий Алексеевич Ржевский  </a:t>
            </a:r>
            <a:endParaRPr lang="ru-RU" sz="2800" dirty="0"/>
          </a:p>
          <a:p>
            <a:pPr algn="ctr"/>
            <a:endParaRPr lang="ru-RU" sz="2800" b="1" dirty="0"/>
          </a:p>
          <a:p>
            <a:pPr algn="ctr"/>
            <a:endParaRPr lang="ru-RU" sz="40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84213" y="692150"/>
            <a:ext cx="3167062" cy="796925"/>
          </a:xfrm>
          <a:prstGeom prst="rect">
            <a:avLst/>
          </a:prstGeom>
          <a:blipFill>
            <a:blip r:embed="rId2" cstate="screen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Вопрос 30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642910" y="1643050"/>
            <a:ext cx="4071966" cy="3786214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93663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Как звали прадеда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А.С. Пушкина,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который возглавлял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Нижегородскую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губернию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в 1719-1728 гг.? </a:t>
            </a:r>
          </a:p>
          <a:p>
            <a:pPr marL="0" indent="17780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В его доме был в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1722 г. Петр </a:t>
            </a:r>
            <a:r>
              <a:rPr lang="en-US" b="1" kern="1200" dirty="0" smtClean="0">
                <a:latin typeface="Arial" charset="0"/>
                <a:cs typeface="Arial" charset="0"/>
              </a:rPr>
              <a:t>I</a:t>
            </a:r>
            <a:r>
              <a:rPr lang="ru-RU" b="1" kern="1200" dirty="0" smtClean="0">
                <a:latin typeface="Arial" charset="0"/>
                <a:cs typeface="Arial" charset="0"/>
              </a:rPr>
              <a:t>.</a:t>
            </a:r>
            <a:endParaRPr lang="ru-RU" b="1" kern="1200" dirty="0">
              <a:latin typeface="Arial" charset="0"/>
              <a:cs typeface="Arial" charset="0"/>
            </a:endParaRPr>
          </a:p>
        </p:txBody>
      </p:sp>
      <p:pic>
        <p:nvPicPr>
          <p:cNvPr id="7" name="Picture 2" descr="1f0349a4ca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643050"/>
            <a:ext cx="3600456" cy="2327268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7572428" cy="1000132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Использованные источники</a:t>
            </a:r>
            <a:endParaRPr lang="ru-RU" dirty="0">
              <a:solidFill>
                <a:schemeClr val="tx1"/>
              </a:solidFill>
              <a:hlinkClick r:id="rId3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2000240"/>
            <a:ext cx="7572428" cy="2786082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en-US" sz="1600" b="1" kern="1200" dirty="0" smtClean="0">
                <a:latin typeface="Arial" charset="0"/>
                <a:cs typeface="Arial" charset="0"/>
                <a:hlinkClick r:id="rId3"/>
              </a:rPr>
              <a:t>https://www.facebook.com/pushkinboldino</a:t>
            </a:r>
            <a:endParaRPr lang="ru-RU" sz="1600" b="1" kern="1200" dirty="0" smtClean="0">
              <a:latin typeface="Arial" charset="0"/>
              <a:cs typeface="Arial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sz="1600" b="1" kern="1200" dirty="0" smtClean="0">
                <a:latin typeface="Arial" charset="0"/>
                <a:cs typeface="Arial" charset="0"/>
                <a:hlinkClick r:id="rId4"/>
              </a:rPr>
              <a:t>https://ili-nnov.ru/aleksandr-pushkin-v-poiskakh-istokov-russkogo-bunta/</a:t>
            </a:r>
            <a:endParaRPr lang="ru-RU" sz="1600" b="1" kern="1200" dirty="0" smtClean="0">
              <a:latin typeface="Arial" charset="0"/>
              <a:cs typeface="Arial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sz="1600" b="1" kern="1200" dirty="0" smtClean="0">
                <a:latin typeface="Arial" charset="0"/>
                <a:cs typeface="Arial" charset="0"/>
                <a:hlinkClick r:id="rId5"/>
              </a:rPr>
              <a:t>http://lukped.narod.ru/internet/boldino/as_v_lu.htm</a:t>
            </a:r>
            <a:endParaRPr lang="ru-RU" sz="1600" b="1" kern="1200" dirty="0" smtClean="0">
              <a:latin typeface="Arial" charset="0"/>
              <a:cs typeface="Arial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ru-RU" sz="2000" b="1" kern="1200" dirty="0" smtClean="0">
              <a:latin typeface="Arial" charset="0"/>
              <a:cs typeface="Arial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ru-RU" b="1" kern="1200" dirty="0" smtClean="0">
              <a:latin typeface="Arial" charset="0"/>
              <a:cs typeface="Arial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ru-RU" b="1" kern="12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643050"/>
            <a:ext cx="5030795" cy="3571900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ru-RU" sz="2000" b="1" kern="1200" dirty="0" smtClean="0">
                <a:latin typeface="Arial" charset="0"/>
                <a:cs typeface="Arial" charset="0"/>
              </a:rPr>
              <a:t>  </a:t>
            </a:r>
            <a:r>
              <a:rPr lang="ru-RU" sz="2400" b="1" dirty="0" smtClean="0"/>
              <a:t>В какие годы А.С. Пушкин</a:t>
            </a: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ru-RU" sz="2400" b="1" dirty="0" smtClean="0"/>
              <a:t> был в Нижегородском</a:t>
            </a: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ru-RU" sz="2400" b="1" dirty="0" smtClean="0"/>
              <a:t> крае? </a:t>
            </a:r>
          </a:p>
        </p:txBody>
      </p:sp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2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571472" y="5357826"/>
            <a:ext cx="7929618" cy="879463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 sz="2800" b="1" dirty="0"/>
          </a:p>
          <a:p>
            <a:pPr>
              <a:defRPr/>
            </a:pPr>
            <a:r>
              <a:rPr lang="ru-RU" sz="2400" b="1" dirty="0"/>
              <a:t>ОТВЕТ: </a:t>
            </a:r>
            <a:r>
              <a:rPr lang="ru-RU" sz="2400" dirty="0" smtClean="0"/>
              <a:t>Пушкин приезжал в Болдино трижды: </a:t>
            </a:r>
          </a:p>
          <a:p>
            <a:pPr>
              <a:defRPr/>
            </a:pPr>
            <a:r>
              <a:rPr lang="ru-RU" sz="2400" dirty="0" smtClean="0"/>
              <a:t>в 1830, 1833, 1834 г. </a:t>
            </a:r>
            <a:r>
              <a:rPr lang="ru-RU" sz="2400" b="1" dirty="0" smtClean="0"/>
              <a:t> </a:t>
            </a:r>
            <a:endParaRPr lang="ru-RU" sz="2400" b="1" dirty="0"/>
          </a:p>
          <a:p>
            <a:pPr algn="ctr">
              <a:defRPr/>
            </a:pPr>
            <a:endParaRPr lang="ru-RU" sz="4000" b="1" dirty="0"/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027988" y="6237288"/>
            <a:ext cx="1116012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9698" name="Picture 2" descr="На изображении может находиться: один или несколько человек и на улиц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643050"/>
            <a:ext cx="2285569" cy="283481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929322" y="4572008"/>
            <a:ext cx="2357454" cy="642942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ru-RU" sz="11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"Пушкин в Болдине", </a:t>
            </a:r>
          </a:p>
          <a:p>
            <a:pPr>
              <a:defRPr/>
            </a:pPr>
            <a:r>
              <a:rPr lang="ru-RU" sz="11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художник А.А. Пластов (1949 г.)</a:t>
            </a:r>
            <a:endParaRPr lang="ru-RU" sz="11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857364"/>
            <a:ext cx="4572032" cy="3500462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Впечатления, полученные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поэтом от знакомства с жизнью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крестьян этого села, нашли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Отражение в «Истории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 села </a:t>
            </a:r>
            <a:r>
              <a:rPr lang="ru-RU" sz="2000" b="1" kern="1200" dirty="0" err="1" smtClean="0">
                <a:latin typeface="Arial" charset="0"/>
                <a:cs typeface="Arial" charset="0"/>
              </a:rPr>
              <a:t>Горюхина</a:t>
            </a:r>
            <a:r>
              <a:rPr lang="ru-RU" sz="2000" b="1" kern="1200" dirty="0" smtClean="0">
                <a:latin typeface="Arial" charset="0"/>
                <a:cs typeface="Arial" charset="0"/>
              </a:rPr>
              <a:t>»,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а имя этого места А.С. Пушкин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Увековечил в повести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«Дубровский»,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 назвав бедное имение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ru-RU" sz="2000" b="1" kern="1200" dirty="0" smtClean="0">
                <a:latin typeface="Arial" charset="0"/>
                <a:cs typeface="Arial" charset="0"/>
              </a:rPr>
              <a:t> помещика </a:t>
            </a:r>
            <a:r>
              <a:rPr lang="ru-RU" sz="2000" b="1" kern="1200" dirty="0" err="1" smtClean="0">
                <a:latin typeface="Arial" charset="0"/>
                <a:cs typeface="Arial" charset="0"/>
              </a:rPr>
              <a:t>Кистеневкой</a:t>
            </a:r>
            <a:r>
              <a:rPr lang="ru-RU" sz="2000" b="1" kern="1200" dirty="0" smtClean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17411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3</a:t>
            </a:r>
          </a:p>
        </p:txBody>
      </p:sp>
      <p:sp>
        <p:nvSpPr>
          <p:cNvPr id="8" name="Rectangle 4" descr="Полотно"/>
          <p:cNvSpPr>
            <a:spLocks noChangeArrowheads="1"/>
          </p:cNvSpPr>
          <p:nvPr/>
        </p:nvSpPr>
        <p:spPr bwMode="auto">
          <a:xfrm>
            <a:off x="571472" y="5572140"/>
            <a:ext cx="7929618" cy="571504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ru-RU" sz="2000" b="1" dirty="0" smtClean="0"/>
              <a:t>ОТВЕТ</a:t>
            </a:r>
            <a:r>
              <a:rPr lang="ru-RU" sz="2000" b="1" dirty="0"/>
              <a:t>: </a:t>
            </a:r>
            <a:r>
              <a:rPr lang="ru-RU" sz="2000" dirty="0" smtClean="0"/>
              <a:t>с. </a:t>
            </a:r>
            <a:r>
              <a:rPr lang="ru-RU" sz="2000" dirty="0" err="1" smtClean="0"/>
              <a:t>Кистенево</a:t>
            </a:r>
            <a:r>
              <a:rPr lang="ru-RU" sz="2000" dirty="0" smtClean="0"/>
              <a:t>, расположено в 8 км от Б.Болдина</a:t>
            </a:r>
            <a:endParaRPr lang="ru-RU" sz="2000" dirty="0"/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" name="Picture 2" descr="http://photos.wikimapia.org/p/00/05/89/58/85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1857364"/>
            <a:ext cx="2906830" cy="1627824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2"/>
          <p:cNvSpPr>
            <a:spLocks noGrp="1"/>
          </p:cNvSpPr>
          <p:nvPr>
            <p:ph sz="half" idx="1"/>
          </p:nvPr>
        </p:nvSpPr>
        <p:spPr>
          <a:xfrm>
            <a:off x="714347" y="1643050"/>
            <a:ext cx="5357851" cy="3714776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177800" indent="-84138" eaLnBrk="1" hangingPunct="1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Недалеко от Болдино сохранился </a:t>
            </a:r>
          </a:p>
          <a:p>
            <a:pPr marL="177800" indent="-84138" eaLnBrk="1" hangingPunct="1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Усадебный дом, </a:t>
            </a:r>
          </a:p>
          <a:p>
            <a:pPr marL="177800" indent="-84138" eaLnBrk="1" hangingPunct="1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Принадлежавший Пушкиным. </a:t>
            </a:r>
          </a:p>
          <a:p>
            <a:pPr marL="177800" indent="-84138" eaLnBrk="1" hangingPunct="1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Владельцем дома долгое время </a:t>
            </a:r>
          </a:p>
          <a:p>
            <a:pPr marL="177800" indent="-84138" eaLnBrk="1" hangingPunct="1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был сын поэта Александр </a:t>
            </a:r>
          </a:p>
          <a:p>
            <a:pPr marL="177800" indent="-84138" eaLnBrk="1" hangingPunct="1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Александрович Пушкин. </a:t>
            </a:r>
          </a:p>
          <a:p>
            <a:pPr marL="177800" indent="-84138" eaLnBrk="1" hangingPunct="1">
              <a:spcBef>
                <a:spcPct val="0"/>
              </a:spcBef>
              <a:buNone/>
            </a:pPr>
            <a:r>
              <a:rPr lang="ru-RU" sz="2400" b="1" kern="1200" dirty="0" smtClean="0">
                <a:latin typeface="Arial" charset="0"/>
                <a:cs typeface="Arial" charset="0"/>
              </a:rPr>
              <a:t>Как называется это село?</a:t>
            </a:r>
          </a:p>
          <a:p>
            <a:pPr marL="0" indent="0" algn="ctr" eaLnBrk="1" hangingPunct="1">
              <a:spcBef>
                <a:spcPct val="0"/>
              </a:spcBef>
              <a:buFontTx/>
              <a:buNone/>
            </a:pPr>
            <a:endParaRPr lang="ru-RU" b="1" kern="1200" dirty="0" smtClean="0">
              <a:latin typeface="Arial" charset="0"/>
              <a:cs typeface="Arial" charset="0"/>
            </a:endParaRPr>
          </a:p>
        </p:txBody>
      </p:sp>
      <p:sp>
        <p:nvSpPr>
          <p:cNvPr id="18435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4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ОТВЕТ: </a:t>
            </a:r>
            <a:r>
              <a:rPr lang="ru-RU" sz="2800" b="1" dirty="0" smtClean="0"/>
              <a:t>с. </a:t>
            </a:r>
            <a:r>
              <a:rPr lang="ru-RU" sz="2800" b="1" dirty="0" err="1" smtClean="0"/>
              <a:t>Львовка</a:t>
            </a:r>
            <a:r>
              <a:rPr lang="ru-RU" sz="2800" b="1" dirty="0" smtClean="0"/>
              <a:t> </a:t>
            </a:r>
            <a:endParaRPr lang="ru-RU" sz="2800" b="1" dirty="0"/>
          </a:p>
          <a:p>
            <a:pPr algn="ctr"/>
            <a:endParaRPr lang="ru-RU" sz="2800" b="1" dirty="0"/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" name="Picture 5" descr="240px-Lvovka_Museum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786190"/>
            <a:ext cx="2071702" cy="1553777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27650" name="Picture 2" descr="На изображении может находиться: один или несколько челове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571612"/>
            <a:ext cx="1721396" cy="204485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sz="half" idx="1"/>
          </p:nvPr>
        </p:nvSpPr>
        <p:spPr>
          <a:xfrm>
            <a:off x="785786" y="1928802"/>
            <a:ext cx="3929090" cy="3444886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Эта березовая роща 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Близ Болдина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– любимое место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прогулок поэта. 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По преданию именно 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поэт дал ей такое 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название. </a:t>
            </a:r>
          </a:p>
        </p:txBody>
      </p:sp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5</a:t>
            </a:r>
          </a:p>
        </p:txBody>
      </p:sp>
      <p:sp>
        <p:nvSpPr>
          <p:cNvPr id="6" name="Rectangle 4" descr="Полотно"/>
          <p:cNvSpPr>
            <a:spLocks noChangeArrowheads="1"/>
          </p:cNvSpPr>
          <p:nvPr/>
        </p:nvSpPr>
        <p:spPr bwMode="auto">
          <a:xfrm>
            <a:off x="611188" y="5516563"/>
            <a:ext cx="7921625" cy="72072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ОТВЕТ:</a:t>
            </a:r>
            <a:r>
              <a:rPr lang="ru-RU" sz="3600" b="1" dirty="0"/>
              <a:t> </a:t>
            </a:r>
            <a:r>
              <a:rPr lang="ru-RU" sz="2400" dirty="0" smtClean="0"/>
              <a:t>роща </a:t>
            </a:r>
            <a:r>
              <a:rPr lang="ru-RU" sz="2400" dirty="0" err="1" smtClean="0"/>
              <a:t>Лучинник</a:t>
            </a:r>
            <a:r>
              <a:rPr lang="ru-RU" sz="2400" dirty="0" smtClean="0"/>
              <a:t> </a:t>
            </a:r>
            <a:endParaRPr lang="ru-RU" sz="2400" dirty="0"/>
          </a:p>
          <a:p>
            <a:pPr algn="ctr"/>
            <a:endParaRPr lang="ru-RU" sz="4000" b="1" dirty="0"/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101013" y="6165850"/>
            <a:ext cx="1042987" cy="69215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" name="Picture 5" descr="Роща Лучинн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000240"/>
            <a:ext cx="3405186" cy="2553890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11188" y="5445125"/>
            <a:ext cx="7921625" cy="792163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ru-RU" sz="2800" b="1" dirty="0"/>
          </a:p>
          <a:p>
            <a:pPr algn="ctr"/>
            <a:r>
              <a:rPr lang="ru-RU" sz="2800" b="1" dirty="0"/>
              <a:t>ОТВЕТ</a:t>
            </a:r>
            <a:r>
              <a:rPr lang="ru-RU" sz="2800" b="1" dirty="0" smtClean="0"/>
              <a:t>: Сказка о рыбаке и рыбке  </a:t>
            </a:r>
            <a:endParaRPr lang="ru-RU" sz="2000" b="1" dirty="0"/>
          </a:p>
          <a:p>
            <a:pPr algn="ctr"/>
            <a:endParaRPr lang="ru-RU" sz="4000" b="1" dirty="0"/>
          </a:p>
        </p:txBody>
      </p:sp>
      <p:sp>
        <p:nvSpPr>
          <p:cNvPr id="20484" name="Заголовок 1"/>
          <p:cNvSpPr>
            <a:spLocks noGrp="1"/>
          </p:cNvSpPr>
          <p:nvPr>
            <p:ph type="title"/>
          </p:nvPr>
        </p:nvSpPr>
        <p:spPr>
          <a:xfrm>
            <a:off x="611188" y="620713"/>
            <a:ext cx="3168650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6</a:t>
            </a:r>
          </a:p>
        </p:txBody>
      </p:sp>
      <p:sp>
        <p:nvSpPr>
          <p:cNvPr id="20485" name="Прямоугольник 7"/>
          <p:cNvSpPr>
            <a:spLocks noChangeArrowheads="1"/>
          </p:cNvSpPr>
          <p:nvPr/>
        </p:nvSpPr>
        <p:spPr bwMode="auto">
          <a:xfrm>
            <a:off x="611188" y="1557338"/>
            <a:ext cx="3168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9" name="Управляющая кнопка: в начало 8">
            <a:hlinkClick r:id="rId3" action="ppaction://hlinksldjump" highlightClick="1"/>
          </p:cNvPr>
          <p:cNvSpPr/>
          <p:nvPr/>
        </p:nvSpPr>
        <p:spPr>
          <a:xfrm>
            <a:off x="8101013" y="6237288"/>
            <a:ext cx="1042987" cy="62071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714348" y="1785926"/>
            <a:ext cx="3929090" cy="3500463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  Это фотография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из музея пушкинских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сказок.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   А как называется 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b="1" kern="1200" dirty="0" smtClean="0">
                <a:latin typeface="Arial" charset="0"/>
                <a:cs typeface="Arial" charset="0"/>
              </a:rPr>
              <a:t>сказка?</a:t>
            </a:r>
            <a:endParaRPr lang="ru-RU" b="1" kern="1200" dirty="0">
              <a:latin typeface="Arial" charset="0"/>
              <a:cs typeface="Arial" charset="0"/>
            </a:endParaRPr>
          </a:p>
        </p:txBody>
      </p:sp>
      <p:pic>
        <p:nvPicPr>
          <p:cNvPr id="11" name="Picture 2" descr="https://nnwelcome.ru/assets/images/resources/2480/1140x858/8ae72de329a569d42dee8642f3deab83000e80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785926"/>
            <a:ext cx="3512760" cy="2643206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928802"/>
            <a:ext cx="3714776" cy="3286148"/>
          </a:xfr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marL="0" indent="177800" eaLnBrk="1" hangingPunct="1">
              <a:spcBef>
                <a:spcPct val="0"/>
              </a:spcBef>
              <a:buFontTx/>
              <a:buNone/>
              <a:defRPr/>
            </a:pPr>
            <a:r>
              <a:rPr lang="ru-RU" b="1" kern="1200" dirty="0" smtClean="0">
                <a:latin typeface="Arial" charset="0"/>
                <a:cs typeface="Arial" charset="0"/>
              </a:rPr>
              <a:t>Сколько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b="1" kern="1200" dirty="0" smtClean="0">
                <a:latin typeface="Arial" charset="0"/>
                <a:cs typeface="Arial" charset="0"/>
              </a:rPr>
              <a:t>произведений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b="1" kern="1200" dirty="0" smtClean="0">
                <a:latin typeface="Arial" charset="0"/>
                <a:cs typeface="Arial" charset="0"/>
              </a:rPr>
              <a:t>написал Пушкин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b="1" kern="1200" dirty="0" smtClean="0">
                <a:latin typeface="Arial" charset="0"/>
                <a:cs typeface="Arial" charset="0"/>
              </a:rPr>
              <a:t>в болдинскую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b="1" kern="1200" dirty="0" smtClean="0">
                <a:latin typeface="Arial" charset="0"/>
                <a:cs typeface="Arial" charset="0"/>
              </a:rPr>
              <a:t>осень 1830 года?</a:t>
            </a:r>
          </a:p>
        </p:txBody>
      </p:sp>
      <p:sp>
        <p:nvSpPr>
          <p:cNvPr id="5" name="Rectangle 4" descr="Полотно"/>
          <p:cNvSpPr>
            <a:spLocks noChangeArrowheads="1"/>
          </p:cNvSpPr>
          <p:nvPr/>
        </p:nvSpPr>
        <p:spPr bwMode="auto">
          <a:xfrm>
            <a:off x="611188" y="5589588"/>
            <a:ext cx="7921625" cy="719137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ru-RU" sz="2800" b="1" dirty="0"/>
              <a:t>ОТВЕТ</a:t>
            </a:r>
            <a:r>
              <a:rPr lang="ru-RU" sz="2800" b="1" dirty="0" smtClean="0"/>
              <a:t>: 46</a:t>
            </a:r>
            <a:endParaRPr lang="ru-RU" sz="2800" b="1" dirty="0"/>
          </a:p>
        </p:txBody>
      </p:sp>
      <p:sp>
        <p:nvSpPr>
          <p:cNvPr id="21508" name="Заголовок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3167062" cy="796925"/>
          </a:xfrm>
          <a:blipFill dpi="0" rotWithShape="1">
            <a:blip r:embed="rId2" cstate="print"/>
            <a:srcRect/>
            <a:tile tx="0" ty="0" sx="100000" sy="100000" flip="none" algn="tl"/>
          </a:blipFill>
        </p:spPr>
        <p:txBody>
          <a:bodyPr/>
          <a:lstStyle/>
          <a:p>
            <a:pPr eaLnBrk="1" hangingPunct="1"/>
            <a:r>
              <a:rPr lang="ru-RU" smtClean="0"/>
              <a:t>Вопрос 7</a:t>
            </a:r>
          </a:p>
        </p:txBody>
      </p:sp>
      <p:sp>
        <p:nvSpPr>
          <p:cNvPr id="8" name="Управляющая кнопка: в начало 7">
            <a:hlinkClick r:id="rId3" action="ppaction://hlinksldjump" highlightClick="1"/>
          </p:cNvPr>
          <p:cNvSpPr/>
          <p:nvPr/>
        </p:nvSpPr>
        <p:spPr>
          <a:xfrm>
            <a:off x="8101013" y="6308725"/>
            <a:ext cx="1042987" cy="549275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Picture 7" descr="img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2580" y="2000240"/>
            <a:ext cx="3830916" cy="2595445"/>
          </a:xfrm>
          <a:prstGeom prst="rect">
            <a:avLst/>
          </a:prstGeom>
          <a:blipFill dpi="0" rotWithShape="1">
            <a:blip r:embed="rId2" cstate="screen"/>
            <a:srcRect/>
            <a:tile tx="0" ty="0" sx="100000" sy="100000" flip="none" algn="tl"/>
          </a:blipFill>
          <a:ln w="952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1114</Words>
  <Application>Microsoft Office PowerPoint</Application>
  <PresentationFormat>Экран (4:3)</PresentationFormat>
  <Paragraphs>363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Оформление по умолчанию</vt:lpstr>
      <vt:lpstr>Слайд 1</vt:lpstr>
      <vt:lpstr>Слайд 2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Вопрос 13</vt:lpstr>
      <vt:lpstr>Вопрос 14</vt:lpstr>
      <vt:lpstr>Вопрос 15</vt:lpstr>
      <vt:lpstr>Вопрос 16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ABC</cp:lastModifiedBy>
  <cp:revision>116</cp:revision>
  <dcterms:created xsi:type="dcterms:W3CDTF">2011-12-09T19:52:22Z</dcterms:created>
  <dcterms:modified xsi:type="dcterms:W3CDTF">2022-03-25T14:41:40Z</dcterms:modified>
</cp:coreProperties>
</file>