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61" r:id="rId3"/>
    <p:sldId id="262" r:id="rId4"/>
    <p:sldId id="264" r:id="rId5"/>
    <p:sldId id="265" r:id="rId6"/>
    <p:sldId id="266" r:id="rId7"/>
    <p:sldId id="271" r:id="rId8"/>
    <p:sldId id="269" r:id="rId9"/>
    <p:sldId id="272" r:id="rId10"/>
    <p:sldId id="268" r:id="rId11"/>
    <p:sldId id="273" r:id="rId12"/>
    <p:sldId id="274" r:id="rId13"/>
    <p:sldId id="279" r:id="rId14"/>
    <p:sldId id="276"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77" r:id="rId2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9" autoAdjust="0"/>
    <p:restoredTop sz="94660"/>
  </p:normalViewPr>
  <p:slideViewPr>
    <p:cSldViewPr snapToGrid="0">
      <p:cViewPr>
        <p:scale>
          <a:sx n="53" d="100"/>
          <a:sy n="53" d="100"/>
        </p:scale>
        <p:origin x="480" y="7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7284093-8FF8-42E0-A72F-836AFA41E254}" type="datetimeFigureOut">
              <a:rPr lang="ru-RU" smtClean="0"/>
              <a:t>04.12.2025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D5CF28F-9565-43C3-AC94-DE3D209B6082}"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0734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7284093-8FF8-42E0-A72F-836AFA41E254}" type="datetimeFigureOut">
              <a:rPr lang="ru-RU" smtClean="0"/>
              <a:t>04.12.2025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D5CF28F-9565-43C3-AC94-DE3D209B6082}" type="slidenum">
              <a:rPr lang="ru-RU" smtClean="0"/>
              <a:t>‹#›</a:t>
            </a:fld>
            <a:endParaRPr lang="ru-RU"/>
          </a:p>
        </p:txBody>
      </p:sp>
    </p:spTree>
    <p:extLst>
      <p:ext uri="{BB962C8B-B14F-4D97-AF65-F5344CB8AC3E}">
        <p14:creationId xmlns:p14="http://schemas.microsoft.com/office/powerpoint/2010/main" val="2174746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7284093-8FF8-42E0-A72F-836AFA41E254}" type="datetimeFigureOut">
              <a:rPr lang="ru-RU" smtClean="0"/>
              <a:t>04.12.2025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D5CF28F-9565-43C3-AC94-DE3D209B6082}"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1224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7284093-8FF8-42E0-A72F-836AFA41E254}" type="datetimeFigureOut">
              <a:rPr lang="ru-RU" smtClean="0"/>
              <a:t>04.12.2025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D5CF28F-9565-43C3-AC94-DE3D209B6082}" type="slidenum">
              <a:rPr lang="ru-RU" smtClean="0"/>
              <a:t>‹#›</a:t>
            </a:fld>
            <a:endParaRPr lang="ru-RU"/>
          </a:p>
        </p:txBody>
      </p:sp>
    </p:spTree>
    <p:extLst>
      <p:ext uri="{BB962C8B-B14F-4D97-AF65-F5344CB8AC3E}">
        <p14:creationId xmlns:p14="http://schemas.microsoft.com/office/powerpoint/2010/main" val="7769220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097280" y="2582335"/>
            <a:ext cx="493776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217920" y="2582334"/>
            <a:ext cx="493776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7284093-8FF8-42E0-A72F-836AFA41E254}" type="datetimeFigureOut">
              <a:rPr lang="ru-RU" smtClean="0"/>
              <a:t>04.12.2025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D5CF28F-9565-43C3-AC94-DE3D209B6082}" type="slidenum">
              <a:rPr lang="ru-RU" smtClean="0"/>
              <a:t>‹#›</a:t>
            </a:fld>
            <a:endParaRPr lang="ru-RU"/>
          </a:p>
        </p:txBody>
      </p:sp>
    </p:spTree>
    <p:extLst>
      <p:ext uri="{BB962C8B-B14F-4D97-AF65-F5344CB8AC3E}">
        <p14:creationId xmlns:p14="http://schemas.microsoft.com/office/powerpoint/2010/main" val="3404761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7284093-8FF8-42E0-A72F-836AFA41E254}" type="datetimeFigureOut">
              <a:rPr lang="ru-RU" smtClean="0"/>
              <a:t>04.12.2025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D5CF28F-9565-43C3-AC94-DE3D209B6082}" type="slidenum">
              <a:rPr lang="ru-RU" smtClean="0"/>
              <a:t>‹#›</a:t>
            </a:fld>
            <a:endParaRPr lang="ru-RU"/>
          </a:p>
        </p:txBody>
      </p:sp>
    </p:spTree>
    <p:extLst>
      <p:ext uri="{BB962C8B-B14F-4D97-AF65-F5344CB8AC3E}">
        <p14:creationId xmlns:p14="http://schemas.microsoft.com/office/powerpoint/2010/main" val="1481306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7284093-8FF8-42E0-A72F-836AFA41E254}" type="datetimeFigureOut">
              <a:rPr lang="ru-RU" smtClean="0"/>
              <a:t>04.12.2025</a:t>
            </a:fld>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fld id="{DD5CF28F-9565-43C3-AC94-DE3D209B6082}" type="slidenum">
              <a:rPr lang="ru-RU" smtClean="0"/>
              <a:t>‹#›</a:t>
            </a:fld>
            <a:endParaRPr lang="ru-RU"/>
          </a:p>
        </p:txBody>
      </p:sp>
    </p:spTree>
    <p:extLst>
      <p:ext uri="{BB962C8B-B14F-4D97-AF65-F5344CB8AC3E}">
        <p14:creationId xmlns:p14="http://schemas.microsoft.com/office/powerpoint/2010/main" val="1994041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7284093-8FF8-42E0-A72F-836AFA41E254}" type="datetimeFigureOut">
              <a:rPr lang="ru-RU" smtClean="0"/>
              <a:t>04.12.2025</a:t>
            </a:fld>
            <a:endParaRPr lang="ru-RU"/>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D5CF28F-9565-43C3-AC94-DE3D209B6082}" type="slidenum">
              <a:rPr lang="ru-RU" smtClean="0"/>
              <a:t>‹#›</a:t>
            </a:fld>
            <a:endParaRPr lang="ru-RU"/>
          </a:p>
        </p:txBody>
      </p:sp>
    </p:spTree>
    <p:extLst>
      <p:ext uri="{BB962C8B-B14F-4D97-AF65-F5344CB8AC3E}">
        <p14:creationId xmlns:p14="http://schemas.microsoft.com/office/powerpoint/2010/main" val="24947211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7284093-8FF8-42E0-A72F-836AFA41E254}" type="datetimeFigureOut">
              <a:rPr lang="ru-RU" smtClean="0"/>
              <a:t>04.12.2025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D5CF28F-9565-43C3-AC94-DE3D209B6082}" type="slidenum">
              <a:rPr lang="ru-RU" smtClean="0"/>
              <a:t>‹#›</a:t>
            </a:fld>
            <a:endParaRPr lang="ru-RU"/>
          </a:p>
        </p:txBody>
      </p:sp>
    </p:spTree>
    <p:extLst>
      <p:ext uri="{BB962C8B-B14F-4D97-AF65-F5344CB8AC3E}">
        <p14:creationId xmlns:p14="http://schemas.microsoft.com/office/powerpoint/2010/main" val="1952980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7284093-8FF8-42E0-A72F-836AFA41E254}" type="datetimeFigureOut">
              <a:rPr lang="ru-RU" smtClean="0"/>
              <a:t>04.12.2025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D5CF28F-9565-43C3-AC94-DE3D209B6082}" type="slidenum">
              <a:rPr lang="ru-RU" smtClean="0"/>
              <a:t>‹#›</a:t>
            </a:fld>
            <a:endParaRPr lang="ru-RU"/>
          </a:p>
        </p:txBody>
      </p:sp>
    </p:spTree>
    <p:extLst>
      <p:ext uri="{BB962C8B-B14F-4D97-AF65-F5344CB8AC3E}">
        <p14:creationId xmlns:p14="http://schemas.microsoft.com/office/powerpoint/2010/main" val="2222496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7284093-8FF8-42E0-A72F-836AFA41E254}" type="datetimeFigureOut">
              <a:rPr lang="ru-RU" smtClean="0"/>
              <a:t>04.12.2025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D5CF28F-9565-43C3-AC94-DE3D209B6082}" type="slidenum">
              <a:rPr lang="ru-RU" smtClean="0"/>
              <a:t>‹#›</a:t>
            </a:fld>
            <a:endParaRPr lang="ru-RU"/>
          </a:p>
        </p:txBody>
      </p:sp>
    </p:spTree>
    <p:extLst>
      <p:ext uri="{BB962C8B-B14F-4D97-AF65-F5344CB8AC3E}">
        <p14:creationId xmlns:p14="http://schemas.microsoft.com/office/powerpoint/2010/main" val="3566044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7284093-8FF8-42E0-A72F-836AFA41E254}" type="datetimeFigureOut">
              <a:rPr lang="ru-RU" smtClean="0"/>
              <a:t>04.12.2025</a:t>
            </a:fld>
            <a:endParaRPr lang="ru-RU"/>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D5CF28F-9565-43C3-AC94-DE3D209B6082}" type="slidenum">
              <a:rPr lang="ru-RU" smtClean="0"/>
              <a:t>‹#›</a:t>
            </a:fld>
            <a:endParaRPr lang="ru-RU"/>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550748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project.orenlib.ru/heroes/index.php?dn=article&amp;to=town&amp;id=32" TargetMode="External"/><Relationship Id="rId2" Type="http://schemas.openxmlformats.org/officeDocument/2006/relationships/hyperlink" Target="https://project.orenlib.ru/heroes/index.php?dn=article&amp;to=town&amp;id=186"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hyperlink" Target="https://project.orenlib.ru/heroes/index.php?dn=article&amp;to=town&amp;id=30"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hyperlink" Target="https://&#1088;&#1091;&#1085;&#1080;.&#1088;&#1092;/%D0%A1%D0%BF%D0%B5%D1%86%D0%B8%D0%B0%D0%BB%D1%8C%D0%BD%D0%B0%D1%8F_%D0%B2%D0%BE%D0%B5%D0%BD%D0%BD%D0%B0%D1%8F_%D0%BE%D0%BF%D0%B5%D1%80%D0%B0%D1%86%D0%B8%D1%8F" TargetMode="External"/><Relationship Id="rId3" Type="http://schemas.openxmlformats.org/officeDocument/2006/relationships/hyperlink" Target="https://&#1088;&#1091;&#1085;&#1080;.&#1088;&#1092;/%D0%92%D0%BE%D0%B5%D0%BD%D0%BD%D0%BE%D1%81%D0%BB%D1%83%D0%B6%D0%B0%D1%89%D0%B8%D0%B9" TargetMode="External"/><Relationship Id="rId7" Type="http://schemas.openxmlformats.org/officeDocument/2006/relationships/hyperlink" Target="https://&#1088;&#1091;&#1085;&#1080;.&#1088;&#1092;/%D0%A6%D0%B5%D0%BD%D1%82%D1%80%D0%B0%D0%BB%D1%8C%D0%BD%D1%8B%D0%B9_%D0%B2%D0%BE%D0%B5%D0%BD%D0%BD%D1%8B%D0%B9_%D0%BE%D0%BA%D1%80%D1%83%D0%B3_(%D0%A0%D0%BE%D1%81%D1%81%D0%B8%D1%8F)" TargetMode="External"/><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hyperlink" Target="https://&#1088;&#1091;&#1085;&#1080;.&#1088;&#1092;/2-%D1%8F_%D0%B3%D0%B2%D0%B0%D1%80%D0%B4%D0%B5%D0%B9%D1%81%D0%BA%D0%B0%D1%8F_%D0%BE%D0%B1%D1%89%D0%B5%D0%B2%D0%BE%D0%B9%D1%81%D0%BA%D0%BE%D0%B2%D0%B0%D1%8F_%D0%B0%D1%80%D0%BC%D0%B8%D1%8F" TargetMode="External"/><Relationship Id="rId5" Type="http://schemas.openxmlformats.org/officeDocument/2006/relationships/hyperlink" Target="https://&#1088;&#1091;&#1085;&#1080;.&#1088;&#1092;/385-%D1%8F_%D0%B3%D0%B2%D0%B0%D1%80%D0%B4%D0%B5%D0%B9%D1%81%D0%BA%D0%B0%D1%8F_%D0%B0%D1%80%D1%82%D0%B8%D0%BB%D0%BB%D0%B5%D1%80%D0%B8%D0%B9%D1%81%D0%BA%D0%B0%D1%8F_%D0%B1%D1%80%D0%B8%D0%B3%D0%B0%D0%B4%D0%B0" TargetMode="External"/><Relationship Id="rId10" Type="http://schemas.openxmlformats.org/officeDocument/2006/relationships/hyperlink" Target="https://&#1088;&#1091;&#1085;&#1080;.&#1088;&#1092;/%D0%A1%D0%BE%D0%BB%D1%8C-%D0%98%D0%BB%D0%B5%D1%86%D0%BA" TargetMode="External"/><Relationship Id="rId4" Type="http://schemas.openxmlformats.org/officeDocument/2006/relationships/hyperlink" Target="https://&#1088;&#1091;&#1085;&#1080;.&#1088;&#1092;/%D0%9C%D0%BB%D0%B0%D0%B4%D1%88%D0%B8%D0%B9_%D0%BB%D0%B5%D0%B9%D1%82%D0%B5%D0%BD%D0%B0%D0%BD%D1%82" TargetMode="External"/><Relationship Id="rId9" Type="http://schemas.openxmlformats.org/officeDocument/2006/relationships/hyperlink" Target="https://&#1088;&#1091;&#1085;&#1080;.&#1088;&#1092;/%D0%93%D0%B5%D1%80%D0%BE%D0%B9_%D0%A0%D0%BE%D1%81%D1%81%D0%B8%D0%B9%D1%81%D0%BA%D0%BE%D0%B9_%D0%A4%D0%B5%D0%B4%D0%B5%D1%80%D0%B0%D1%86%D0%B8%D0%B8"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1088;&#1091;&#1085;&#1080;.&#1088;&#1092;/%D0%92%D0%A1%D0%A3" TargetMode="External"/><Relationship Id="rId2" Type="http://schemas.openxmlformats.org/officeDocument/2006/relationships/hyperlink" Target="https://&#1088;&#1091;&#1085;&#1080;.&#1088;&#1092;/%D0%A1%D0%BF%D0%B5%D1%86%D0%B8%D0%B0%D0%BB%D1%8C%D0%BD%D0%B0%D1%8F_%D0%B2%D0%BE%D0%B5%D0%BD%D0%BD%D0%B0%D1%8F_%D0%BE%D0%BF%D0%B5%D1%80%D0%B0%D1%86%D0%B8%D1%8F" TargetMode="External"/><Relationship Id="rId1" Type="http://schemas.openxmlformats.org/officeDocument/2006/relationships/slideLayout" Target="../slideLayouts/slideLayout7.xml"/><Relationship Id="rId5" Type="http://schemas.openxmlformats.org/officeDocument/2006/relationships/hyperlink" Target="https://&#1088;&#1091;&#1085;&#1080;.&#1088;&#1092;/HIMARS" TargetMode="External"/><Relationship Id="rId4" Type="http://schemas.openxmlformats.org/officeDocument/2006/relationships/hyperlink" Target="https://&#1088;&#1091;&#1085;&#1080;.&#1088;&#1092;/%D0%9C%D0%B5%D0%B4%D0%B0%D0%BB%D1%8C_%D0%A1%D1%83%D0%B2%D0%BE%D1%80%D0%BE%D0%B2%D0%B0"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1088;&#1091;&#1085;&#1080;.&#1088;&#1092;/%D0%A1%D0%A1%D0%A1%D0%A0" TargetMode="External"/><Relationship Id="rId3" Type="http://schemas.openxmlformats.org/officeDocument/2006/relationships/hyperlink" Target="https://&#1088;&#1091;&#1085;&#1080;.&#1088;&#1092;/%D0%92%D0%BE%D0%B7%D0%B4%D1%83%D1%88%D0%BD%D0%BE-%D0%B4%D0%B5%D1%81%D0%B0%D0%BD%D1%82%D0%BD%D1%8B%D0%B5_%D0%B2%D0%BE%D0%B9%D1%81%D0%BA%D0%B0_%D0%A0%D0%BE%D1%81%D1%81%D0%B8%D0%B9%D1%81%D0%BA%D0%BE%D0%B9_%D0%A4%D0%B5%D0%B4%D0%B5%D1%80%D0%B0%D1%86%D0%B8%D0%B8" TargetMode="External"/><Relationship Id="rId7" Type="http://schemas.openxmlformats.org/officeDocument/2006/relationships/hyperlink" Target="https://&#1088;&#1091;&#1085;&#1080;.&#1088;&#1092;/%D0%A0%D0%A1%D0%A4%D0%A1%D0%A0" TargetMode="External"/><Relationship Id="rId2"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hyperlink" Target="https://&#1088;&#1091;&#1085;&#1080;.&#1088;&#1092;/%D0%9E%D1%80%D0%B5%D0%BD%D0%B1%D1%83%D1%80%D0%B3" TargetMode="External"/><Relationship Id="rId5" Type="http://schemas.openxmlformats.org/officeDocument/2006/relationships/hyperlink" Target="https://&#1088;&#1091;&#1085;&#1080;.&#1088;&#1092;/56-%D0%B9_%D0%B3%D0%B2%D0%B0%D1%80%D0%B4%D0%B5%D0%B9%D1%81%D0%BA%D0%B8%D0%B9_%D0%B4%D0%B5%D1%81%D0%B0%D0%BD%D1%82%D0%BD%D0%BE-%D1%88%D1%82%D1%83%D1%80%D0%BC%D0%BE%D0%B2%D0%BE%D0%B9_%D0%BF%D0%BE%D0%BB%D0%BA" TargetMode="External"/><Relationship Id="rId4" Type="http://schemas.openxmlformats.org/officeDocument/2006/relationships/hyperlink" Target="https://&#1088;&#1091;&#1085;&#1080;.&#1088;&#1092;/%D0%9C%D0%B0%D0%B9%D0%BE%D1%80"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s://&#1088;&#1091;&#1085;&#1080;.&#1088;&#1092;/%D0%9F%D0%A2%D0%A3%D0%A0" TargetMode="External"/><Relationship Id="rId13" Type="http://schemas.openxmlformats.org/officeDocument/2006/relationships/hyperlink" Target="https://&#1088;&#1091;&#1085;&#1080;.&#1088;&#1092;/%D0%A2-72#%D0%97%D0%B0%D1%80%D1%83%D0%B1%D0%B5%D0%B6%D0%BD%D0%BE%D0%B5_%D0%BF%D1%80%D0%BE%D0%B8%D0%B7%D0%B2%D0%BE%D0%B4%D1%81%D1%82%D0%B2%D0%BE" TargetMode="External"/><Relationship Id="rId3" Type="http://schemas.openxmlformats.org/officeDocument/2006/relationships/hyperlink" Target="https://&#1088;&#1091;&#1085;&#1080;.&#1088;&#1092;/%D0%A1%D0%92%D0%9E" TargetMode="External"/><Relationship Id="rId7" Type="http://schemas.openxmlformats.org/officeDocument/2006/relationships/hyperlink" Target="https://&#1088;&#1091;&#1085;&#1080;.&#1088;&#1092;/%D0%97%D0%B0%D0%BF%D0%BE%D1%80%D0%BE%D0%B6%D1%8C%D0%B5" TargetMode="External"/><Relationship Id="rId12" Type="http://schemas.openxmlformats.org/officeDocument/2006/relationships/hyperlink" Target="https://&#1088;&#1091;&#1085;&#1080;.&#1088;&#1092;/M2_%C2%AB%D0%91%D1%80%D1%8D%D0%B4%D0%BB%D0%B8%C2%BB" TargetMode="External"/><Relationship Id="rId2" Type="http://schemas.openxmlformats.org/officeDocument/2006/relationships/hyperlink" Target="https://&#1088;&#1091;&#1085;&#1080;.&#1088;&#1092;/%D0%9C%D0%B0%D0%B9%D0%BE%D1%80" TargetMode="External"/><Relationship Id="rId1" Type="http://schemas.openxmlformats.org/officeDocument/2006/relationships/slideLayout" Target="../slideLayouts/slideLayout7.xml"/><Relationship Id="rId6" Type="http://schemas.openxmlformats.org/officeDocument/2006/relationships/hyperlink" Target="https://&#1088;&#1091;&#1085;&#1080;.&#1088;&#1092;/%D0%93%D0%BB%D0%B0%D0%B2%D0%BD%D0%BE%D0%B5_%D1%83%D0%BF%D1%80%D0%B0%D0%B2%D0%BB%D0%B5%D0%BD%D0%B8%D0%B5_%D1%80%D0%B0%D0%B7%D0%B2%D0%B5%D0%B4%D0%BA%D0%B8_%D0%A3%D0%BA%D1%80%D0%B0%D0%B8%D0%BD%D1%8B" TargetMode="External"/><Relationship Id="rId11" Type="http://schemas.openxmlformats.org/officeDocument/2006/relationships/hyperlink" Target="https://&#1088;&#1091;&#1085;&#1080;.&#1088;&#1092;/%D0%9A%D0%B0%D0%B7%D0%B0%D0%BA_(%D0%B1%D1%80%D0%BE%D0%BD%D0%B5%D1%82%D1%80%D0%B0%D0%BD%D1%81%D0%BF%D0%BE%D1%80%D1%82%D1%91%D1%80)" TargetMode="External"/><Relationship Id="rId5" Type="http://schemas.openxmlformats.org/officeDocument/2006/relationships/hyperlink" Target="https://&#1088;&#1091;&#1085;&#1080;.&#1088;&#1092;/%D0%91%D0%9F%D0%9B%D0%90" TargetMode="External"/><Relationship Id="rId10" Type="http://schemas.openxmlformats.org/officeDocument/2006/relationships/hyperlink" Target="https://&#1088;&#1091;&#1085;&#1080;.&#1088;&#1092;/%D0%9C113" TargetMode="External"/><Relationship Id="rId4" Type="http://schemas.openxmlformats.org/officeDocument/2006/relationships/hyperlink" Target="https://&#1088;&#1091;&#1085;&#1080;.&#1088;&#1092;/%D0%92%D0%A1%D0%A3" TargetMode="External"/><Relationship Id="rId9" Type="http://schemas.openxmlformats.org/officeDocument/2006/relationships/hyperlink" Target="https://&#1088;&#1091;&#1085;&#1080;.&#1088;&#1092;/%D0%91%D0%BE%D0%B5%D0%B2%D0%B0%D1%8F_%D0%BC%D0%B0%D1%88%D0%B8%D0%BD%D0%B0_%D0%BF%D0%B5%D1%85%D0%BE%D1%82%D1%8B" TargetMode="External"/><Relationship Id="rId14" Type="http://schemas.openxmlformats.org/officeDocument/2006/relationships/hyperlink" Target="https://&#1088;&#1091;&#1085;&#1080;.&#1088;&#1092;/FPV-%D0%B4%D1%80%D0%BE%D0%BD"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s://&#1088;&#1091;&#1085;&#1080;.&#1088;&#1092;/%D0%A1%D0%BF%D0%B5%D1%86%D0%B8%D0%B0%D0%BB%D1%8C%D0%BD%D0%B0%D1%8F_%D0%B2%D0%BE%D0%B5%D0%BD%D0%BD%D0%B0%D1%8F_%D0%BE%D0%BF%D0%B5%D1%80%D0%B0%D1%86%D0%B8%D1%8F_%D0%A0%D0%BE%D1%81%D1%81%D0%B8%D0%B8_%D0%BD%D0%B0_%D0%A3%D0%BA%D1%80%D0%B0%D0%B8%D0%BD%D0%B5" TargetMode="External"/><Relationship Id="rId3" Type="http://schemas.openxmlformats.org/officeDocument/2006/relationships/hyperlink" Target="https://&#1088;&#1091;&#1085;&#1080;.&#1088;&#1092;/%D0%A1%D1%82%D0%B0%D1%80%D1%88%D0%B8%D0%B9_%D0%BF%D1%80%D0%B0%D0%BF%D0%BE%D1%80%D1%89%D0%B8%D0%BA" TargetMode="External"/><Relationship Id="rId7" Type="http://schemas.openxmlformats.org/officeDocument/2006/relationships/hyperlink" Target="https://&#1088;&#1091;&#1085;&#1080;.&#1088;&#1092;/%D0%A1%D0%B5%D0%B2%D0%B5%D1%80%D0%BD%D1%8B%D0%B9_%D1%84%D0%BB%D0%BE%D1%82" TargetMode="External"/><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hyperlink" Target="https://&#1088;&#1091;&#1085;&#1080;.&#1088;&#1092;/%D0%91%D0%B5%D1%80%D0%B5%D0%B3%D0%BE%D0%B2%D1%8B%D0%B5_%D0%B2%D0%BE%D0%B9%D1%81%D0%BA%D0%B0_%D0%92%D0%9C%D0%A4_%D0%A0%D0%BE%D1%81%D1%81%D0%B8%D0%B9%D1%81%D0%BA%D0%BE%D0%B9_%D0%A4%D0%B5%D0%B4%D0%B5%D1%80%D0%B0%D1%86%D0%B8%D0%B8" TargetMode="External"/><Relationship Id="rId5" Type="http://schemas.openxmlformats.org/officeDocument/2006/relationships/hyperlink" Target="https://&#1088;&#1091;&#1085;&#1080;.&#1088;&#1092;/14-%D0%B9_%D0%B0%D1%80%D0%BC%D0%B5%D0%B9%D1%81%D0%BA%D0%B8%D0%B9_%D0%BA%D0%BE%D1%80%D0%BF%D1%83%D1%81_(%D0%A0%D0%BE%D1%81%D1%81%D0%B8%D0%B9%D1%81%D0%BA%D0%B0%D1%8F_%D0%A4%D0%B5%D0%B4%D0%B5%D1%80%D0%B0%D1%86%D0%B8%D1%8F)" TargetMode="External"/><Relationship Id="rId4" Type="http://schemas.openxmlformats.org/officeDocument/2006/relationships/hyperlink" Target="https://&#1088;&#1091;&#1085;&#1080;.&#1088;&#1092;/80-%D1%8F_%D0%BE%D1%82%D0%B4%D0%B5%D0%BB%D1%8C%D0%BD%D0%B0%D1%8F_%D0%BC%D0%BE%D1%82%D0%BE%D1%81%D1%82%D1%80%D0%B5%D0%BB%D0%BA%D0%BE%D0%B2%D0%B0%D1%8F_%D0%B1%D1%80%D0%B8%D0%B3%D0%B0%D0%B4%D0%B0" TargetMode="External"/><Relationship Id="rId9" Type="http://schemas.openxmlformats.org/officeDocument/2006/relationships/hyperlink" Target="https://&#1088;&#1091;&#1085;&#1080;.&#1088;&#1092;/%D0%93%D0%B5%D1%80%D0%BE%D0%B9_%D0%A0%D0%BE%D1%81%D1%81%D0%B8%D0%B9%D1%81%D0%BA%D0%BE%D0%B9_%D0%A4%D0%B5%D0%B4%D0%B5%D1%80%D0%B0%D1%86%D0%B8%D0%B8"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1088;&#1091;&#1085;&#1080;.&#1088;&#1092;/%D0%A1%D0%BF%D0%B5%D1%86%D0%B8%D0%B0%D0%BB%D1%8C%D0%BD%D0%B0%D1%8F_%D0%B2%D0%BE%D0%B5%D0%BD%D0%BD%D0%B0%D1%8F_%D0%BE%D0%BF%D0%B5%D1%80%D0%B0%D1%86%D0%B8%D1%8F_%D0%A0%D0%BE%D1%81%D1%81%D0%B8%D0%B8_%D0%BD%D0%B0_%D0%A3%D0%BA%D1%80%D0%B0%D0%B8%D0%BD%D0%B5" TargetMode="External"/><Relationship Id="rId2" Type="http://schemas.openxmlformats.org/officeDocument/2006/relationships/hyperlink" Target="https://&#1088;&#1091;&#1085;&#1080;.&#1088;&#1092;/%D0%AF%D1%81%D0%BD%D0%B0%D1%8F_%D0%9F%D0%BE%D0%BB%D1%8F%D0%BD%D0%B0_(%D0%9E%D1%80%D0%B5%D0%BD%D0%B1%D1%83%D1%80%D0%B3%D1%81%D0%BA%D0%B0%D1%8F_%D0%BE%D0%B1%D0%BB%D0%B0%D1%81%D1%82%D1%8C)" TargetMode="External"/><Relationship Id="rId1" Type="http://schemas.openxmlformats.org/officeDocument/2006/relationships/slideLayout" Target="../slideLayouts/slideLayout7.xml"/><Relationship Id="rId6" Type="http://schemas.openxmlformats.org/officeDocument/2006/relationships/hyperlink" Target="https://&#1088;&#1091;&#1085;&#1080;.&#1088;&#1092;/%D0%90%D0%93%D0%A1-17" TargetMode="External"/><Relationship Id="rId5" Type="http://schemas.openxmlformats.org/officeDocument/2006/relationships/hyperlink" Target="https://&#1088;&#1091;&#1085;&#1080;.&#1088;&#1092;/%D0%94%D0%B8%D0%B2%D0%B5%D1%80%D1%81%D0%B8%D0%BE%D0%BD%D0%BD%D0%BE-%D1%80%D0%B0%D0%B7%D0%B2%D0%B5%D0%B4%D1%8B%D0%B2%D0%B0%D1%82%D0%B5%D0%BB%D1%8C%D0%BD%D0%B0%D1%8F_%D0%B3%D1%80%D1%83%D0%BF%D0%BF%D0%B0" TargetMode="External"/><Relationship Id="rId4" Type="http://schemas.openxmlformats.org/officeDocument/2006/relationships/hyperlink" Target="https://&#1088;&#1091;&#1085;&#1080;.&#1088;&#1092;/%D0%92%D0%A1%D0%A3"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1088;&#1091;&#1085;&#1080;.&#1088;&#1092;/%D0%93%D0%B5%D1%80%D0%BE%D0%B9_%D0%A0%D0%BE%D1%81%D1%81%D0%B8%D0%B9%D1%81%D0%BA%D0%BE%D0%B9_%D0%A4%D0%B5%D0%B4%D0%B5%D1%80%D0%B0%D1%86%D0%B8%D0%B8" TargetMode="External"/><Relationship Id="rId3" Type="http://schemas.openxmlformats.org/officeDocument/2006/relationships/hyperlink" Target="https://&#1088;&#1091;&#1085;&#1080;.&#1088;&#1092;/%D0%92%D0%BE%D0%B5%D0%BD%D0%BD%D0%BE%D1%81%D0%BB%D1%83%D0%B6%D0%B0%D1%89%D0%B8%D0%B9" TargetMode="External"/><Relationship Id="rId7" Type="http://schemas.openxmlformats.org/officeDocument/2006/relationships/hyperlink" Target="https://&#1088;&#1091;&#1085;&#1080;.&#1088;&#1092;/%D0%A1%D0%BF%D0%B5%D1%86%D0%B8%D0%B0%D0%BB%D1%8C%D0%BD%D0%B0%D1%8F_%D0%B2%D0%BE%D0%B5%D0%BD%D0%BD%D0%B0%D1%8F_%D0%BE%D0%BF%D0%B5%D1%80%D0%B0%D1%86%D0%B8%D1%8F_%D0%A0%D0%BE%D1%81%D1%81%D0%B8%D0%B8_%D0%BD%D0%B0_%D0%A3%D0%BA%D1%80%D0%B0%D0%B8%D0%BD%D0%B5" TargetMode="External"/><Relationship Id="rId2"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hyperlink" Target="https://&#1088;&#1091;&#1085;&#1080;.&#1088;&#1092;/%D0%9B%D0%B5%D0%B9%D1%82%D0%B5%D0%BD%D0%B0%D0%BD%D1%82" TargetMode="External"/><Relationship Id="rId5" Type="http://schemas.openxmlformats.org/officeDocument/2006/relationships/hyperlink" Target="https://&#1088;&#1091;&#1085;&#1080;.&#1088;&#1092;/index.php?title=3-%D0%B9_%D0%B0%D1%80%D0%BC%D0%B5%D0%B9%D1%81%D0%BA%D0%B8%D0%B9_%D0%BA%D0%BE%D1%80%D0%BF%D1%83%D1%81_(%D0%A0%D0%BE%D1%81%D1%81%D0%B8%D0%B9%D1%81%D0%BA%D0%B0%D1%8F_%D0%A4%D0%B5%D0%B4%D0%B5%D1%80%D0%B0%D1%86%D0%B8%D1%8F)&amp;action=edit&amp;redlink=1" TargetMode="External"/><Relationship Id="rId10" Type="http://schemas.openxmlformats.org/officeDocument/2006/relationships/hyperlink" Target="https://&#1088;&#1091;&#1085;&#1080;.&#1088;&#1092;/%D0%9E%D1%80%D0%B5%D0%BD%D0%B1%D1%83%D1%80%D0%B3%D1%81%D0%BA%D0%B0%D1%8F_%D0%BE%D0%B1%D0%BB%D0%B0%D1%81%D1%82%D1%8C" TargetMode="External"/><Relationship Id="rId4" Type="http://schemas.openxmlformats.org/officeDocument/2006/relationships/hyperlink" Target="https://&#1088;&#1091;&#1085;&#1080;.&#1088;&#1092;/index.php?title=72-%D1%8F_%D0%BC%D0%BE%D1%82%D0%BE%D1%81%D1%82%D1%80%D0%B5%D0%BB%D0%BA%D0%BE%D0%B2%D0%B0%D1%8F_%D0%B1%D1%80%D0%B8%D0%B3%D0%B0%D0%B4%D0%B0&amp;action=edit&amp;redlink=1" TargetMode="External"/><Relationship Id="rId9" Type="http://schemas.openxmlformats.org/officeDocument/2006/relationships/hyperlink" Target="https://&#1088;&#1091;&#1085;&#1080;.&#1088;&#1092;/%D0%9D%D0%BE%D0%B2%D0%BE%D1%82%D1%80%D0%BE%D0%B8%D1%86%D0%BA"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1088;&#1091;&#1085;&#1080;.&#1088;&#1092;/%D0%A1%D0%92%D0%9E" TargetMode="External"/><Relationship Id="rId2" Type="http://schemas.openxmlformats.org/officeDocument/2006/relationships/hyperlink" Target="https://&#1088;&#1091;&#1085;&#1080;.&#1088;&#1092;/index.php?title=3-%D0%B9_%D0%B0%D1%80%D0%BC%D0%B5%D0%B9%D1%81%D0%BA%D0%B8%D0%B9_%D0%BA%D0%BE%D1%80%D0%BF%D1%83%D1%81_(%D0%A0%D0%BE%D1%81%D1%81%D0%B8%D0%B9%D1%81%D0%BA%D0%B0%D1%8F_%D0%A4%D0%B5%D0%B4%D0%B5%D1%80%D0%B0%D1%86%D0%B8%D1%8F)&amp;action=edit&amp;redlink=1" TargetMode="External"/><Relationship Id="rId1" Type="http://schemas.openxmlformats.org/officeDocument/2006/relationships/slideLayout" Target="../slideLayouts/slideLayout7.xml"/><Relationship Id="rId4" Type="http://schemas.openxmlformats.org/officeDocument/2006/relationships/hyperlink" Target="https://&#1088;&#1091;&#1085;&#1080;.&#1088;&#1092;/%D0%92%D0%A1%D0%A3"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09460" y="4229953"/>
            <a:ext cx="4869180" cy="1450757"/>
          </a:xfrm>
        </p:spPr>
        <p:txBody>
          <a:bodyPr>
            <a:normAutofit fontScale="90000"/>
          </a:bodyPr>
          <a:lstStyle/>
          <a:p>
            <a:r>
              <a:rPr lang="ru-RU" b="1" dirty="0"/>
              <a:t>Герои СВО-  Оренбургская область</a:t>
            </a:r>
            <a:br>
              <a:rPr lang="ru-RU" b="1" dirty="0"/>
            </a:br>
            <a:endParaRPr lang="ru-RU" b="1" dirty="0">
              <a:solidFill>
                <a:srgbClr val="0070C0"/>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9973" y="686653"/>
            <a:ext cx="6780662" cy="5085497"/>
          </a:xfrm>
        </p:spPr>
      </p:pic>
    </p:spTree>
    <p:extLst>
      <p:ext uri="{BB962C8B-B14F-4D97-AF65-F5344CB8AC3E}">
        <p14:creationId xmlns:p14="http://schemas.microsoft.com/office/powerpoint/2010/main" val="2052539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97180" y="394124"/>
            <a:ext cx="4640580" cy="5263726"/>
          </a:xfrm>
        </p:spPr>
        <p:txBody>
          <a:bodyPr>
            <a:noAutofit/>
          </a:bodyPr>
          <a:lstStyle/>
          <a:p>
            <a:pPr algn="just"/>
            <a:r>
              <a:rPr lang="ru-RU" sz="2800" dirty="0">
                <a:solidFill>
                  <a:srgbClr val="0070C0"/>
                </a:solidFill>
                <a:latin typeface="Times New Roman" panose="02020603050405020304" pitchFamily="18" charset="0"/>
                <a:cs typeface="Times New Roman" panose="02020603050405020304" pitchFamily="18" charset="0"/>
              </a:rPr>
              <a:t>В феврале 2014 года на Украине произошёл кровавый вооруженный мятеж. К власти в Киеве пришли националисты. В Одессе 2 мая 2014 года заживо сожгли протестующих против </a:t>
            </a:r>
            <a:r>
              <a:rPr lang="ru-RU" sz="2800" dirty="0" err="1">
                <a:solidFill>
                  <a:srgbClr val="0070C0"/>
                </a:solidFill>
                <a:latin typeface="Times New Roman" panose="02020603050405020304" pitchFamily="18" charset="0"/>
                <a:cs typeface="Times New Roman" panose="02020603050405020304" pitchFamily="18" charset="0"/>
              </a:rPr>
              <a:t>госпереворота</a:t>
            </a:r>
            <a:r>
              <a:rPr lang="ru-RU" sz="2800" dirty="0">
                <a:solidFill>
                  <a:srgbClr val="0070C0"/>
                </a:solidFill>
                <a:latin typeface="Times New Roman" panose="02020603050405020304" pitchFamily="18" charset="0"/>
                <a:cs typeface="Times New Roman" panose="02020603050405020304" pitchFamily="18" charset="0"/>
              </a:rPr>
              <a:t> граждан. Вооруженные отряды нацистов -  «</a:t>
            </a:r>
            <a:r>
              <a:rPr lang="ru-RU" sz="2800" dirty="0" err="1">
                <a:solidFill>
                  <a:srgbClr val="0070C0"/>
                </a:solidFill>
                <a:latin typeface="Times New Roman" panose="02020603050405020304" pitchFamily="18" charset="0"/>
                <a:cs typeface="Times New Roman" panose="02020603050405020304" pitchFamily="18" charset="0"/>
              </a:rPr>
              <a:t>нацбаты</a:t>
            </a:r>
            <a:r>
              <a:rPr lang="ru-RU" sz="2800" dirty="0">
                <a:solidFill>
                  <a:srgbClr val="0070C0"/>
                </a:solidFill>
                <a:latin typeface="Times New Roman" panose="02020603050405020304" pitchFamily="18" charset="0"/>
                <a:cs typeface="Times New Roman" panose="02020603050405020304" pitchFamily="18" charset="0"/>
              </a:rPr>
              <a:t>» «Азов», «Айдар» терроризировали местное население с пророссийскими взглядами. </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7780" y="927898"/>
            <a:ext cx="6749116" cy="4500817"/>
          </a:xfrm>
          <a:prstGeom prst="rect">
            <a:avLst/>
          </a:prstGeom>
        </p:spPr>
      </p:pic>
    </p:spTree>
    <p:extLst>
      <p:ext uri="{BB962C8B-B14F-4D97-AF65-F5344CB8AC3E}">
        <p14:creationId xmlns:p14="http://schemas.microsoft.com/office/powerpoint/2010/main" val="33191272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5270658" y="2201882"/>
            <a:ext cx="6559391" cy="3970318"/>
          </a:xfrm>
          <a:prstGeom prst="rect">
            <a:avLst/>
          </a:prstGeom>
        </p:spPr>
        <p:txBody>
          <a:bodyPr wrap="square">
            <a:spAutoFit/>
          </a:bodyPr>
          <a:lstStyle/>
          <a:p>
            <a:pPr marL="91440" lvl="0" indent="-91440" algn="just">
              <a:lnSpc>
                <a:spcPct val="90000"/>
              </a:lnSpc>
              <a:spcBef>
                <a:spcPts val="1200"/>
              </a:spcBef>
              <a:spcAft>
                <a:spcPts val="200"/>
              </a:spcAft>
              <a:buClr>
                <a:srgbClr val="1CADE4"/>
              </a:buClr>
              <a:buSzPct val="100000"/>
              <a:buFont typeface="Calibri" panose="020F0502020204030204" pitchFamily="34" charset="0"/>
              <a:buChar char=" "/>
            </a:pPr>
            <a:r>
              <a:rPr lang="ru-RU" sz="2800" dirty="0">
                <a:solidFill>
                  <a:srgbClr val="0070C0"/>
                </a:solidFill>
                <a:latin typeface="Times New Roman" panose="02020603050405020304" pitchFamily="18" charset="0"/>
                <a:cs typeface="Times New Roman" panose="02020603050405020304" pitchFamily="18" charset="0"/>
              </a:rPr>
              <a:t>Городу – герою Севастополю была уготована судьба стать </a:t>
            </a:r>
            <a:r>
              <a:rPr lang="ru-RU" sz="2800" dirty="0" err="1">
                <a:solidFill>
                  <a:srgbClr val="0070C0"/>
                </a:solidFill>
                <a:latin typeface="Times New Roman" panose="02020603050405020304" pitchFamily="18" charset="0"/>
                <a:cs typeface="Times New Roman" panose="02020603050405020304" pitchFamily="18" charset="0"/>
              </a:rPr>
              <a:t>военно</a:t>
            </a:r>
            <a:r>
              <a:rPr lang="ru-RU" sz="2800" dirty="0">
                <a:solidFill>
                  <a:srgbClr val="0070C0"/>
                </a:solidFill>
                <a:latin typeface="Times New Roman" panose="02020603050405020304" pitchFamily="18" charset="0"/>
                <a:cs typeface="Times New Roman" panose="02020603050405020304" pitchFamily="18" charset="0"/>
              </a:rPr>
              <a:t> – морской базой НАТО. Однако в Крыму сопротивление приняло всенародный характер и при поддержке черноморского флота состоялся референдум. 16 марта 2014 года на референдуме 97% жителей Крыма проголосовали за воссоединение с Россией.</a:t>
            </a:r>
          </a:p>
        </p:txBody>
      </p:sp>
      <p:pic>
        <p:nvPicPr>
          <p:cNvPr id="8" name="Рисунок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299" y="0"/>
            <a:ext cx="5156360" cy="6172200"/>
          </a:xfrm>
          <a:prstGeom prst="rect">
            <a:avLst/>
          </a:prstGeom>
        </p:spPr>
      </p:pic>
    </p:spTree>
    <p:extLst>
      <p:ext uri="{BB962C8B-B14F-4D97-AF65-F5344CB8AC3E}">
        <p14:creationId xmlns:p14="http://schemas.microsoft.com/office/powerpoint/2010/main" val="615252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94310" y="4183380"/>
            <a:ext cx="11635740" cy="2017184"/>
          </a:xfrm>
        </p:spPr>
        <p:txBody>
          <a:bodyPr>
            <a:normAutofit/>
          </a:bodyPr>
          <a:lstStyle/>
          <a:p>
            <a:pPr algn="just"/>
            <a:r>
              <a:rPr lang="ru-RU" sz="2800" dirty="0">
                <a:solidFill>
                  <a:srgbClr val="0070C0"/>
                </a:solidFill>
                <a:latin typeface="Times New Roman" panose="02020603050405020304" pitchFamily="18" charset="0"/>
                <a:cs typeface="Times New Roman" panose="02020603050405020304" pitchFamily="18" charset="0"/>
              </a:rPr>
              <a:t>Не смирились с переворотом и на Донбассе. Жители создали Донецкую и Луганскую народные республику. Здесь не было российских военных. Для защиты родной земли создавалось ополчение, в которое записывались ветераны – афганцы, </a:t>
            </a:r>
            <a:r>
              <a:rPr lang="ru-RU" sz="2800" dirty="0" err="1">
                <a:solidFill>
                  <a:srgbClr val="0070C0"/>
                </a:solidFill>
                <a:latin typeface="Times New Roman" panose="02020603050405020304" pitchFamily="18" charset="0"/>
                <a:cs typeface="Times New Roman" panose="02020603050405020304" pitchFamily="18" charset="0"/>
              </a:rPr>
              <a:t>шахтеры</a:t>
            </a:r>
            <a:r>
              <a:rPr lang="ru-RU" sz="2800" dirty="0">
                <a:solidFill>
                  <a:srgbClr val="0070C0"/>
                </a:solidFill>
                <a:latin typeface="Times New Roman" panose="02020603050405020304" pitchFamily="18" charset="0"/>
                <a:cs typeface="Times New Roman" panose="02020603050405020304" pitchFamily="18" charset="0"/>
              </a:rPr>
              <a:t>, милиционеры, учителя…Именно тогда в 2014 началась кровопролитная война.</a:t>
            </a:r>
          </a:p>
        </p:txBody>
      </p:sp>
      <p:sp>
        <p:nvSpPr>
          <p:cNvPr id="4" name="Заголовок 3"/>
          <p:cNvSpPr>
            <a:spLocks noGrp="1"/>
          </p:cNvSpPr>
          <p:nvPr>
            <p:ph type="title"/>
          </p:nvPr>
        </p:nvSpPr>
        <p:spPr/>
        <p:txBody>
          <a:bodyPr/>
          <a:lstStyle/>
          <a:p>
            <a:endParaRPr lang="ru-RU"/>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7999" y="156210"/>
            <a:ext cx="7948362" cy="4027170"/>
          </a:xfrm>
          <a:prstGeom prst="rect">
            <a:avLst/>
          </a:prstGeom>
        </p:spPr>
      </p:pic>
    </p:spTree>
    <p:extLst>
      <p:ext uri="{BB962C8B-B14F-4D97-AF65-F5344CB8AC3E}">
        <p14:creationId xmlns:p14="http://schemas.microsoft.com/office/powerpoint/2010/main" val="31623019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05740" y="868681"/>
            <a:ext cx="6160770" cy="4893647"/>
          </a:xfrm>
          <a:prstGeom prst="rect">
            <a:avLst/>
          </a:prstGeom>
        </p:spPr>
        <p:txBody>
          <a:bodyPr wrap="square">
            <a:spAutoFit/>
          </a:bodyPr>
          <a:lstStyle/>
          <a:p>
            <a:pPr algn="just"/>
            <a:r>
              <a:rPr lang="ru-RU" sz="2400" dirty="0">
                <a:solidFill>
                  <a:srgbClr val="0070C0"/>
                </a:solidFill>
                <a:latin typeface="Times New Roman" panose="02020603050405020304" pitchFamily="18" charset="0"/>
                <a:cs typeface="Times New Roman" panose="02020603050405020304" pitchFamily="18" charset="0"/>
              </a:rPr>
              <a:t>После ряда военных поражения киевской власти в столице Беларуси городе Минске состоялась встреча представителей России, Украины, глав ДНР и ЛНР и делегации ОБСЕ, где были подписаны </a:t>
            </a:r>
            <a:r>
              <a:rPr lang="ru-RU" sz="2400" b="1" dirty="0">
                <a:solidFill>
                  <a:srgbClr val="0070C0"/>
                </a:solidFill>
                <a:latin typeface="Times New Roman" panose="02020603050405020304" pitchFamily="18" charset="0"/>
                <a:cs typeface="Times New Roman" panose="02020603050405020304" pitchFamily="18" charset="0"/>
              </a:rPr>
              <a:t>Минские соглашения</a:t>
            </a:r>
            <a:r>
              <a:rPr lang="ru-RU" sz="2400" dirty="0">
                <a:solidFill>
                  <a:srgbClr val="0070C0"/>
                </a:solidFill>
                <a:latin typeface="Times New Roman" panose="02020603050405020304" pitchFamily="18" charset="0"/>
                <a:cs typeface="Times New Roman" panose="02020603050405020304" pitchFamily="18" charset="0"/>
              </a:rPr>
              <a:t>, где говорилось о прекращении огня и особом статусе ДНР и ЛНР. Но на протяжении многих лет эти </a:t>
            </a:r>
            <a:r>
              <a:rPr lang="ru-RU" sz="2400" dirty="0" err="1">
                <a:solidFill>
                  <a:srgbClr val="0070C0"/>
                </a:solidFill>
                <a:latin typeface="Times New Roman" panose="02020603050405020304" pitchFamily="18" charset="0"/>
                <a:cs typeface="Times New Roman" panose="02020603050405020304" pitchFamily="18" charset="0"/>
              </a:rPr>
              <a:t>договоренности</a:t>
            </a:r>
            <a:r>
              <a:rPr lang="ru-RU" sz="2400" dirty="0">
                <a:solidFill>
                  <a:srgbClr val="0070C0"/>
                </a:solidFill>
                <a:latin typeface="Times New Roman" panose="02020603050405020304" pitchFamily="18" charset="0"/>
                <a:cs typeface="Times New Roman" panose="02020603050405020304" pitchFamily="18" charset="0"/>
              </a:rPr>
              <a:t> не соблюдались и, как позднее цинично признались лидеры европейских стран, Минские соглашения нужны были для затягивания времени и давали возможность Украине нарастить и укрепить свою армию</a:t>
            </a:r>
            <a:r>
              <a:rPr lang="ru-RU" sz="2400" dirty="0">
                <a:solidFill>
                  <a:srgbClr val="002060"/>
                </a:solidFill>
                <a:latin typeface="Times New Roman" panose="02020603050405020304" pitchFamily="18" charset="0"/>
                <a:cs typeface="Times New Roman" panose="02020603050405020304" pitchFamily="18" charset="0"/>
              </a:rPr>
              <a:t>. </a:t>
            </a: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6050" y="1275249"/>
            <a:ext cx="5440680" cy="4080510"/>
          </a:xfrm>
          <a:prstGeom prst="rect">
            <a:avLst/>
          </a:prstGeom>
        </p:spPr>
      </p:pic>
    </p:spTree>
    <p:extLst>
      <p:ext uri="{BB962C8B-B14F-4D97-AF65-F5344CB8AC3E}">
        <p14:creationId xmlns:p14="http://schemas.microsoft.com/office/powerpoint/2010/main" val="2755838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7280" y="286603"/>
            <a:ext cx="10058400" cy="947837"/>
          </a:xfrm>
        </p:spPr>
        <p:txBody>
          <a:bodyPr>
            <a:normAutofit fontScale="90000"/>
          </a:bodyPr>
          <a:lstStyle/>
          <a:p>
            <a:pPr algn="ctr"/>
            <a:r>
              <a:rPr lang="ru-RU" b="1" dirty="0">
                <a:solidFill>
                  <a:srgbClr val="002060"/>
                </a:solidFill>
                <a:latin typeface="Times New Roman" panose="02020603050405020304" pitchFamily="18" charset="0"/>
                <a:cs typeface="Times New Roman" panose="02020603050405020304" pitchFamily="18" charset="0"/>
              </a:rPr>
              <a:t>Всё это время, с 2014 – 2022 гг. не прекращались обстрелы Донбасса…</a:t>
            </a:r>
          </a:p>
        </p:txBody>
      </p:sp>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718665" y="3374039"/>
            <a:ext cx="4446270" cy="3089231"/>
          </a:xfrm>
        </p:spPr>
      </p:pic>
      <p:pic>
        <p:nvPicPr>
          <p:cNvPr id="4" name="Picture 2" descr="https://svs-gru.ru/wp-content/uploads/2022/02/5240442640875501598.jpg"/>
          <p:cNvPicPr>
            <a:picLocks noChangeAspect="1" noChangeArrowheads="1"/>
          </p:cNvPicPr>
          <p:nvPr/>
        </p:nvPicPr>
        <p:blipFill>
          <a:blip r:embed="rId3" cstate="print"/>
          <a:srcRect/>
          <a:stretch>
            <a:fillRect/>
          </a:stretch>
        </p:blipFill>
        <p:spPr bwMode="auto">
          <a:xfrm>
            <a:off x="125730" y="1319058"/>
            <a:ext cx="4636980" cy="2651760"/>
          </a:xfrm>
          <a:prstGeom prst="rect">
            <a:avLst/>
          </a:prstGeom>
          <a:noFill/>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20890" y="1234440"/>
            <a:ext cx="4869180" cy="2736378"/>
          </a:xfrm>
          <a:prstGeom prst="rect">
            <a:avLst/>
          </a:prstGeom>
        </p:spPr>
      </p:pic>
    </p:spTree>
    <p:extLst>
      <p:ext uri="{BB962C8B-B14F-4D97-AF65-F5344CB8AC3E}">
        <p14:creationId xmlns:p14="http://schemas.microsoft.com/office/powerpoint/2010/main" val="37433650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4310" y="286603"/>
            <a:ext cx="11818620" cy="867827"/>
          </a:xfrm>
        </p:spPr>
        <p:txBody>
          <a:bodyPr>
            <a:normAutofit fontScale="90000"/>
          </a:bodyPr>
          <a:lstStyle/>
          <a:p>
            <a:pPr algn="ctr"/>
            <a:r>
              <a:rPr lang="ru-RU" sz="3200" dirty="0">
                <a:solidFill>
                  <a:srgbClr val="002060"/>
                </a:solidFill>
                <a:latin typeface="Times New Roman" panose="02020603050405020304" pitchFamily="18" charset="0"/>
                <a:cs typeface="Times New Roman" panose="02020603050405020304" pitchFamily="18" charset="0"/>
              </a:rPr>
              <a:t>Много месяцев дети и взрослые вынуждены были прятаться от обстрелов в бомбоубежищах, оборудованных ополченцами.</a:t>
            </a: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2151" y="1333116"/>
            <a:ext cx="5413007" cy="3616074"/>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03620" y="2179151"/>
            <a:ext cx="5845047" cy="3894157"/>
          </a:xfrm>
          <a:prstGeom prst="rect">
            <a:avLst/>
          </a:prstGeom>
        </p:spPr>
      </p:pic>
    </p:spTree>
    <p:extLst>
      <p:ext uri="{BB962C8B-B14F-4D97-AF65-F5344CB8AC3E}">
        <p14:creationId xmlns:p14="http://schemas.microsoft.com/office/powerpoint/2010/main" val="3516953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25780" y="286603"/>
            <a:ext cx="5942747" cy="5942747"/>
          </a:xfrm>
        </p:spPr>
      </p:pic>
      <p:sp>
        <p:nvSpPr>
          <p:cNvPr id="5" name="Прямоугольник 4"/>
          <p:cNvSpPr/>
          <p:nvPr/>
        </p:nvSpPr>
        <p:spPr>
          <a:xfrm>
            <a:off x="6742898" y="1737360"/>
            <a:ext cx="4984282" cy="3970318"/>
          </a:xfrm>
          <a:prstGeom prst="rect">
            <a:avLst/>
          </a:prstGeom>
        </p:spPr>
        <p:txBody>
          <a:bodyPr wrap="square">
            <a:spAutoFit/>
          </a:bodyPr>
          <a:lstStyle/>
          <a:p>
            <a:pPr algn="just"/>
            <a:r>
              <a:rPr lang="ru-RU" sz="3600" b="1" i="0" dirty="0">
                <a:solidFill>
                  <a:srgbClr val="0070C0"/>
                </a:solidFill>
                <a:effectLst/>
                <a:latin typeface="Times New Roman" panose="02020603050405020304" pitchFamily="18" charset="0"/>
                <a:cs typeface="Times New Roman" panose="02020603050405020304" pitchFamily="18" charset="0"/>
              </a:rPr>
              <a:t>5 мая 2015 года в донецком парке имени Ленинского комсомола открыли "Аллею Ангелов" – мемориал погибшим детям Донбасса.</a:t>
            </a:r>
            <a:endParaRPr lang="ru-RU" sz="36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63781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8620" y="286603"/>
            <a:ext cx="11521440" cy="1450757"/>
          </a:xfrm>
        </p:spPr>
        <p:txBody>
          <a:bodyPr>
            <a:normAutofit fontScale="90000"/>
          </a:bodyPr>
          <a:lstStyle/>
          <a:p>
            <a:pPr algn="ctr"/>
            <a:r>
              <a:rPr lang="ru-RU" b="1" dirty="0">
                <a:solidFill>
                  <a:srgbClr val="0070C0"/>
                </a:solidFill>
                <a:latin typeface="Times New Roman" panose="02020603050405020304" pitchFamily="18" charset="0"/>
                <a:cs typeface="Times New Roman" panose="02020603050405020304" pitchFamily="18" charset="0"/>
              </a:rPr>
              <a:t>Самому младшему из тех, чьи имена выбиты на гранитной плите, не было и года.</a:t>
            </a: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37368" y="1737360"/>
            <a:ext cx="7846762" cy="4704992"/>
          </a:xfrm>
        </p:spPr>
      </p:pic>
    </p:spTree>
    <p:extLst>
      <p:ext uri="{BB962C8B-B14F-4D97-AF65-F5344CB8AC3E}">
        <p14:creationId xmlns:p14="http://schemas.microsoft.com/office/powerpoint/2010/main" val="1148941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Picture 2" descr="https://svetetikhiy.pravlitlug.ru/wp-content/uploads/2023/08/l8btxcqztg8.jpg"/>
          <p:cNvPicPr>
            <a:picLocks noGrp="1" noChangeAspect="1" noChangeArrowheads="1"/>
          </p:cNvPicPr>
          <p:nvPr>
            <p:ph idx="1"/>
          </p:nvPr>
        </p:nvPicPr>
        <p:blipFill>
          <a:blip r:embed="rId2" cstate="print"/>
          <a:srcRect/>
          <a:stretch>
            <a:fillRect/>
          </a:stretch>
        </p:blipFill>
        <p:spPr bwMode="auto">
          <a:xfrm>
            <a:off x="710177" y="174845"/>
            <a:ext cx="10834123" cy="6094194"/>
          </a:xfrm>
          <a:prstGeom prst="rect">
            <a:avLst/>
          </a:prstGeom>
          <a:noFill/>
        </p:spPr>
      </p:pic>
    </p:spTree>
    <p:extLst>
      <p:ext uri="{BB962C8B-B14F-4D97-AF65-F5344CB8AC3E}">
        <p14:creationId xmlns:p14="http://schemas.microsoft.com/office/powerpoint/2010/main" val="7943807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5790" y="446623"/>
            <a:ext cx="4149090" cy="662087"/>
          </a:xfrm>
        </p:spPr>
        <p:txBody>
          <a:bodyPr>
            <a:normAutofit fontScale="90000"/>
          </a:bodyPr>
          <a:lstStyle/>
          <a:p>
            <a:r>
              <a:rPr lang="ru-RU" b="1" dirty="0">
                <a:solidFill>
                  <a:srgbClr val="0070C0"/>
                </a:solidFill>
                <a:latin typeface="Times New Roman" panose="02020603050405020304" pitchFamily="18" charset="0"/>
                <a:cs typeface="Times New Roman" panose="02020603050405020304" pitchFamily="18" charset="0"/>
              </a:rPr>
              <a:t>НАЧАЛО СВО</a:t>
            </a:r>
          </a:p>
        </p:txBody>
      </p:sp>
      <p:sp>
        <p:nvSpPr>
          <p:cNvPr id="3" name="Объект 2"/>
          <p:cNvSpPr>
            <a:spLocks noGrp="1"/>
          </p:cNvSpPr>
          <p:nvPr>
            <p:ph idx="1"/>
          </p:nvPr>
        </p:nvSpPr>
        <p:spPr>
          <a:xfrm>
            <a:off x="285750" y="1777154"/>
            <a:ext cx="5349240" cy="4440766"/>
          </a:xfrm>
        </p:spPr>
        <p:txBody>
          <a:bodyPr>
            <a:normAutofit fontScale="85000" lnSpcReduction="10000"/>
          </a:bodyPr>
          <a:lstStyle/>
          <a:p>
            <a:pPr marL="0" lvl="0" indent="0" algn="just">
              <a:lnSpc>
                <a:spcPct val="100000"/>
              </a:lnSpc>
              <a:spcBef>
                <a:spcPct val="20000"/>
              </a:spcBef>
              <a:spcAft>
                <a:spcPts val="0"/>
              </a:spcAft>
              <a:buClrTx/>
              <a:buSzTx/>
              <a:buNone/>
            </a:pPr>
            <a:r>
              <a:rPr lang="ru-RU" sz="3200" dirty="0">
                <a:solidFill>
                  <a:srgbClr val="0070C0"/>
                </a:solidFill>
                <a:latin typeface="Times New Roman" panose="02020603050405020304" pitchFamily="18" charset="0"/>
                <a:cs typeface="Times New Roman" panose="02020603050405020304" pitchFamily="18" charset="0"/>
              </a:rPr>
              <a:t>24 февраля 2022 года Президент России объявил о начале Специальной военной операции (СВО). Её цели – защита Донбасса и упредительное обеспечение безопасности России.</a:t>
            </a:r>
          </a:p>
          <a:p>
            <a:pPr marL="0" lvl="0" indent="0" algn="ctr">
              <a:lnSpc>
                <a:spcPct val="100000"/>
              </a:lnSpc>
              <a:spcBef>
                <a:spcPct val="20000"/>
              </a:spcBef>
              <a:spcAft>
                <a:spcPts val="0"/>
              </a:spcAft>
              <a:buClrTx/>
              <a:buSzTx/>
              <a:buNone/>
            </a:pPr>
            <a:r>
              <a:rPr lang="ru-RU" sz="3200" u="sng" dirty="0">
                <a:solidFill>
                  <a:srgbClr val="00B0F0"/>
                </a:solidFill>
                <a:latin typeface="Times New Roman" panose="02020603050405020304" pitchFamily="18" charset="0"/>
                <a:cs typeface="Times New Roman" panose="02020603050405020304" pitchFamily="18" charset="0"/>
              </a:rPr>
              <a:t>« Мы не начинали никаких боевых действий, мы пытаемся их закончить»</a:t>
            </a:r>
          </a:p>
          <a:p>
            <a:pPr marL="0" lvl="0" indent="0" algn="r">
              <a:lnSpc>
                <a:spcPct val="100000"/>
              </a:lnSpc>
              <a:spcBef>
                <a:spcPct val="20000"/>
              </a:spcBef>
              <a:spcAft>
                <a:spcPts val="0"/>
              </a:spcAft>
              <a:buClrTx/>
              <a:buSzTx/>
              <a:buNone/>
            </a:pPr>
            <a:r>
              <a:rPr lang="ru-RU" sz="3200" dirty="0">
                <a:solidFill>
                  <a:srgbClr val="0070C0"/>
                </a:solidFill>
                <a:latin typeface="Times New Roman" panose="02020603050405020304" pitchFamily="18" charset="0"/>
                <a:cs typeface="Times New Roman" panose="02020603050405020304" pitchFamily="18" charset="0"/>
              </a:rPr>
              <a:t>                                                       </a:t>
            </a:r>
            <a:r>
              <a:rPr lang="ru-RU" sz="3200" dirty="0" err="1">
                <a:solidFill>
                  <a:srgbClr val="0070C0"/>
                </a:solidFill>
                <a:latin typeface="Times New Roman" panose="02020603050405020304" pitchFamily="18" charset="0"/>
                <a:cs typeface="Times New Roman" panose="02020603050405020304" pitchFamily="18" charset="0"/>
              </a:rPr>
              <a:t>В.В.Путин</a:t>
            </a:r>
            <a:endParaRPr lang="ru-RU" sz="3200" dirty="0">
              <a:solidFill>
                <a:srgbClr val="0070C0"/>
              </a:solidFill>
              <a:latin typeface="Times New Roman" panose="02020603050405020304" pitchFamily="18" charset="0"/>
              <a:cs typeface="Times New Roman" panose="02020603050405020304" pitchFamily="18" charset="0"/>
            </a:endParaRPr>
          </a:p>
          <a:p>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46470" y="1414462"/>
            <a:ext cx="6038850" cy="4529138"/>
          </a:xfrm>
          <a:prstGeom prst="rect">
            <a:avLst/>
          </a:prstGeom>
        </p:spPr>
      </p:pic>
    </p:spTree>
    <p:extLst>
      <p:ext uri="{BB962C8B-B14F-4D97-AF65-F5344CB8AC3E}">
        <p14:creationId xmlns:p14="http://schemas.microsoft.com/office/powerpoint/2010/main" val="1319763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1E859AA-3E3D-4A84-AAB4-85E871B32079}"/>
              </a:ext>
            </a:extLst>
          </p:cNvPr>
          <p:cNvSpPr>
            <a:spLocks noGrp="1"/>
          </p:cNvSpPr>
          <p:nvPr>
            <p:ph type="title"/>
          </p:nvPr>
        </p:nvSpPr>
        <p:spPr/>
        <p:txBody>
          <a:bodyPr/>
          <a:lstStyle/>
          <a:p>
            <a:pPr algn="ctr"/>
            <a:r>
              <a:rPr lang="ru-RU" dirty="0"/>
              <a:t>Помните об участниках СВО- защитниках Отечества</a:t>
            </a:r>
          </a:p>
        </p:txBody>
      </p:sp>
      <p:sp>
        <p:nvSpPr>
          <p:cNvPr id="3" name="Объект 2">
            <a:extLst>
              <a:ext uri="{FF2B5EF4-FFF2-40B4-BE49-F238E27FC236}">
                <a16:creationId xmlns:a16="http://schemas.microsoft.com/office/drawing/2014/main" id="{A733789E-230F-4BF0-84A3-BB0F42714525}"/>
              </a:ext>
            </a:extLst>
          </p:cNvPr>
          <p:cNvSpPr>
            <a:spLocks noGrp="1"/>
          </p:cNvSpPr>
          <p:nvPr>
            <p:ph idx="1"/>
          </p:nvPr>
        </p:nvSpPr>
        <p:spPr>
          <a:xfrm>
            <a:off x="1097280" y="1845734"/>
            <a:ext cx="2724912" cy="4023360"/>
          </a:xfrm>
        </p:spPr>
        <p:txBody>
          <a:bodyPr/>
          <a:lstStyle/>
          <a:p>
            <a:pPr algn="ctr"/>
            <a:r>
              <a:rPr lang="ru-RU" b="1" dirty="0"/>
              <a:t>Панов Сергей Александрович</a:t>
            </a:r>
          </a:p>
          <a:p>
            <a:r>
              <a:rPr lang="ru-RU" b="1" dirty="0"/>
              <a:t>13.05.1989 - 4.03.2022</a:t>
            </a:r>
            <a:endParaRPr lang="ru-RU" dirty="0"/>
          </a:p>
          <a:p>
            <a:r>
              <a:rPr lang="ru-RU" b="1" dirty="0"/>
              <a:t>Место рождения: </a:t>
            </a:r>
          </a:p>
          <a:p>
            <a:r>
              <a:rPr lang="ru-RU" b="1" dirty="0"/>
              <a:t>п. Строителей Оренбургского района Оренбургской области</a:t>
            </a:r>
            <a:endParaRPr lang="ru-RU" dirty="0"/>
          </a:p>
          <a:p>
            <a:endParaRPr lang="ru-RU" dirty="0"/>
          </a:p>
        </p:txBody>
      </p:sp>
      <p:pic>
        <p:nvPicPr>
          <p:cNvPr id="1026" name="Picture 2">
            <a:extLst>
              <a:ext uri="{FF2B5EF4-FFF2-40B4-BE49-F238E27FC236}">
                <a16:creationId xmlns:a16="http://schemas.microsoft.com/office/drawing/2014/main" id="{6A995F9B-0430-47E9-BF62-6A5C573B6F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709828"/>
            <a:ext cx="3346323" cy="4295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08576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2">
            <a:extLst>
              <a:ext uri="{FF2B5EF4-FFF2-40B4-BE49-F238E27FC236}">
                <a16:creationId xmlns:a16="http://schemas.microsoft.com/office/drawing/2014/main" id="{F7972D9D-3129-4A1F-B807-99F8F48233DF}"/>
              </a:ext>
            </a:extLst>
          </p:cNvPr>
          <p:cNvSpPr txBox="1">
            <a:spLocks/>
          </p:cNvSpPr>
          <p:nvPr/>
        </p:nvSpPr>
        <p:spPr>
          <a:xfrm>
            <a:off x="1097280" y="548640"/>
            <a:ext cx="10058400" cy="5320454"/>
          </a:xfrm>
          <a:prstGeom prst="rect">
            <a:avLst/>
          </a:prstGeom>
        </p:spPr>
        <p:txBody>
          <a:bodyPr>
            <a:normAutofit fontScale="92500" lnSpcReduction="2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ru-RU"/>
              <a:t>Командир разведывательного батальона 21-й отдельной гвардейской мотострелковой бригады Центрального военного округа, гвардии майор.</a:t>
            </a:r>
          </a:p>
          <a:p>
            <a:r>
              <a:rPr lang="ru-RU"/>
              <a:t>Родился 13 мая 1989 года в посёлке Строителей </a:t>
            </a:r>
            <a:r>
              <a:rPr lang="ru-RU">
                <a:hlinkClick r:id="rId2"/>
              </a:rPr>
              <a:t>Оренбургского района</a:t>
            </a:r>
            <a:r>
              <a:rPr lang="ru-RU"/>
              <a:t> Оренбургской области. В 2006 году окончил среднюю общеобразовательную школу в районном центре </a:t>
            </a:r>
            <a:r>
              <a:rPr lang="ru-RU">
                <a:hlinkClick r:id="rId3"/>
              </a:rPr>
              <a:t>селе Сакмара</a:t>
            </a:r>
            <a:r>
              <a:rPr lang="ru-RU"/>
              <a:t>.</a:t>
            </a:r>
          </a:p>
          <a:p>
            <a:r>
              <a:rPr lang="ru-RU"/>
              <a:t>Участник военной операции в Сирийской Арабской Республике, проводимой Россией с 2015 года с целью борьбы с международными террористическими формированиями. За доблесть и отвагу, проявленные в ходе боевых действий против террористов, награждён медалью ордена «За заслуги перед Отечеством» 2-й степени.</a:t>
            </a:r>
          </a:p>
          <a:p>
            <a:r>
              <a:rPr lang="ru-RU"/>
              <a:t>С 24 февраля 2022 года в составе своего подразделения принимал участие в специальной военной операции по защите Донецкой и Луганской Народных Республик.</a:t>
            </a:r>
          </a:p>
          <a:p>
            <a:r>
              <a:rPr lang="ru-RU"/>
              <a:t>4 марта 2022 года разведывательная группа майора Панова вступила в бой с подразделениями Вооружённых сил Украины. Несмотря на численное превосходство, противник понёс существенные потери. Затем, проявив исключительный героизм и личное мужество, комбат Панов отдал приказ на отход группы, оставшись её прикрывать. Тем самым, действуя как настоящий командир, ценой собственной жизни он спас своих подчинённых.</a:t>
            </a:r>
          </a:p>
          <a:p>
            <a:r>
              <a:rPr lang="ru-RU"/>
              <a:t>Похоронен на новом кладбище </a:t>
            </a:r>
            <a:r>
              <a:rPr lang="ru-RU">
                <a:hlinkClick r:id="rId3"/>
              </a:rPr>
              <a:t>села Сакмара</a:t>
            </a:r>
            <a:r>
              <a:rPr lang="ru-RU"/>
              <a:t> Оренбургской области 25 марта.</a:t>
            </a:r>
          </a:p>
          <a:p>
            <a:r>
              <a:rPr lang="ru-RU"/>
              <a:t>Указом Президента Российской Федерации («закрытым») от 28 марта 2022 года за мужество и героизм, проявленные при исполнении воинского долга, гвардии майору Панову Сергею Александровичу присвоено звание Героя Российской Федерации (посмертно).</a:t>
            </a:r>
          </a:p>
          <a:p>
            <a:endParaRPr lang="ru-RU"/>
          </a:p>
          <a:p>
            <a:endParaRPr lang="ru-RU" dirty="0"/>
          </a:p>
        </p:txBody>
      </p:sp>
    </p:spTree>
    <p:extLst>
      <p:ext uri="{BB962C8B-B14F-4D97-AF65-F5344CB8AC3E}">
        <p14:creationId xmlns:p14="http://schemas.microsoft.com/office/powerpoint/2010/main" val="6866139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5AA44836-0407-4AB8-8CAC-73450588E8EC}"/>
              </a:ext>
            </a:extLst>
          </p:cNvPr>
          <p:cNvSpPr>
            <a:spLocks noGrp="1"/>
          </p:cNvSpPr>
          <p:nvPr>
            <p:ph idx="1"/>
          </p:nvPr>
        </p:nvSpPr>
        <p:spPr>
          <a:xfrm>
            <a:off x="1097280" y="1845734"/>
            <a:ext cx="3547872" cy="4023360"/>
          </a:xfrm>
        </p:spPr>
        <p:txBody>
          <a:bodyPr/>
          <a:lstStyle/>
          <a:p>
            <a:r>
              <a:rPr lang="ru-RU" dirty="0" err="1"/>
              <a:t>Муссагалеев</a:t>
            </a:r>
            <a:r>
              <a:rPr lang="ru-RU" dirty="0"/>
              <a:t> Нурсултан </a:t>
            </a:r>
            <a:r>
              <a:rPr lang="ru-RU" dirty="0" err="1"/>
              <a:t>Серкбаевич</a:t>
            </a:r>
            <a:r>
              <a:rPr lang="ru-RU" dirty="0"/>
              <a:t> </a:t>
            </a:r>
          </a:p>
          <a:p>
            <a:endParaRPr lang="ru-RU" dirty="0"/>
          </a:p>
          <a:p>
            <a:r>
              <a:rPr lang="ru-RU" b="1" dirty="0"/>
              <a:t>Герой Российской Федерации</a:t>
            </a:r>
            <a:endParaRPr lang="ru-RU" dirty="0"/>
          </a:p>
          <a:p>
            <a:r>
              <a:rPr lang="ru-RU" b="1" dirty="0"/>
              <a:t>25.06.1997</a:t>
            </a:r>
            <a:endParaRPr lang="ru-RU" dirty="0"/>
          </a:p>
          <a:p>
            <a:r>
              <a:rPr lang="ru-RU" b="1" dirty="0"/>
              <a:t>Место рождения: п. Плодородный </a:t>
            </a:r>
            <a:r>
              <a:rPr lang="ru-RU" b="1" dirty="0" err="1"/>
              <a:t>Новосергиевского</a:t>
            </a:r>
            <a:r>
              <a:rPr lang="ru-RU" b="1" dirty="0"/>
              <a:t> района Оренбургской области</a:t>
            </a:r>
            <a:endParaRPr lang="ru-RU" dirty="0"/>
          </a:p>
          <a:p>
            <a:endParaRPr lang="ru-RU" dirty="0"/>
          </a:p>
        </p:txBody>
      </p:sp>
      <p:pic>
        <p:nvPicPr>
          <p:cNvPr id="2050" name="Picture 2">
            <a:extLst>
              <a:ext uri="{FF2B5EF4-FFF2-40B4-BE49-F238E27FC236}">
                <a16:creationId xmlns:a16="http://schemas.microsoft.com/office/drawing/2014/main" id="{D2AF27AF-CC5C-4D3E-BCD1-9C09A217C0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5392" y="281075"/>
            <a:ext cx="4387787" cy="603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75012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3355CF4-20DC-4F2C-B1DB-F787FB8B2B30}"/>
              </a:ext>
            </a:extLst>
          </p:cNvPr>
          <p:cNvSpPr/>
          <p:nvPr/>
        </p:nvSpPr>
        <p:spPr>
          <a:xfrm>
            <a:off x="1042416" y="1305342"/>
            <a:ext cx="9400032" cy="4524315"/>
          </a:xfrm>
          <a:prstGeom prst="rect">
            <a:avLst/>
          </a:prstGeom>
        </p:spPr>
        <p:txBody>
          <a:bodyPr wrap="square">
            <a:spAutoFit/>
          </a:bodyPr>
          <a:lstStyle/>
          <a:p>
            <a:pPr algn="just"/>
            <a:r>
              <a:rPr lang="ru-RU" sz="2400" dirty="0">
                <a:solidFill>
                  <a:srgbClr val="273350"/>
                </a:solidFill>
                <a:latin typeface="Montserrat"/>
              </a:rPr>
              <a:t>С 24 февраля 2022 г. гвардии старший лейтенант </a:t>
            </a:r>
            <a:r>
              <a:rPr lang="ru-RU" sz="2400" dirty="0" err="1">
                <a:solidFill>
                  <a:srgbClr val="273350"/>
                </a:solidFill>
                <a:latin typeface="Montserrat"/>
              </a:rPr>
              <a:t>Муссагалеев</a:t>
            </a:r>
            <a:r>
              <a:rPr lang="ru-RU" sz="2400" dirty="0">
                <a:solidFill>
                  <a:srgbClr val="273350"/>
                </a:solidFill>
                <a:latin typeface="Montserrat"/>
              </a:rPr>
              <a:t> участвует в специальной военной операции России на Украине. В одном из </a:t>
            </a:r>
            <a:r>
              <a:rPr lang="ru-RU" sz="2400" dirty="0" err="1">
                <a:solidFill>
                  <a:srgbClr val="273350"/>
                </a:solidFill>
                <a:latin typeface="Montserrat"/>
              </a:rPr>
              <a:t>разведрейдов</a:t>
            </a:r>
            <a:r>
              <a:rPr lang="ru-RU" sz="2400" dirty="0">
                <a:solidFill>
                  <a:srgbClr val="273350"/>
                </a:solidFill>
                <a:latin typeface="Montserrat"/>
              </a:rPr>
              <a:t> подразделение Н. </a:t>
            </a:r>
            <a:r>
              <a:rPr lang="ru-RU" sz="2400" dirty="0" err="1">
                <a:solidFill>
                  <a:srgbClr val="273350"/>
                </a:solidFill>
                <a:latin typeface="Montserrat"/>
              </a:rPr>
              <a:t>Муссагалеева</a:t>
            </a:r>
            <a:r>
              <a:rPr lang="ru-RU" sz="2400" dirty="0">
                <a:solidFill>
                  <a:srgbClr val="273350"/>
                </a:solidFill>
                <a:latin typeface="Montserrat"/>
              </a:rPr>
              <a:t>, продвигаясь по местности, обнаружило большое количество живой силы и техники противника. Вступив в неравный бой, в течение двух часов ротой Нурсултана </a:t>
            </a:r>
            <a:r>
              <a:rPr lang="ru-RU" sz="2400" dirty="0" err="1">
                <a:solidFill>
                  <a:srgbClr val="273350"/>
                </a:solidFill>
                <a:latin typeface="Montserrat"/>
              </a:rPr>
              <a:t>Муссагалеева</a:t>
            </a:r>
            <a:r>
              <a:rPr lang="ru-RU" sz="2400" dirty="0">
                <a:solidFill>
                  <a:srgbClr val="273350"/>
                </a:solidFill>
                <a:latin typeface="Montserrat"/>
              </a:rPr>
              <a:t> было уничтожено 19 единиц техники врага. Действия российских военных заставили ВСУ отступить.</a:t>
            </a:r>
          </a:p>
          <a:p>
            <a:pPr algn="just"/>
            <a:r>
              <a:rPr lang="ru-RU" sz="2400" dirty="0">
                <a:solidFill>
                  <a:srgbClr val="273350"/>
                </a:solidFill>
                <a:latin typeface="Montserrat"/>
              </a:rPr>
              <a:t>В мае 2023 г. Указом Президента России за мужество, отвагу и самоотверженность, проявленные при исполнении служебного долга, гвардии старшему лейтенанту Н. </a:t>
            </a:r>
            <a:r>
              <a:rPr lang="ru-RU" sz="2400" dirty="0" err="1">
                <a:solidFill>
                  <a:srgbClr val="273350"/>
                </a:solidFill>
                <a:latin typeface="Montserrat"/>
              </a:rPr>
              <a:t>Муссагалееву</a:t>
            </a:r>
            <a:r>
              <a:rPr lang="ru-RU" sz="2400" dirty="0">
                <a:solidFill>
                  <a:srgbClr val="273350"/>
                </a:solidFill>
                <a:latin typeface="Montserrat"/>
              </a:rPr>
              <a:t> присвоено звание Героя Российской Федерации. 7 июня 2023 года в Москве Министр обороны РФ Сергей Шойгу вручил медаль «Золотая Звезда» Герою.</a:t>
            </a:r>
            <a:endParaRPr lang="ru-RU" sz="2400" b="0" i="0" dirty="0">
              <a:solidFill>
                <a:srgbClr val="273350"/>
              </a:solidFill>
              <a:effectLst/>
              <a:latin typeface="Montserrat"/>
            </a:endParaRPr>
          </a:p>
        </p:txBody>
      </p:sp>
    </p:spTree>
    <p:extLst>
      <p:ext uri="{BB962C8B-B14F-4D97-AF65-F5344CB8AC3E}">
        <p14:creationId xmlns:p14="http://schemas.microsoft.com/office/powerpoint/2010/main" val="41149693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4BB382BC-9759-420B-9182-5D75C58F75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1093" y="533400"/>
            <a:ext cx="4552950" cy="579120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a:extLst>
              <a:ext uri="{FF2B5EF4-FFF2-40B4-BE49-F238E27FC236}">
                <a16:creationId xmlns:a16="http://schemas.microsoft.com/office/drawing/2014/main" id="{A91E285B-C03B-4C72-920E-0A21B6E95A50}"/>
              </a:ext>
            </a:extLst>
          </p:cNvPr>
          <p:cNvSpPr/>
          <p:nvPr/>
        </p:nvSpPr>
        <p:spPr>
          <a:xfrm>
            <a:off x="816864" y="3158020"/>
            <a:ext cx="6096000" cy="1477328"/>
          </a:xfrm>
          <a:prstGeom prst="rect">
            <a:avLst/>
          </a:prstGeom>
        </p:spPr>
        <p:txBody>
          <a:bodyPr>
            <a:spAutoFit/>
          </a:bodyPr>
          <a:lstStyle/>
          <a:p>
            <a:pPr algn="ctr"/>
            <a:r>
              <a:rPr lang="ru-RU" dirty="0"/>
              <a:t>Панкратов Алексей Станиславович</a:t>
            </a:r>
            <a:endParaRPr lang="ru-RU" b="1" dirty="0">
              <a:solidFill>
                <a:srgbClr val="273350"/>
              </a:solidFill>
              <a:latin typeface="Montserrat"/>
            </a:endParaRPr>
          </a:p>
          <a:p>
            <a:pPr algn="ctr"/>
            <a:r>
              <a:rPr lang="ru-RU" b="1" dirty="0">
                <a:solidFill>
                  <a:srgbClr val="273350"/>
                </a:solidFill>
                <a:latin typeface="Montserrat"/>
              </a:rPr>
              <a:t>Герой Российской Федерации</a:t>
            </a:r>
            <a:endParaRPr lang="ru-RU" dirty="0">
              <a:solidFill>
                <a:srgbClr val="273350"/>
              </a:solidFill>
              <a:latin typeface="Montserrat"/>
            </a:endParaRPr>
          </a:p>
          <a:p>
            <a:pPr algn="ctr"/>
            <a:r>
              <a:rPr lang="ru-RU" b="1" dirty="0">
                <a:solidFill>
                  <a:srgbClr val="273350"/>
                </a:solidFill>
                <a:latin typeface="Montserrat"/>
              </a:rPr>
              <a:t>28.01.1990</a:t>
            </a:r>
            <a:endParaRPr lang="ru-RU" dirty="0">
              <a:solidFill>
                <a:srgbClr val="273350"/>
              </a:solidFill>
              <a:latin typeface="Montserrat"/>
            </a:endParaRPr>
          </a:p>
          <a:p>
            <a:pPr algn="ctr"/>
            <a:r>
              <a:rPr lang="ru-RU" b="1" dirty="0">
                <a:solidFill>
                  <a:srgbClr val="273350"/>
                </a:solidFill>
                <a:latin typeface="Montserrat"/>
              </a:rPr>
              <a:t>Место рождения: с. Донецкое Переволоцкого района Оренбургской области</a:t>
            </a:r>
            <a:endParaRPr lang="ru-RU" b="0" i="0" dirty="0">
              <a:solidFill>
                <a:srgbClr val="273350"/>
              </a:solidFill>
              <a:effectLst/>
              <a:latin typeface="Montserrat"/>
            </a:endParaRPr>
          </a:p>
        </p:txBody>
      </p:sp>
    </p:spTree>
    <p:extLst>
      <p:ext uri="{BB962C8B-B14F-4D97-AF65-F5344CB8AC3E}">
        <p14:creationId xmlns:p14="http://schemas.microsoft.com/office/powerpoint/2010/main" val="34242022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AB2E6BE-67E6-49CE-AB95-23044E70C194}"/>
              </a:ext>
            </a:extLst>
          </p:cNvPr>
          <p:cNvSpPr/>
          <p:nvPr/>
        </p:nvSpPr>
        <p:spPr>
          <a:xfrm>
            <a:off x="140208" y="394692"/>
            <a:ext cx="12051792" cy="5909310"/>
          </a:xfrm>
          <a:prstGeom prst="rect">
            <a:avLst/>
          </a:prstGeom>
        </p:spPr>
        <p:txBody>
          <a:bodyPr wrap="square">
            <a:spAutoFit/>
          </a:bodyPr>
          <a:lstStyle/>
          <a:p>
            <a:pPr algn="just"/>
            <a:r>
              <a:rPr lang="ru-RU" dirty="0">
                <a:solidFill>
                  <a:srgbClr val="273350"/>
                </a:solidFill>
                <a:latin typeface="Montserrat"/>
              </a:rPr>
              <a:t>Командир зенитного ракетного дивизиона (Центральный военный округ), капитан.</a:t>
            </a:r>
          </a:p>
          <a:p>
            <a:pPr algn="just"/>
            <a:r>
              <a:rPr lang="ru-RU" dirty="0">
                <a:solidFill>
                  <a:srgbClr val="273350"/>
                </a:solidFill>
                <a:latin typeface="Montserrat"/>
              </a:rPr>
              <a:t>Родился 28 января 1990 года в </a:t>
            </a:r>
            <a:r>
              <a:rPr lang="ru-RU" dirty="0">
                <a:solidFill>
                  <a:srgbClr val="306AFD"/>
                </a:solidFill>
                <a:latin typeface="Montserrat"/>
                <a:hlinkClick r:id="rId2"/>
              </a:rPr>
              <a:t>селе Донецкое</a:t>
            </a:r>
            <a:r>
              <a:rPr lang="ru-RU" dirty="0">
                <a:solidFill>
                  <a:srgbClr val="273350"/>
                </a:solidFill>
                <a:latin typeface="Montserrat"/>
              </a:rPr>
              <a:t> Переволоцкого района Оренбургской области. </a:t>
            </a:r>
          </a:p>
          <a:p>
            <a:pPr algn="just"/>
            <a:r>
              <a:rPr lang="ru-RU" dirty="0"/>
              <a:t>С 24 февраля 2022 года дивизион под его командованием принимал участие в специальной военной операции российских Вооружённых сил по защите Донецкой и Луганской Народных Республик. С первого дня её проведения командир дивизиона капитан Панкратов выполнял задачи по прикрытию отдельной мотострелковой бригады от атак авиации Вооружённых сил Украины (ВСУ).</a:t>
            </a:r>
          </a:p>
          <a:p>
            <a:r>
              <a:rPr lang="ru-RU" dirty="0"/>
              <a:t>28 февраля ВСУ планировали нанести авиаудар по району сосредоточения бригады. Для нейтрализации противовоздушной обороны в сторону российских войск выдвинулись украинские диверсанты. Задачей группы было уничтожение боевых машин зенитного ракетного дивизиона. Капитан Панкратов заметил диверсантов. По его команде дивизион быстро занял оборону. И тут прямо в ходе наземного боя в небе появилась авиация противника. Командир дивизиона сориентировался быстро. В результате правильных команд и нужной последовательности действий были сбиты украинский Су-25 три ударных беспилотных летательных аппарата «</a:t>
            </a:r>
            <a:r>
              <a:rPr lang="ru-RU" dirty="0" err="1"/>
              <a:t>Байрактар</a:t>
            </a:r>
            <a:r>
              <a:rPr lang="ru-RU" dirty="0"/>
              <a:t>», что позволило не допустить атаки с воздуха по позициям российских мотострелков. На следующий день его дивизион уничтожил ещё два «</a:t>
            </a:r>
            <a:r>
              <a:rPr lang="ru-RU" dirty="0" err="1"/>
              <a:t>Байрактара</a:t>
            </a:r>
            <a:r>
              <a:rPr lang="ru-RU" dirty="0"/>
              <a:t>».</a:t>
            </a:r>
          </a:p>
          <a:p>
            <a:r>
              <a:rPr lang="ru-RU" dirty="0"/>
              <a:t>Указом Президента Российской Федерации («закрытым») от 4 марта 2022 года за героизм, мужество, отвагу и самоотверженность, проявленные при исполнении воинского долга, капитану Панкратову Алексею Станиславовичу присвоено звание Героя Российской Федерации с вручением знака особого отличия - медали «Золотая Звезда».</a:t>
            </a:r>
          </a:p>
          <a:p>
            <a:r>
              <a:rPr lang="ru-RU" dirty="0"/>
              <a:t>Продолжает служить в своём подразделении. Живёт в Пензе.</a:t>
            </a:r>
          </a:p>
          <a:p>
            <a:r>
              <a:rPr lang="ru-RU" dirty="0"/>
              <a:t>Капитан.</a:t>
            </a:r>
          </a:p>
          <a:p>
            <a:r>
              <a:rPr lang="ru-RU" dirty="0"/>
              <a:t>Награждён медалями.</a:t>
            </a:r>
          </a:p>
          <a:p>
            <a:pPr algn="just"/>
            <a:endParaRPr lang="ru-RU" b="0" i="0" dirty="0">
              <a:solidFill>
                <a:srgbClr val="273350"/>
              </a:solidFill>
              <a:effectLst/>
              <a:latin typeface="Montserrat"/>
            </a:endParaRPr>
          </a:p>
        </p:txBody>
      </p:sp>
    </p:spTree>
    <p:extLst>
      <p:ext uri="{BB962C8B-B14F-4D97-AF65-F5344CB8AC3E}">
        <p14:creationId xmlns:p14="http://schemas.microsoft.com/office/powerpoint/2010/main" val="28535429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1AA7855A-1BE6-4CF0-8083-B1507055A8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8525" y="238125"/>
            <a:ext cx="4943475" cy="638175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a:extLst>
              <a:ext uri="{FF2B5EF4-FFF2-40B4-BE49-F238E27FC236}">
                <a16:creationId xmlns:a16="http://schemas.microsoft.com/office/drawing/2014/main" id="{926D7CE5-A72B-4D33-8330-86816512F3DF}"/>
              </a:ext>
            </a:extLst>
          </p:cNvPr>
          <p:cNvSpPr/>
          <p:nvPr/>
        </p:nvSpPr>
        <p:spPr>
          <a:xfrm>
            <a:off x="816864" y="1752291"/>
            <a:ext cx="6096000" cy="3139321"/>
          </a:xfrm>
          <a:prstGeom prst="rect">
            <a:avLst/>
          </a:prstGeom>
        </p:spPr>
        <p:txBody>
          <a:bodyPr>
            <a:spAutoFit/>
          </a:bodyPr>
          <a:lstStyle/>
          <a:p>
            <a:r>
              <a:rPr lang="ru-RU" b="1" dirty="0" err="1">
                <a:solidFill>
                  <a:srgbClr val="273350"/>
                </a:solidFill>
                <a:latin typeface="Montserrat"/>
              </a:rPr>
              <a:t>Ерлан</a:t>
            </a:r>
            <a:r>
              <a:rPr lang="ru-RU" b="1" dirty="0">
                <a:solidFill>
                  <a:srgbClr val="273350"/>
                </a:solidFill>
                <a:latin typeface="Montserrat"/>
              </a:rPr>
              <a:t> Муратович </a:t>
            </a:r>
            <a:r>
              <a:rPr lang="ru-RU" b="1" dirty="0" err="1">
                <a:solidFill>
                  <a:srgbClr val="273350"/>
                </a:solidFill>
                <a:latin typeface="Montserrat"/>
              </a:rPr>
              <a:t>Уркумбаев</a:t>
            </a:r>
            <a:r>
              <a:rPr lang="ru-RU" b="1" dirty="0">
                <a:solidFill>
                  <a:srgbClr val="273350"/>
                </a:solidFill>
                <a:latin typeface="Montserrat"/>
              </a:rPr>
              <a:t> </a:t>
            </a:r>
          </a:p>
          <a:p>
            <a:r>
              <a:rPr lang="ru-RU" dirty="0">
                <a:solidFill>
                  <a:srgbClr val="273350"/>
                </a:solidFill>
                <a:latin typeface="Montserrat"/>
              </a:rPr>
              <a:t>(российский </a:t>
            </a:r>
            <a:r>
              <a:rPr lang="ru-RU" dirty="0">
                <a:solidFill>
                  <a:srgbClr val="306AFD"/>
                </a:solidFill>
                <a:latin typeface="Montserrat"/>
                <a:hlinkClick r:id="rId3"/>
              </a:rPr>
              <a:t>военнослужащий</a:t>
            </a:r>
            <a:r>
              <a:rPr lang="ru-RU" dirty="0">
                <a:solidFill>
                  <a:srgbClr val="273350"/>
                </a:solidFill>
                <a:latin typeface="Montserrat"/>
              </a:rPr>
              <a:t>, </a:t>
            </a:r>
            <a:r>
              <a:rPr lang="ru-RU" dirty="0">
                <a:solidFill>
                  <a:srgbClr val="306AFD"/>
                </a:solidFill>
                <a:latin typeface="Montserrat"/>
                <a:hlinkClick r:id="rId4"/>
              </a:rPr>
              <a:t>гвардии младший лейтенант</a:t>
            </a:r>
            <a:r>
              <a:rPr lang="ru-RU" dirty="0">
                <a:solidFill>
                  <a:srgbClr val="273350"/>
                </a:solidFill>
                <a:latin typeface="Montserrat"/>
              </a:rPr>
              <a:t>, начальник радиолокационного комплекса батареи артиллерийской разведки огневых позиций разведывательного артиллерийского дивизиона </a:t>
            </a:r>
            <a:r>
              <a:rPr lang="ru-RU" u="sng" dirty="0">
                <a:solidFill>
                  <a:srgbClr val="306AFD"/>
                </a:solidFill>
                <a:latin typeface="Montserrat"/>
                <a:hlinkClick r:id="rId5"/>
              </a:rPr>
              <a:t>385-й гвардейской артиллерийской бригады</a:t>
            </a:r>
            <a:r>
              <a:rPr lang="ru-RU" dirty="0">
                <a:solidFill>
                  <a:srgbClr val="273350"/>
                </a:solidFill>
                <a:latin typeface="Montserrat"/>
              </a:rPr>
              <a:t> </a:t>
            </a:r>
            <a:r>
              <a:rPr lang="ru-RU" dirty="0">
                <a:solidFill>
                  <a:srgbClr val="306AFD"/>
                </a:solidFill>
                <a:latin typeface="Montserrat"/>
                <a:hlinkClick r:id="rId6"/>
              </a:rPr>
              <a:t>2-й гвардейской общевойсковой армии</a:t>
            </a:r>
            <a:r>
              <a:rPr lang="ru-RU" dirty="0">
                <a:solidFill>
                  <a:srgbClr val="273350"/>
                </a:solidFill>
                <a:latin typeface="Montserrat"/>
              </a:rPr>
              <a:t> </a:t>
            </a:r>
            <a:r>
              <a:rPr lang="ru-RU" dirty="0">
                <a:solidFill>
                  <a:srgbClr val="306AFD"/>
                </a:solidFill>
                <a:latin typeface="Montserrat"/>
                <a:hlinkClick r:id="rId7"/>
              </a:rPr>
              <a:t>Центрального военного округа</a:t>
            </a:r>
            <a:r>
              <a:rPr lang="ru-RU" dirty="0">
                <a:solidFill>
                  <a:srgbClr val="273350"/>
                </a:solidFill>
                <a:latin typeface="Montserrat"/>
              </a:rPr>
              <a:t>. Участник </a:t>
            </a:r>
            <a:r>
              <a:rPr lang="ru-RU" dirty="0">
                <a:solidFill>
                  <a:srgbClr val="306AFD"/>
                </a:solidFill>
                <a:latin typeface="Montserrat"/>
                <a:hlinkClick r:id="rId8"/>
              </a:rPr>
              <a:t>специальной военной операции</a:t>
            </a:r>
            <a:r>
              <a:rPr lang="ru-RU" dirty="0">
                <a:solidFill>
                  <a:srgbClr val="273350"/>
                </a:solidFill>
                <a:latin typeface="Montserrat"/>
              </a:rPr>
              <a:t>, </a:t>
            </a:r>
            <a:r>
              <a:rPr lang="ru-RU" dirty="0">
                <a:solidFill>
                  <a:srgbClr val="306AFD"/>
                </a:solidFill>
                <a:latin typeface="Montserrat"/>
                <a:hlinkClick r:id="rId9"/>
              </a:rPr>
              <a:t>Герой Российской Федерации</a:t>
            </a:r>
            <a:r>
              <a:rPr lang="ru-RU" dirty="0">
                <a:solidFill>
                  <a:srgbClr val="273350"/>
                </a:solidFill>
                <a:latin typeface="Montserrat"/>
              </a:rPr>
              <a:t> (2024, посмертно).</a:t>
            </a:r>
          </a:p>
          <a:p>
            <a:r>
              <a:rPr lang="ru-RU" dirty="0"/>
              <a:t>Родился 5 октября 1993 года в городе </a:t>
            </a:r>
            <a:r>
              <a:rPr lang="ru-RU" dirty="0">
                <a:hlinkClick r:id="rId10"/>
              </a:rPr>
              <a:t>Соль-Илецке</a:t>
            </a:r>
            <a:r>
              <a:rPr lang="ru-RU" dirty="0"/>
              <a:t> Оренбургской области.</a:t>
            </a:r>
          </a:p>
        </p:txBody>
      </p:sp>
    </p:spTree>
    <p:extLst>
      <p:ext uri="{BB962C8B-B14F-4D97-AF65-F5344CB8AC3E}">
        <p14:creationId xmlns:p14="http://schemas.microsoft.com/office/powerpoint/2010/main" val="15763492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DA53B6E-7478-4FDB-B29E-CBF3D5B80C43}"/>
              </a:ext>
            </a:extLst>
          </p:cNvPr>
          <p:cNvSpPr/>
          <p:nvPr/>
        </p:nvSpPr>
        <p:spPr>
          <a:xfrm>
            <a:off x="457200" y="1166843"/>
            <a:ext cx="11576304" cy="3970318"/>
          </a:xfrm>
          <a:prstGeom prst="rect">
            <a:avLst/>
          </a:prstGeom>
        </p:spPr>
        <p:txBody>
          <a:bodyPr wrap="square">
            <a:spAutoFit/>
          </a:bodyPr>
          <a:lstStyle/>
          <a:p>
            <a:pPr algn="just"/>
            <a:r>
              <a:rPr lang="ru-RU" dirty="0">
                <a:solidFill>
                  <a:srgbClr val="273350"/>
                </a:solidFill>
                <a:latin typeface="Montserrat"/>
              </a:rPr>
              <a:t>С октября 2022 года участвовал в </a:t>
            </a:r>
            <a:r>
              <a:rPr lang="ru-RU" dirty="0">
                <a:solidFill>
                  <a:srgbClr val="306AFD"/>
                </a:solidFill>
                <a:latin typeface="Montserrat"/>
                <a:hlinkClick r:id="rId2"/>
              </a:rPr>
              <a:t>специальной военной операции России на Украине</a:t>
            </a:r>
            <a:r>
              <a:rPr lang="ru-RU" dirty="0">
                <a:solidFill>
                  <a:srgbClr val="273350"/>
                </a:solidFill>
                <a:latin typeface="Montserrat"/>
              </a:rPr>
              <a:t>, позывной «</a:t>
            </a:r>
            <a:r>
              <a:rPr lang="ru-RU" dirty="0" err="1">
                <a:solidFill>
                  <a:srgbClr val="273350"/>
                </a:solidFill>
                <a:latin typeface="Montserrat"/>
              </a:rPr>
              <a:t>Ивлек</a:t>
            </a:r>
            <a:r>
              <a:rPr lang="ru-RU" dirty="0">
                <a:solidFill>
                  <a:srgbClr val="273350"/>
                </a:solidFill>
                <a:latin typeface="Montserrat"/>
              </a:rPr>
              <a:t>». В боевых действиях против </a:t>
            </a:r>
            <a:r>
              <a:rPr lang="ru-RU" dirty="0">
                <a:solidFill>
                  <a:srgbClr val="306AFD"/>
                </a:solidFill>
                <a:latin typeface="Montserrat"/>
                <a:hlinkClick r:id="rId3"/>
              </a:rPr>
              <a:t>ВСУ</a:t>
            </a:r>
            <a:r>
              <a:rPr lang="ru-RU" dirty="0">
                <a:solidFill>
                  <a:srgbClr val="273350"/>
                </a:solidFill>
                <a:latin typeface="Montserrat"/>
              </a:rPr>
              <a:t> проявлял отвагу и высокую профессиональную выучку, получил офицерское звание гвардии младшего лейтенанта, назначен начальником радиолокационного комплекса разведывательно-ударного дивизиона, награждён </a:t>
            </a:r>
            <a:r>
              <a:rPr lang="ru-RU" dirty="0">
                <a:solidFill>
                  <a:srgbClr val="306AFD"/>
                </a:solidFill>
                <a:latin typeface="Montserrat"/>
                <a:hlinkClick r:id="rId4"/>
              </a:rPr>
              <a:t>медалью Суворова</a:t>
            </a:r>
            <a:r>
              <a:rPr lang="ru-RU" dirty="0">
                <a:solidFill>
                  <a:srgbClr val="273350"/>
                </a:solidFill>
                <a:latin typeface="Montserrat"/>
              </a:rPr>
              <a:t>.</a:t>
            </a:r>
          </a:p>
          <a:p>
            <a:pPr algn="just"/>
            <a:r>
              <a:rPr lang="ru-RU" dirty="0">
                <a:solidFill>
                  <a:srgbClr val="273350"/>
                </a:solidFill>
                <a:latin typeface="Montserrat"/>
              </a:rPr>
              <a:t>22 января 2024 года погиб при выполнении задания на линии боевого соприкосновения. В бронированную машину его группы попала американская ракета </a:t>
            </a:r>
            <a:r>
              <a:rPr lang="ru-RU" dirty="0">
                <a:solidFill>
                  <a:srgbClr val="306AFD"/>
                </a:solidFill>
                <a:latin typeface="Montserrat"/>
                <a:hlinkClick r:id="rId5"/>
              </a:rPr>
              <a:t>HIMARS</a:t>
            </a:r>
            <a:r>
              <a:rPr lang="ru-RU" dirty="0">
                <a:solidFill>
                  <a:srgbClr val="273350"/>
                </a:solidFill>
                <a:latin typeface="Montserrat"/>
              </a:rPr>
              <a:t>. Оглушённые взрывом офицер и водитель вытащили наиболее пострадавшего оператора из машины и начали отходить. </a:t>
            </a:r>
            <a:r>
              <a:rPr lang="ru-RU" dirty="0" err="1">
                <a:solidFill>
                  <a:srgbClr val="273350"/>
                </a:solidFill>
                <a:latin typeface="Montserrat"/>
              </a:rPr>
              <a:t>Уркумбаев</a:t>
            </a:r>
            <a:r>
              <a:rPr lang="ru-RU" dirty="0">
                <a:solidFill>
                  <a:srgbClr val="273350"/>
                </a:solidFill>
                <a:latin typeface="Montserrat"/>
              </a:rPr>
              <a:t> продолжая бороться за радиолокационный комплекс и личный состав, отправил командованию свою точную локацию для эвакуации. Но после удара по ним ещё двух ракет весь экипаж погиб.</a:t>
            </a:r>
          </a:p>
          <a:p>
            <a:r>
              <a:rPr lang="ru-RU" b="1" dirty="0"/>
              <a:t>Награды</a:t>
            </a:r>
          </a:p>
          <a:p>
            <a:r>
              <a:rPr lang="ru-RU" dirty="0"/>
              <a:t>Герой Российской Федерации (2024),</a:t>
            </a:r>
          </a:p>
          <a:p>
            <a:r>
              <a:rPr lang="ru-RU" dirty="0"/>
              <a:t>Медаль Суворова.</a:t>
            </a:r>
          </a:p>
          <a:p>
            <a:r>
              <a:rPr lang="ru-RU" b="1" dirty="0"/>
              <a:t> носил на форме нашивку «Деду за меня не стыдно» и доказал эти слова на деле, когда под обстрелом американских HIMARS до последнего боролся за свой радиолокационный комплекс и личный состав.</a:t>
            </a:r>
            <a:endParaRPr lang="ru-RU" b="0" i="0" dirty="0">
              <a:solidFill>
                <a:srgbClr val="273350"/>
              </a:solidFill>
              <a:effectLst/>
              <a:latin typeface="Montserrat"/>
            </a:endParaRPr>
          </a:p>
        </p:txBody>
      </p:sp>
    </p:spTree>
    <p:extLst>
      <p:ext uri="{BB962C8B-B14F-4D97-AF65-F5344CB8AC3E}">
        <p14:creationId xmlns:p14="http://schemas.microsoft.com/office/powerpoint/2010/main" val="7606809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B58BB6C7-666F-47C4-A836-7571E2EC94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6992" y="804291"/>
            <a:ext cx="3962400" cy="550545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a:extLst>
              <a:ext uri="{FF2B5EF4-FFF2-40B4-BE49-F238E27FC236}">
                <a16:creationId xmlns:a16="http://schemas.microsoft.com/office/drawing/2014/main" id="{2AAA5DAD-6FEB-40DA-9DD5-B7D12671A5D6}"/>
              </a:ext>
            </a:extLst>
          </p:cNvPr>
          <p:cNvSpPr/>
          <p:nvPr/>
        </p:nvSpPr>
        <p:spPr>
          <a:xfrm>
            <a:off x="670560" y="1951672"/>
            <a:ext cx="6096000" cy="1754326"/>
          </a:xfrm>
          <a:prstGeom prst="rect">
            <a:avLst/>
          </a:prstGeom>
        </p:spPr>
        <p:txBody>
          <a:bodyPr>
            <a:spAutoFit/>
          </a:bodyPr>
          <a:lstStyle/>
          <a:p>
            <a:pPr algn="ctr"/>
            <a:r>
              <a:rPr lang="ru-RU" dirty="0"/>
              <a:t>Дегтярёв Дмитрий Сергеевич</a:t>
            </a:r>
            <a:endParaRPr lang="ru-RU" dirty="0">
              <a:solidFill>
                <a:srgbClr val="306AFD"/>
              </a:solidFill>
              <a:latin typeface="Montserrat"/>
              <a:hlinkClick r:id="rId3"/>
            </a:endParaRPr>
          </a:p>
          <a:p>
            <a:pPr algn="ctr"/>
            <a:r>
              <a:rPr lang="ru-RU" dirty="0">
                <a:solidFill>
                  <a:srgbClr val="306AFD"/>
                </a:solidFill>
                <a:latin typeface="Montserrat"/>
                <a:hlinkClick r:id="rId3"/>
              </a:rPr>
              <a:t>Воздушно-десантные войска Российской Федерации</a:t>
            </a:r>
            <a:endParaRPr lang="ru-RU" dirty="0">
              <a:solidFill>
                <a:srgbClr val="273350"/>
              </a:solidFill>
              <a:latin typeface="Montserrat"/>
            </a:endParaRPr>
          </a:p>
          <a:p>
            <a:pPr algn="ctr"/>
            <a:r>
              <a:rPr lang="ru-RU" dirty="0">
                <a:solidFill>
                  <a:srgbClr val="306AFD"/>
                </a:solidFill>
                <a:latin typeface="Montserrat"/>
                <a:hlinkClick r:id="rId4"/>
              </a:rPr>
              <a:t>гвардии майор</a:t>
            </a:r>
            <a:r>
              <a:rPr lang="ru-RU" dirty="0">
                <a:solidFill>
                  <a:srgbClr val="273350"/>
                </a:solidFill>
                <a:latin typeface="Montserrat"/>
              </a:rPr>
              <a:t>, </a:t>
            </a:r>
            <a:r>
              <a:rPr lang="ru-RU" u="sng" dirty="0">
                <a:solidFill>
                  <a:srgbClr val="306AFD"/>
                </a:solidFill>
                <a:latin typeface="Montserrat"/>
                <a:hlinkClick r:id="rId5"/>
              </a:rPr>
              <a:t>56-й гвардейский </a:t>
            </a:r>
            <a:r>
              <a:rPr lang="ru-RU" u="sng" dirty="0" err="1">
                <a:solidFill>
                  <a:srgbClr val="306AFD"/>
                </a:solidFill>
                <a:latin typeface="Montserrat"/>
                <a:hlinkClick r:id="rId5"/>
              </a:rPr>
              <a:t>десантно</a:t>
            </a:r>
            <a:r>
              <a:rPr lang="ru-RU" u="sng" dirty="0">
                <a:solidFill>
                  <a:srgbClr val="306AFD"/>
                </a:solidFill>
                <a:latin typeface="Montserrat"/>
                <a:hlinkClick r:id="rId5"/>
              </a:rPr>
              <a:t>-штурмовой полк</a:t>
            </a:r>
            <a:r>
              <a:rPr lang="ru-RU" dirty="0">
                <a:solidFill>
                  <a:srgbClr val="273350"/>
                </a:solidFill>
                <a:latin typeface="Montserrat"/>
              </a:rPr>
              <a:t>,  начальник штаба – заместитель командира батальона</a:t>
            </a:r>
          </a:p>
          <a:p>
            <a:pPr algn="ctr"/>
            <a:r>
              <a:rPr lang="ru-RU" dirty="0">
                <a:solidFill>
                  <a:srgbClr val="306AFD"/>
                </a:solidFill>
                <a:latin typeface="Montserrat"/>
                <a:hlinkClick r:id="rId6"/>
              </a:rPr>
              <a:t>Оренбург</a:t>
            </a:r>
            <a:r>
              <a:rPr lang="ru-RU" dirty="0">
                <a:solidFill>
                  <a:srgbClr val="273350"/>
                </a:solidFill>
                <a:latin typeface="Montserrat"/>
              </a:rPr>
              <a:t>, </a:t>
            </a:r>
            <a:r>
              <a:rPr lang="ru-RU" dirty="0">
                <a:solidFill>
                  <a:srgbClr val="306AFD"/>
                </a:solidFill>
                <a:latin typeface="Montserrat"/>
                <a:hlinkClick r:id="rId7"/>
              </a:rPr>
              <a:t>РСФСР</a:t>
            </a:r>
            <a:r>
              <a:rPr lang="ru-RU" dirty="0">
                <a:solidFill>
                  <a:srgbClr val="273350"/>
                </a:solidFill>
                <a:latin typeface="Montserrat"/>
              </a:rPr>
              <a:t>, </a:t>
            </a:r>
            <a:r>
              <a:rPr lang="ru-RU" dirty="0">
                <a:solidFill>
                  <a:srgbClr val="306AFD"/>
                </a:solidFill>
                <a:latin typeface="Montserrat"/>
                <a:hlinkClick r:id="rId8"/>
              </a:rPr>
              <a:t>СССР</a:t>
            </a:r>
            <a:endParaRPr lang="ru-RU" b="0" i="0" dirty="0">
              <a:solidFill>
                <a:srgbClr val="273350"/>
              </a:solidFill>
              <a:effectLst/>
              <a:latin typeface="Montserrat"/>
            </a:endParaRPr>
          </a:p>
        </p:txBody>
      </p:sp>
    </p:spTree>
    <p:extLst>
      <p:ext uri="{BB962C8B-B14F-4D97-AF65-F5344CB8AC3E}">
        <p14:creationId xmlns:p14="http://schemas.microsoft.com/office/powerpoint/2010/main" val="17203119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D98F0F1-A91C-4A44-B841-8538B5F6252D}"/>
              </a:ext>
            </a:extLst>
          </p:cNvPr>
          <p:cNvSpPr/>
          <p:nvPr/>
        </p:nvSpPr>
        <p:spPr>
          <a:xfrm>
            <a:off x="146304" y="544586"/>
            <a:ext cx="10625328" cy="4801314"/>
          </a:xfrm>
          <a:prstGeom prst="rect">
            <a:avLst/>
          </a:prstGeom>
        </p:spPr>
        <p:txBody>
          <a:bodyPr wrap="square">
            <a:spAutoFit/>
          </a:bodyPr>
          <a:lstStyle/>
          <a:p>
            <a:pPr algn="just"/>
            <a:r>
              <a:rPr lang="ru-RU" dirty="0">
                <a:latin typeface="Montserrat"/>
              </a:rPr>
              <a:t>С 24 февраля 2022 года в составе своего подразделения гвардии </a:t>
            </a:r>
            <a:r>
              <a:rPr lang="ru-RU" dirty="0">
                <a:latin typeface="Montserrat"/>
                <a:hlinkClick r:id="rId2">
                  <a:extLst>
                    <a:ext uri="{A12FA001-AC4F-418D-AE19-62706E023703}">
                      <ahyp:hlinkClr xmlns:ahyp="http://schemas.microsoft.com/office/drawing/2018/hyperlinkcolor" val="tx"/>
                    </a:ext>
                  </a:extLst>
                </a:hlinkClick>
              </a:rPr>
              <a:t>майор</a:t>
            </a:r>
            <a:r>
              <a:rPr lang="ru-RU" dirty="0">
                <a:latin typeface="Montserrat"/>
              </a:rPr>
              <a:t> Дегтярёв принимал участие в </a:t>
            </a:r>
            <a:r>
              <a:rPr lang="ru-RU" dirty="0">
                <a:latin typeface="Montserrat"/>
                <a:hlinkClick r:id="rId3">
                  <a:extLst>
                    <a:ext uri="{A12FA001-AC4F-418D-AE19-62706E023703}">
                      <ahyp:hlinkClr xmlns:ahyp="http://schemas.microsoft.com/office/drawing/2018/hyperlinkcolor" val="tx"/>
                    </a:ext>
                  </a:extLst>
                </a:hlinkClick>
              </a:rPr>
              <a:t>специальной военной операции России на Украине</a:t>
            </a:r>
            <a:r>
              <a:rPr lang="ru-RU" dirty="0">
                <a:latin typeface="Montserrat"/>
              </a:rPr>
              <a:t>. В ходе боевых действий против </a:t>
            </a:r>
            <a:r>
              <a:rPr lang="ru-RU" dirty="0">
                <a:latin typeface="Montserrat"/>
                <a:hlinkClick r:id="rId4">
                  <a:extLst>
                    <a:ext uri="{A12FA001-AC4F-418D-AE19-62706E023703}">
                      <ahyp:hlinkClr xmlns:ahyp="http://schemas.microsoft.com/office/drawing/2018/hyperlinkcolor" val="tx"/>
                    </a:ext>
                  </a:extLst>
                </a:hlinkClick>
              </a:rPr>
              <a:t>ВСУ</a:t>
            </a:r>
            <a:r>
              <a:rPr lang="ru-RU" dirty="0">
                <a:latin typeface="Montserrat"/>
              </a:rPr>
              <a:t> неоднократно проявлял мужество и самоотверженность, были отмечен командованием орденом и медалями.</a:t>
            </a:r>
          </a:p>
          <a:p>
            <a:pPr algn="just"/>
            <a:r>
              <a:rPr lang="ru-RU" dirty="0">
                <a:latin typeface="Montserrat"/>
              </a:rPr>
              <a:t>14 июня 2023 года возглавлял сводный отряд по удержанию и обороне занимаемого рубежа в зоне наступления войск </a:t>
            </a:r>
            <a:r>
              <a:rPr lang="ru-RU" dirty="0">
                <a:latin typeface="Montserrat"/>
                <a:hlinkClick r:id="rId4">
                  <a:extLst>
                    <a:ext uri="{A12FA001-AC4F-418D-AE19-62706E023703}">
                      <ahyp:hlinkClr xmlns:ahyp="http://schemas.microsoft.com/office/drawing/2018/hyperlinkcolor" val="tx"/>
                    </a:ext>
                  </a:extLst>
                </a:hlinkClick>
              </a:rPr>
              <a:t>ВСУ</a:t>
            </a:r>
            <a:r>
              <a:rPr lang="ru-RU" dirty="0">
                <a:latin typeface="Montserrat"/>
              </a:rPr>
              <a:t>. При проведении разведки с помощью </a:t>
            </a:r>
            <a:r>
              <a:rPr lang="ru-RU" dirty="0">
                <a:latin typeface="Montserrat"/>
                <a:hlinkClick r:id="rId5">
                  <a:extLst>
                    <a:ext uri="{A12FA001-AC4F-418D-AE19-62706E023703}">
                      <ahyp:hlinkClr xmlns:ahyp="http://schemas.microsoft.com/office/drawing/2018/hyperlinkcolor" val="tx"/>
                    </a:ext>
                  </a:extLst>
                </a:hlinkClick>
              </a:rPr>
              <a:t>БПЛА</a:t>
            </a:r>
            <a:r>
              <a:rPr lang="ru-RU" dirty="0">
                <a:latin typeface="Montserrat"/>
              </a:rPr>
              <a:t> вскрыл замаскированные огневые позиции и командный пункт противника. Грамотно скорректированный офицером огонь артиллерии уничтожил 12 иностранных наёмников и двух офицеров </a:t>
            </a:r>
            <a:r>
              <a:rPr lang="ru-RU" dirty="0">
                <a:latin typeface="Montserrat"/>
                <a:hlinkClick r:id="rId6">
                  <a:extLst>
                    <a:ext uri="{A12FA001-AC4F-418D-AE19-62706E023703}">
                      <ahyp:hlinkClr xmlns:ahyp="http://schemas.microsoft.com/office/drawing/2018/hyperlinkcolor" val="tx"/>
                    </a:ext>
                  </a:extLst>
                </a:hlinkClick>
              </a:rPr>
              <a:t>Главного управления разведки Украины</a:t>
            </a:r>
            <a:r>
              <a:rPr lang="ru-RU" dirty="0">
                <a:latin typeface="Montserrat"/>
              </a:rPr>
              <a:t>.</a:t>
            </a:r>
          </a:p>
          <a:p>
            <a:pPr algn="just"/>
            <a:r>
              <a:rPr lang="ru-RU" dirty="0">
                <a:latin typeface="Montserrat"/>
              </a:rPr>
              <a:t>3 августа 2023 года во время очередной попытки боевиков ВСУ прорвать оборонительные позиции парашютно-десантной роты на </a:t>
            </a:r>
            <a:r>
              <a:rPr lang="ru-RU" dirty="0">
                <a:latin typeface="Montserrat"/>
                <a:hlinkClick r:id="rId7">
                  <a:extLst>
                    <a:ext uri="{A12FA001-AC4F-418D-AE19-62706E023703}">
                      <ahyp:hlinkClr xmlns:ahyp="http://schemas.microsoft.com/office/drawing/2018/hyperlinkcolor" val="tx"/>
                    </a:ext>
                  </a:extLst>
                </a:hlinkClick>
              </a:rPr>
              <a:t>Запорожском</a:t>
            </a:r>
            <a:r>
              <a:rPr lang="ru-RU" dirty="0">
                <a:latin typeface="Montserrat"/>
              </a:rPr>
              <a:t> направлении, Дмитрий Дегтярёв выстрелами из </a:t>
            </a:r>
            <a:r>
              <a:rPr lang="ru-RU" dirty="0">
                <a:latin typeface="Montserrat"/>
                <a:hlinkClick r:id="rId8">
                  <a:extLst>
                    <a:ext uri="{A12FA001-AC4F-418D-AE19-62706E023703}">
                      <ahyp:hlinkClr xmlns:ahyp="http://schemas.microsoft.com/office/drawing/2018/hyperlinkcolor" val="tx"/>
                    </a:ext>
                  </a:extLst>
                </a:hlinkClick>
              </a:rPr>
              <a:t>ПТУР</a:t>
            </a:r>
            <a:r>
              <a:rPr lang="ru-RU" dirty="0">
                <a:latin typeface="Montserrat"/>
              </a:rPr>
              <a:t> лично уничтожил две </a:t>
            </a:r>
            <a:r>
              <a:rPr lang="ru-RU" dirty="0">
                <a:latin typeface="Montserrat"/>
                <a:hlinkClick r:id="rId9">
                  <a:extLst>
                    <a:ext uri="{A12FA001-AC4F-418D-AE19-62706E023703}">
                      <ahyp:hlinkClr xmlns:ahyp="http://schemas.microsoft.com/office/drawing/2018/hyperlinkcolor" val="tx"/>
                    </a:ext>
                  </a:extLst>
                </a:hlinkClick>
              </a:rPr>
              <a:t>боевых машины пехоты</a:t>
            </a:r>
            <a:r>
              <a:rPr lang="ru-RU" dirty="0">
                <a:latin typeface="Montserrat"/>
              </a:rPr>
              <a:t> с личным составом. Противник попытался прорвать оборону российских десантников. Офицер, грамотно управляя действиями подчинённых, оперативно ввёл в бой подразделения резерва батальона. В ходе боя десантники уничтожили пять бронированных машин американского производства </a:t>
            </a:r>
            <a:r>
              <a:rPr lang="ru-RU" dirty="0">
                <a:latin typeface="Montserrat"/>
                <a:hlinkClick r:id="rId10">
                  <a:extLst>
                    <a:ext uri="{A12FA001-AC4F-418D-AE19-62706E023703}">
                      <ahyp:hlinkClr xmlns:ahyp="http://schemas.microsoft.com/office/drawing/2018/hyperlinkcolor" val="tx"/>
                    </a:ext>
                  </a:extLst>
                </a:hlinkClick>
              </a:rPr>
              <a:t>М113</a:t>
            </a:r>
            <a:r>
              <a:rPr lang="ru-RU" dirty="0">
                <a:latin typeface="Montserrat"/>
              </a:rPr>
              <a:t>, четыре боевые бронированные машины «</a:t>
            </a:r>
            <a:r>
              <a:rPr lang="ru-RU" dirty="0">
                <a:latin typeface="Montserrat"/>
                <a:hlinkClick r:id="rId11">
                  <a:extLst>
                    <a:ext uri="{A12FA001-AC4F-418D-AE19-62706E023703}">
                      <ahyp:hlinkClr xmlns:ahyp="http://schemas.microsoft.com/office/drawing/2018/hyperlinkcolor" val="tx"/>
                    </a:ext>
                  </a:extLst>
                </a:hlinkClick>
              </a:rPr>
              <a:t>Козак</a:t>
            </a:r>
            <a:r>
              <a:rPr lang="ru-RU" dirty="0">
                <a:latin typeface="Montserrat"/>
              </a:rPr>
              <a:t>», две бронированных машины </a:t>
            </a:r>
            <a:r>
              <a:rPr lang="ru-RU" dirty="0">
                <a:latin typeface="Montserrat"/>
                <a:hlinkClick r:id="rId12">
                  <a:extLst>
                    <a:ext uri="{A12FA001-AC4F-418D-AE19-62706E023703}">
                      <ahyp:hlinkClr xmlns:ahyp="http://schemas.microsoft.com/office/drawing/2018/hyperlinkcolor" val="tx"/>
                    </a:ext>
                  </a:extLst>
                </a:hlinkClick>
              </a:rPr>
              <a:t>М2А2</a:t>
            </a:r>
            <a:r>
              <a:rPr lang="ru-RU" dirty="0">
                <a:latin typeface="Montserrat"/>
              </a:rPr>
              <a:t> «Брэдли», один танк </a:t>
            </a:r>
            <a:r>
              <a:rPr lang="ru-RU" dirty="0">
                <a:latin typeface="Montserrat"/>
                <a:hlinkClick r:id="rId13">
                  <a:extLst>
                    <a:ext uri="{A12FA001-AC4F-418D-AE19-62706E023703}">
                      <ahyp:hlinkClr xmlns:ahyp="http://schemas.microsoft.com/office/drawing/2018/hyperlinkcolor" val="tx"/>
                    </a:ext>
                  </a:extLst>
                </a:hlinkClick>
              </a:rPr>
              <a:t>Т-72М1</a:t>
            </a:r>
            <a:r>
              <a:rPr lang="ru-RU" dirty="0">
                <a:latin typeface="Montserrat"/>
              </a:rPr>
              <a:t> и около 80 человек живой силы. Десантники удержали свои позиции, но в результате атаки украинского </a:t>
            </a:r>
            <a:r>
              <a:rPr lang="ru-RU" dirty="0">
                <a:latin typeface="Montserrat"/>
                <a:hlinkClick r:id="rId14">
                  <a:extLst>
                    <a:ext uri="{A12FA001-AC4F-418D-AE19-62706E023703}">
                      <ahyp:hlinkClr xmlns:ahyp="http://schemas.microsoft.com/office/drawing/2018/hyperlinkcolor" val="tx"/>
                    </a:ext>
                  </a:extLst>
                </a:hlinkClick>
              </a:rPr>
              <a:t>FPV-дрона</a:t>
            </a:r>
            <a:r>
              <a:rPr lang="ru-RU" dirty="0">
                <a:latin typeface="Montserrat"/>
              </a:rPr>
              <a:t> майор Дмитрий Дегтярёв был смертельно ранен.</a:t>
            </a:r>
          </a:p>
          <a:p>
            <a:pPr algn="just"/>
            <a:r>
              <a:rPr lang="ru-RU" dirty="0">
                <a:latin typeface="Montserrat"/>
              </a:rPr>
              <a:t>Похоронен 12 августа в Оренбурге.</a:t>
            </a:r>
            <a:endParaRPr lang="ru-RU" b="0" i="0" dirty="0">
              <a:effectLst/>
              <a:latin typeface="Montserrat"/>
            </a:endParaRPr>
          </a:p>
        </p:txBody>
      </p:sp>
    </p:spTree>
    <p:extLst>
      <p:ext uri="{BB962C8B-B14F-4D97-AF65-F5344CB8AC3E}">
        <p14:creationId xmlns:p14="http://schemas.microsoft.com/office/powerpoint/2010/main" val="28510091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a:extLst>
              <a:ext uri="{FF2B5EF4-FFF2-40B4-BE49-F238E27FC236}">
                <a16:creationId xmlns:a16="http://schemas.microsoft.com/office/drawing/2014/main" id="{77BAD7B5-6E40-4ADB-A6A6-2D4674A515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6630" y="504825"/>
            <a:ext cx="4305300" cy="584835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a:extLst>
              <a:ext uri="{FF2B5EF4-FFF2-40B4-BE49-F238E27FC236}">
                <a16:creationId xmlns:a16="http://schemas.microsoft.com/office/drawing/2014/main" id="{3C3F7855-CB58-4BC3-8256-170B4A63EE7B}"/>
              </a:ext>
            </a:extLst>
          </p:cNvPr>
          <p:cNvSpPr/>
          <p:nvPr/>
        </p:nvSpPr>
        <p:spPr>
          <a:xfrm>
            <a:off x="560070" y="1624275"/>
            <a:ext cx="6096000" cy="2585323"/>
          </a:xfrm>
          <a:prstGeom prst="rect">
            <a:avLst/>
          </a:prstGeom>
        </p:spPr>
        <p:txBody>
          <a:bodyPr>
            <a:spAutoFit/>
          </a:bodyPr>
          <a:lstStyle/>
          <a:p>
            <a:pPr algn="ctr"/>
            <a:r>
              <a:rPr lang="ru-RU" b="1" dirty="0">
                <a:solidFill>
                  <a:srgbClr val="273350"/>
                </a:solidFill>
                <a:latin typeface="Montserrat"/>
              </a:rPr>
              <a:t>Герой Российской Федерации</a:t>
            </a:r>
            <a:endParaRPr lang="ru-RU" dirty="0">
              <a:solidFill>
                <a:srgbClr val="273350"/>
              </a:solidFill>
              <a:latin typeface="Montserrat"/>
            </a:endParaRPr>
          </a:p>
          <a:p>
            <a:pPr algn="ctr"/>
            <a:r>
              <a:rPr lang="ru-RU" b="1" dirty="0">
                <a:solidFill>
                  <a:srgbClr val="273350"/>
                </a:solidFill>
                <a:latin typeface="Montserrat"/>
              </a:rPr>
              <a:t>Денис Сергеевич Васильченко</a:t>
            </a:r>
            <a:endParaRPr lang="ru-RU" dirty="0">
              <a:solidFill>
                <a:srgbClr val="273350"/>
              </a:solidFill>
              <a:latin typeface="Montserrat"/>
            </a:endParaRPr>
          </a:p>
          <a:p>
            <a:pPr algn="ctr"/>
            <a:r>
              <a:rPr lang="ru-RU" dirty="0">
                <a:solidFill>
                  <a:srgbClr val="273350"/>
                </a:solidFill>
                <a:latin typeface="Montserrat"/>
              </a:rPr>
              <a:t>российский военнослужащий, </a:t>
            </a:r>
            <a:r>
              <a:rPr lang="ru-RU" dirty="0">
                <a:solidFill>
                  <a:srgbClr val="306AFD"/>
                </a:solidFill>
                <a:latin typeface="Montserrat"/>
                <a:hlinkClick r:id="rId3"/>
              </a:rPr>
              <a:t>старший прапорщик</a:t>
            </a:r>
            <a:r>
              <a:rPr lang="ru-RU" dirty="0">
                <a:solidFill>
                  <a:srgbClr val="273350"/>
                </a:solidFill>
                <a:latin typeface="Montserrat"/>
              </a:rPr>
              <a:t>,</a:t>
            </a:r>
          </a:p>
          <a:p>
            <a:pPr algn="ctr"/>
            <a:r>
              <a:rPr lang="ru-RU" dirty="0">
                <a:solidFill>
                  <a:srgbClr val="273350"/>
                </a:solidFill>
                <a:latin typeface="Montserrat"/>
              </a:rPr>
              <a:t>старшина роты глубинной разведки разведывательного батальона </a:t>
            </a:r>
            <a:r>
              <a:rPr lang="ru-RU" dirty="0">
                <a:solidFill>
                  <a:srgbClr val="306AFD"/>
                </a:solidFill>
                <a:latin typeface="Montserrat"/>
                <a:hlinkClick r:id="rId4"/>
              </a:rPr>
              <a:t>отдельной арктической мотострелковый бригады</a:t>
            </a:r>
            <a:r>
              <a:rPr lang="ru-RU" dirty="0">
                <a:solidFill>
                  <a:srgbClr val="273350"/>
                </a:solidFill>
                <a:latin typeface="Montserrat"/>
              </a:rPr>
              <a:t> </a:t>
            </a:r>
            <a:r>
              <a:rPr lang="ru-RU" dirty="0">
                <a:solidFill>
                  <a:srgbClr val="306AFD"/>
                </a:solidFill>
                <a:latin typeface="Montserrat"/>
                <a:hlinkClick r:id="rId5"/>
              </a:rPr>
              <a:t>14-го армейского корпуса</a:t>
            </a:r>
            <a:r>
              <a:rPr lang="ru-RU" dirty="0">
                <a:solidFill>
                  <a:srgbClr val="273350"/>
                </a:solidFill>
                <a:latin typeface="Montserrat"/>
              </a:rPr>
              <a:t> </a:t>
            </a:r>
            <a:r>
              <a:rPr lang="ru-RU" u="sng" dirty="0">
                <a:solidFill>
                  <a:srgbClr val="306AFD"/>
                </a:solidFill>
                <a:latin typeface="Montserrat"/>
                <a:hlinkClick r:id="rId6"/>
              </a:rPr>
              <a:t>Береговых войск</a:t>
            </a:r>
            <a:r>
              <a:rPr lang="ru-RU" dirty="0">
                <a:solidFill>
                  <a:srgbClr val="273350"/>
                </a:solidFill>
                <a:latin typeface="Montserrat"/>
              </a:rPr>
              <a:t> </a:t>
            </a:r>
            <a:r>
              <a:rPr lang="ru-RU" dirty="0">
                <a:solidFill>
                  <a:srgbClr val="306AFD"/>
                </a:solidFill>
                <a:latin typeface="Montserrat"/>
                <a:hlinkClick r:id="rId7"/>
              </a:rPr>
              <a:t>Северного флота</a:t>
            </a:r>
            <a:r>
              <a:rPr lang="ru-RU" dirty="0">
                <a:solidFill>
                  <a:srgbClr val="273350"/>
                </a:solidFill>
                <a:latin typeface="Montserrat"/>
              </a:rPr>
              <a:t>. Участник </a:t>
            </a:r>
            <a:r>
              <a:rPr lang="ru-RU" dirty="0">
                <a:solidFill>
                  <a:srgbClr val="306AFD"/>
                </a:solidFill>
                <a:latin typeface="Montserrat"/>
                <a:hlinkClick r:id="rId8"/>
              </a:rPr>
              <a:t>специальной военной операции России на Украине</a:t>
            </a:r>
            <a:r>
              <a:rPr lang="ru-RU" dirty="0">
                <a:solidFill>
                  <a:srgbClr val="273350"/>
                </a:solidFill>
                <a:latin typeface="Montserrat"/>
              </a:rPr>
              <a:t>, </a:t>
            </a:r>
            <a:r>
              <a:rPr lang="ru-RU" dirty="0">
                <a:solidFill>
                  <a:srgbClr val="306AFD"/>
                </a:solidFill>
                <a:latin typeface="Montserrat"/>
                <a:hlinkClick r:id="rId9"/>
              </a:rPr>
              <a:t>Герой Российской Федерации</a:t>
            </a:r>
            <a:r>
              <a:rPr lang="ru-RU" dirty="0">
                <a:solidFill>
                  <a:srgbClr val="273350"/>
                </a:solidFill>
                <a:latin typeface="Montserrat"/>
              </a:rPr>
              <a:t> (2023, посмертно).</a:t>
            </a:r>
            <a:endParaRPr lang="ru-RU" b="0" i="0" dirty="0">
              <a:solidFill>
                <a:srgbClr val="273350"/>
              </a:solidFill>
              <a:effectLst/>
              <a:latin typeface="Montserrat"/>
            </a:endParaRPr>
          </a:p>
        </p:txBody>
      </p:sp>
    </p:spTree>
    <p:extLst>
      <p:ext uri="{BB962C8B-B14F-4D97-AF65-F5344CB8AC3E}">
        <p14:creationId xmlns:p14="http://schemas.microsoft.com/office/powerpoint/2010/main" val="20270915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2043E08-AA34-42BB-AE36-5841630C7539}"/>
              </a:ext>
            </a:extLst>
          </p:cNvPr>
          <p:cNvSpPr/>
          <p:nvPr/>
        </p:nvSpPr>
        <p:spPr>
          <a:xfrm>
            <a:off x="146304" y="117693"/>
            <a:ext cx="11795760" cy="5909310"/>
          </a:xfrm>
          <a:prstGeom prst="rect">
            <a:avLst/>
          </a:prstGeom>
        </p:spPr>
        <p:txBody>
          <a:bodyPr wrap="square">
            <a:spAutoFit/>
          </a:bodyPr>
          <a:lstStyle/>
          <a:p>
            <a:r>
              <a:rPr lang="ru-RU" dirty="0">
                <a:solidFill>
                  <a:srgbClr val="273350"/>
                </a:solidFill>
                <a:latin typeface="Montserrat"/>
              </a:rPr>
              <a:t>Родился 25 ноября 1978 года в посёлке </a:t>
            </a:r>
            <a:r>
              <a:rPr lang="ru-RU" dirty="0">
                <a:solidFill>
                  <a:srgbClr val="306AFD"/>
                </a:solidFill>
                <a:latin typeface="Montserrat"/>
                <a:hlinkClick r:id="rId2"/>
              </a:rPr>
              <a:t>Ясная Поляна</a:t>
            </a:r>
            <a:r>
              <a:rPr lang="ru-RU" dirty="0">
                <a:solidFill>
                  <a:srgbClr val="273350"/>
                </a:solidFill>
                <a:latin typeface="Montserrat"/>
              </a:rPr>
              <a:t> </a:t>
            </a:r>
            <a:r>
              <a:rPr lang="ru-RU" dirty="0" err="1">
                <a:solidFill>
                  <a:srgbClr val="273350"/>
                </a:solidFill>
                <a:latin typeface="Montserrat"/>
              </a:rPr>
              <a:t>Ташлинского</a:t>
            </a:r>
            <a:r>
              <a:rPr lang="ru-RU" dirty="0">
                <a:solidFill>
                  <a:srgbClr val="273350"/>
                </a:solidFill>
                <a:latin typeface="Montserrat"/>
              </a:rPr>
              <a:t> района Оренбургской области.</a:t>
            </a:r>
          </a:p>
          <a:p>
            <a:r>
              <a:rPr lang="ru-RU" dirty="0"/>
              <a:t>С начала марта 2022 года Денис Васильченко принимал участие в </a:t>
            </a:r>
            <a:r>
              <a:rPr lang="ru-RU" dirty="0">
                <a:hlinkClick r:id="rId3"/>
              </a:rPr>
              <a:t>специальной военной операции на Украине</a:t>
            </a:r>
            <a:r>
              <a:rPr lang="ru-RU" dirty="0"/>
              <a:t> в должности старшины разведывательного подразделения. В конце апреля, командуя разведгруппой, старший прапорщик Васильченко вскрыл местонахождение замаскированного взводного опорного пункта </a:t>
            </a:r>
            <a:r>
              <a:rPr lang="ru-RU" dirty="0">
                <a:hlinkClick r:id="rId4"/>
              </a:rPr>
              <a:t>ВСУ</a:t>
            </a:r>
            <a:r>
              <a:rPr lang="ru-RU" dirty="0"/>
              <a:t>, лично обезвредил шесть мин на подступах к объекту. В ходе боя были уничтожены девять националистов.</a:t>
            </a:r>
          </a:p>
          <a:p>
            <a:r>
              <a:rPr lang="ru-RU" dirty="0"/>
              <a:t>В августе, подразделение разведки, возглавляемая старшим прапорщиком Васильченко обнаружила перемещающуюся в лесополосе </a:t>
            </a:r>
            <a:r>
              <a:rPr lang="ru-RU" dirty="0">
                <a:hlinkClick r:id="rId5"/>
              </a:rPr>
              <a:t>диверсионно-разведывательную группу</a:t>
            </a:r>
            <a:r>
              <a:rPr lang="ru-RU" dirty="0"/>
              <a:t> ВСУ, в ходе боя разведчики уничтожили шесть иностранных наёмников.</a:t>
            </a:r>
          </a:p>
          <a:p>
            <a:r>
              <a:rPr lang="ru-RU" dirty="0"/>
              <a:t>В средине октября противник крупными силами атаковал позиции, занимаемые ротой старшего прапорщика. В ходе боя Васильченко лично уничтожил до взвода пехоты противника из автоматического </a:t>
            </a:r>
            <a:r>
              <a:rPr lang="ru-RU" dirty="0">
                <a:hlinkClick r:id="rId6"/>
              </a:rPr>
              <a:t>гранатомёта «Пламя»</a:t>
            </a:r>
            <a:r>
              <a:rPr lang="ru-RU" dirty="0"/>
              <a:t>, а также при помощи ПТУР — один танк и два бронеавтомобиля.</a:t>
            </a:r>
          </a:p>
          <a:p>
            <a:r>
              <a:rPr lang="ru-RU" dirty="0"/>
              <a:t>19 октября 2022 года подразделение старшего прапорщика Васильченко, отражало контрнаступление превосходящих сил противника. В бою военный разведчик уничтожил два танка и 18 боевиков. На позицию, которую занимал военнослужащий, выдвинулся вражеский танк и в упор расстрелял защитников. Получив множественные ранения, старший прапорщик Денис Васильченко, держась из последних сил, произвёл выстрел из ручного противотанкового гранатомёта по боевой машине врага, выведя её из строя, после чего от полученных ран скончался.</a:t>
            </a:r>
          </a:p>
          <a:p>
            <a:r>
              <a:rPr lang="ru-RU" dirty="0"/>
              <a:t>17 января 2023 года указом президента Российской Федерации (закрытым) за героизм, мужество и отвагу, проявленные при исполнении воинского долга, старшему прапорщику Денису Сергеевичу Васильченко присвоено звание Героя Российской Федерации (посмертно). 20 февраля 2023 года командующий Северным флотом Герой России адмирал Александр Моисеев и губернатор Мурманской области Андрей Чибис передали в штабе Северного флота в Североморске семье Золотую Звезду Героя Российской Федерации.</a:t>
            </a:r>
          </a:p>
        </p:txBody>
      </p:sp>
    </p:spTree>
    <p:extLst>
      <p:ext uri="{BB962C8B-B14F-4D97-AF65-F5344CB8AC3E}">
        <p14:creationId xmlns:p14="http://schemas.microsoft.com/office/powerpoint/2010/main" val="36422450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B31941B0-627B-449F-9796-29740382BC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79948" y="283083"/>
            <a:ext cx="6172200" cy="413385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a:extLst>
              <a:ext uri="{FF2B5EF4-FFF2-40B4-BE49-F238E27FC236}">
                <a16:creationId xmlns:a16="http://schemas.microsoft.com/office/drawing/2014/main" id="{091C84C0-776A-49FA-977B-4E2DEEC589C9}"/>
              </a:ext>
            </a:extLst>
          </p:cNvPr>
          <p:cNvSpPr/>
          <p:nvPr/>
        </p:nvSpPr>
        <p:spPr>
          <a:xfrm>
            <a:off x="0" y="1927366"/>
            <a:ext cx="5679948" cy="2308324"/>
          </a:xfrm>
          <a:prstGeom prst="rect">
            <a:avLst/>
          </a:prstGeom>
        </p:spPr>
        <p:txBody>
          <a:bodyPr wrap="square">
            <a:spAutoFit/>
          </a:bodyPr>
          <a:lstStyle/>
          <a:p>
            <a:pPr algn="ctr"/>
            <a:r>
              <a:rPr lang="ru-RU" b="1" dirty="0">
                <a:solidFill>
                  <a:srgbClr val="273350"/>
                </a:solidFill>
                <a:latin typeface="Montserrat"/>
              </a:rPr>
              <a:t>Герой Российской Федерации</a:t>
            </a:r>
            <a:endParaRPr lang="ru-RU" dirty="0">
              <a:solidFill>
                <a:srgbClr val="273350"/>
              </a:solidFill>
              <a:latin typeface="Montserrat"/>
            </a:endParaRPr>
          </a:p>
          <a:p>
            <a:pPr algn="ctr"/>
            <a:r>
              <a:rPr lang="ru-RU" b="1" dirty="0">
                <a:solidFill>
                  <a:srgbClr val="273350"/>
                </a:solidFill>
                <a:latin typeface="Montserrat"/>
              </a:rPr>
              <a:t>Николай Николаевич Пархоменко</a:t>
            </a:r>
            <a:endParaRPr lang="ru-RU" dirty="0">
              <a:solidFill>
                <a:srgbClr val="273350"/>
              </a:solidFill>
              <a:latin typeface="Montserrat"/>
            </a:endParaRPr>
          </a:p>
          <a:p>
            <a:pPr algn="just"/>
            <a:r>
              <a:rPr lang="ru-RU" dirty="0">
                <a:solidFill>
                  <a:srgbClr val="273350"/>
                </a:solidFill>
                <a:latin typeface="Montserrat"/>
              </a:rPr>
              <a:t> российский </a:t>
            </a:r>
            <a:r>
              <a:rPr lang="ru-RU" dirty="0">
                <a:solidFill>
                  <a:srgbClr val="306AFD"/>
                </a:solidFill>
                <a:latin typeface="Montserrat"/>
                <a:hlinkClick r:id="rId3"/>
              </a:rPr>
              <a:t>военнослужащий</a:t>
            </a:r>
            <a:r>
              <a:rPr lang="ru-RU" dirty="0">
                <a:solidFill>
                  <a:srgbClr val="273350"/>
                </a:solidFill>
                <a:latin typeface="Montserrat"/>
              </a:rPr>
              <a:t>, начальник связи мотострелкового батальона «Яик» </a:t>
            </a:r>
            <a:r>
              <a:rPr lang="ru-RU" dirty="0">
                <a:solidFill>
                  <a:srgbClr val="306AFD"/>
                </a:solidFill>
                <a:latin typeface="Montserrat"/>
                <a:hlinkClick r:id="rId4"/>
              </a:rPr>
              <a:t>72-й мотострелковой бригады</a:t>
            </a:r>
            <a:r>
              <a:rPr lang="ru-RU" dirty="0">
                <a:solidFill>
                  <a:srgbClr val="273350"/>
                </a:solidFill>
                <a:latin typeface="Montserrat"/>
              </a:rPr>
              <a:t> </a:t>
            </a:r>
            <a:r>
              <a:rPr lang="ru-RU" dirty="0">
                <a:solidFill>
                  <a:srgbClr val="306AFD"/>
                </a:solidFill>
                <a:latin typeface="Montserrat"/>
                <a:hlinkClick r:id="rId5"/>
              </a:rPr>
              <a:t>3-го армейского корпуса</a:t>
            </a:r>
            <a:r>
              <a:rPr lang="ru-RU" dirty="0">
                <a:solidFill>
                  <a:srgbClr val="273350"/>
                </a:solidFill>
                <a:latin typeface="Montserrat"/>
              </a:rPr>
              <a:t>, </a:t>
            </a:r>
            <a:r>
              <a:rPr lang="ru-RU" dirty="0">
                <a:solidFill>
                  <a:srgbClr val="306AFD"/>
                </a:solidFill>
                <a:latin typeface="Montserrat"/>
                <a:hlinkClick r:id="rId6"/>
              </a:rPr>
              <a:t>лейтенант</a:t>
            </a:r>
            <a:r>
              <a:rPr lang="ru-RU" dirty="0">
                <a:solidFill>
                  <a:srgbClr val="273350"/>
                </a:solidFill>
                <a:latin typeface="Montserrat"/>
              </a:rPr>
              <a:t>. Участник </a:t>
            </a:r>
            <a:r>
              <a:rPr lang="ru-RU" dirty="0">
                <a:solidFill>
                  <a:srgbClr val="306AFD"/>
                </a:solidFill>
                <a:latin typeface="Montserrat"/>
                <a:hlinkClick r:id="rId7"/>
              </a:rPr>
              <a:t>специальной военной операции</a:t>
            </a:r>
            <a:r>
              <a:rPr lang="ru-RU" dirty="0">
                <a:solidFill>
                  <a:srgbClr val="273350"/>
                </a:solidFill>
                <a:latin typeface="Montserrat"/>
              </a:rPr>
              <a:t>. </a:t>
            </a:r>
            <a:r>
              <a:rPr lang="ru-RU" dirty="0">
                <a:solidFill>
                  <a:srgbClr val="306AFD"/>
                </a:solidFill>
                <a:latin typeface="Montserrat"/>
                <a:hlinkClick r:id="rId8"/>
              </a:rPr>
              <a:t>Герой Российской Федерации</a:t>
            </a:r>
            <a:r>
              <a:rPr lang="ru-RU" dirty="0">
                <a:solidFill>
                  <a:srgbClr val="273350"/>
                </a:solidFill>
                <a:latin typeface="Montserrat"/>
              </a:rPr>
              <a:t> (2024).</a:t>
            </a:r>
          </a:p>
          <a:p>
            <a:pPr algn="just"/>
            <a:r>
              <a:rPr lang="ru-RU" dirty="0">
                <a:solidFill>
                  <a:srgbClr val="273350"/>
                </a:solidFill>
                <a:latin typeface="Montserrat"/>
              </a:rPr>
              <a:t>Жил и работал в </a:t>
            </a:r>
            <a:r>
              <a:rPr lang="ru-RU" u="sng" dirty="0">
                <a:solidFill>
                  <a:srgbClr val="306AFD"/>
                </a:solidFill>
                <a:latin typeface="Montserrat"/>
                <a:hlinkClick r:id="rId9"/>
              </a:rPr>
              <a:t>Новотроицке</a:t>
            </a:r>
            <a:r>
              <a:rPr lang="ru-RU" dirty="0">
                <a:solidFill>
                  <a:srgbClr val="273350"/>
                </a:solidFill>
                <a:latin typeface="Montserrat"/>
              </a:rPr>
              <a:t> </a:t>
            </a:r>
            <a:r>
              <a:rPr lang="ru-RU" dirty="0">
                <a:solidFill>
                  <a:srgbClr val="306AFD"/>
                </a:solidFill>
                <a:latin typeface="Montserrat"/>
                <a:hlinkClick r:id="rId10"/>
              </a:rPr>
              <a:t>Оренбургской области</a:t>
            </a:r>
            <a:endParaRPr lang="ru-RU" b="0" i="0" dirty="0">
              <a:solidFill>
                <a:srgbClr val="273350"/>
              </a:solidFill>
              <a:effectLst/>
              <a:latin typeface="Montserrat"/>
            </a:endParaRPr>
          </a:p>
        </p:txBody>
      </p:sp>
    </p:spTree>
    <p:extLst>
      <p:ext uri="{BB962C8B-B14F-4D97-AF65-F5344CB8AC3E}">
        <p14:creationId xmlns:p14="http://schemas.microsoft.com/office/powerpoint/2010/main" val="7864507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E144DFD-5525-4A58-BBAC-E72D63E2B4B7}"/>
              </a:ext>
            </a:extLst>
          </p:cNvPr>
          <p:cNvSpPr/>
          <p:nvPr/>
        </p:nvSpPr>
        <p:spPr>
          <a:xfrm>
            <a:off x="252984" y="408533"/>
            <a:ext cx="11686032" cy="5355312"/>
          </a:xfrm>
          <a:prstGeom prst="rect">
            <a:avLst/>
          </a:prstGeom>
        </p:spPr>
        <p:txBody>
          <a:bodyPr wrap="square">
            <a:spAutoFit/>
          </a:bodyPr>
          <a:lstStyle/>
          <a:p>
            <a:pPr algn="just"/>
            <a:r>
              <a:rPr lang="ru-RU" dirty="0">
                <a:solidFill>
                  <a:srgbClr val="273350"/>
                </a:solidFill>
                <a:latin typeface="Montserrat"/>
              </a:rPr>
              <a:t>Летом 2022 года добровольно вступил в именной батальон «Яик», сформированной весной того же года в Оренбургской области 72-й мотострелковой бригады. С августе 2022 года бригада в составе </a:t>
            </a:r>
            <a:r>
              <a:rPr lang="ru-RU" dirty="0">
                <a:solidFill>
                  <a:srgbClr val="306AFD"/>
                </a:solidFill>
                <a:latin typeface="Montserrat"/>
                <a:hlinkClick r:id="rId2"/>
              </a:rPr>
              <a:t>3-го армейского корпуса</a:t>
            </a:r>
            <a:r>
              <a:rPr lang="ru-RU" dirty="0">
                <a:solidFill>
                  <a:srgbClr val="273350"/>
                </a:solidFill>
                <a:latin typeface="Montserrat"/>
              </a:rPr>
              <a:t> </a:t>
            </a:r>
            <a:r>
              <a:rPr lang="ru-RU" dirty="0" err="1">
                <a:solidFill>
                  <a:srgbClr val="273350"/>
                </a:solidFill>
                <a:latin typeface="Montserrat"/>
              </a:rPr>
              <a:t>участвовует</a:t>
            </a:r>
            <a:r>
              <a:rPr lang="ru-RU" dirty="0">
                <a:solidFill>
                  <a:srgbClr val="273350"/>
                </a:solidFill>
                <a:latin typeface="Montserrat"/>
              </a:rPr>
              <a:t> в </a:t>
            </a:r>
            <a:r>
              <a:rPr lang="ru-RU" dirty="0">
                <a:solidFill>
                  <a:srgbClr val="306AFD"/>
                </a:solidFill>
                <a:latin typeface="Montserrat"/>
                <a:hlinkClick r:id="rId3"/>
              </a:rPr>
              <a:t>специальной военной операции России на Украине</a:t>
            </a:r>
            <a:r>
              <a:rPr lang="ru-RU" dirty="0">
                <a:solidFill>
                  <a:srgbClr val="273350"/>
                </a:solidFill>
                <a:latin typeface="Montserrat"/>
              </a:rPr>
              <a:t>. В ходе боевых действий сержант Пархоменко проявил мужество и отвагу, был награждён медалями.</a:t>
            </a:r>
          </a:p>
          <a:p>
            <a:pPr algn="just"/>
            <a:r>
              <a:rPr lang="ru-RU" dirty="0">
                <a:solidFill>
                  <a:srgbClr val="273350"/>
                </a:solidFill>
                <a:latin typeface="Montserrat"/>
              </a:rPr>
              <a:t>В июне 2023 года участок линии фронта, где находилось подразделение, в котором служил начальник радиостанции командно-штабной машины Николай Пархоменко (позывной «</a:t>
            </a:r>
            <a:r>
              <a:rPr lang="ru-RU" dirty="0" err="1">
                <a:solidFill>
                  <a:srgbClr val="273350"/>
                </a:solidFill>
                <a:latin typeface="Montserrat"/>
              </a:rPr>
              <a:t>Пархом</a:t>
            </a:r>
            <a:r>
              <a:rPr lang="ru-RU" dirty="0">
                <a:solidFill>
                  <a:srgbClr val="273350"/>
                </a:solidFill>
                <a:latin typeface="Montserrat"/>
              </a:rPr>
              <a:t>»), подвергался массированным артиллерийским обстрелам. Нацисты превосходящими силами, с применением тяжелой техники пошли в наступление на прорыв линии фронта. В течение нескольких дней Пархоменко и его товарищи защищали опорный пункт в зоне удара ВСУ. В один из дней бой длился шесть часов. Сначала по российским позициям отработал танк, затем — легкая бронированная техника. Оренбургские бойцы, укрывшись в окопе, прикрывали эвакуацию раненых и ротацию личного состава, а также продолжали координировать действия нашей артиллерии. Когда командир подразделения получил ранение и был эвакуирован, сержант Пархоменко взял командование оставшимися на опорном пункте тремя бойцами, на себя.</a:t>
            </a:r>
          </a:p>
          <a:p>
            <a:pPr algn="just"/>
            <a:r>
              <a:rPr lang="ru-RU" dirty="0">
                <a:solidFill>
                  <a:srgbClr val="273350"/>
                </a:solidFill>
                <a:latin typeface="Montserrat"/>
              </a:rPr>
              <a:t>Сержант Пархоменко продолжал передавать координаты для ударов российской артиллерии по врагу и когда до противника оставалось несколько метров — вызвал огонь на себя, а сам принял решение подорвать опорный пункт с узлом связи и попытаться выйти из окружения. Пархоменко удалось выбраться из окружения и добраться до расположения своего батальона. Однополчане не ожидали увидеть его живым после ураганного огня артиллерии. Кроме того, солдаты </a:t>
            </a:r>
            <a:r>
              <a:rPr lang="ru-RU" dirty="0">
                <a:solidFill>
                  <a:srgbClr val="306AFD"/>
                </a:solidFill>
                <a:latin typeface="Montserrat"/>
                <a:hlinkClick r:id="rId4"/>
              </a:rPr>
              <a:t>ВСУ</a:t>
            </a:r>
            <a:r>
              <a:rPr lang="ru-RU" dirty="0">
                <a:solidFill>
                  <a:srgbClr val="273350"/>
                </a:solidFill>
                <a:latin typeface="Montserrat"/>
              </a:rPr>
              <a:t> в разрушенном опорном пункте нашли шеврон с позывным «</a:t>
            </a:r>
            <a:r>
              <a:rPr lang="ru-RU" dirty="0" err="1">
                <a:solidFill>
                  <a:srgbClr val="273350"/>
                </a:solidFill>
                <a:latin typeface="Montserrat"/>
              </a:rPr>
              <a:t>Пархом</a:t>
            </a:r>
            <a:r>
              <a:rPr lang="ru-RU" dirty="0">
                <a:solidFill>
                  <a:srgbClr val="273350"/>
                </a:solidFill>
                <a:latin typeface="Montserrat"/>
              </a:rPr>
              <a:t>» и сразу распространили «новость» о гибели российского бойца.</a:t>
            </a:r>
            <a:endParaRPr lang="ru-RU" b="0" i="0" dirty="0">
              <a:solidFill>
                <a:srgbClr val="273350"/>
              </a:solidFill>
              <a:effectLst/>
              <a:latin typeface="Montserrat"/>
            </a:endParaRPr>
          </a:p>
        </p:txBody>
      </p:sp>
    </p:spTree>
    <p:extLst>
      <p:ext uri="{BB962C8B-B14F-4D97-AF65-F5344CB8AC3E}">
        <p14:creationId xmlns:p14="http://schemas.microsoft.com/office/powerpoint/2010/main" val="3214165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a:extLst>
              <a:ext uri="{FF2B5EF4-FFF2-40B4-BE49-F238E27FC236}">
                <a16:creationId xmlns:a16="http://schemas.microsoft.com/office/drawing/2014/main" id="{4CDB4B3C-12CC-448C-B086-9EF33C616E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8651" y="0"/>
            <a:ext cx="6769989" cy="6181725"/>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a:extLst>
              <a:ext uri="{FF2B5EF4-FFF2-40B4-BE49-F238E27FC236}">
                <a16:creationId xmlns:a16="http://schemas.microsoft.com/office/drawing/2014/main" id="{6197377D-96A7-493E-BE2D-6A8196FBE02C}"/>
              </a:ext>
            </a:extLst>
          </p:cNvPr>
          <p:cNvSpPr/>
          <p:nvPr/>
        </p:nvSpPr>
        <p:spPr>
          <a:xfrm>
            <a:off x="341376" y="926652"/>
            <a:ext cx="4395216" cy="4524315"/>
          </a:xfrm>
          <a:prstGeom prst="rect">
            <a:avLst/>
          </a:prstGeom>
        </p:spPr>
        <p:txBody>
          <a:bodyPr wrap="square">
            <a:spAutoFit/>
          </a:bodyPr>
          <a:lstStyle/>
          <a:p>
            <a:pPr algn="ctr"/>
            <a:r>
              <a:rPr lang="ru-RU" b="1" dirty="0" err="1">
                <a:solidFill>
                  <a:srgbClr val="273350"/>
                </a:solidFill>
                <a:latin typeface="Montserrat"/>
              </a:rPr>
              <a:t>Аблькасн</a:t>
            </a:r>
            <a:r>
              <a:rPr lang="ru-RU" b="1" dirty="0">
                <a:solidFill>
                  <a:srgbClr val="273350"/>
                </a:solidFill>
                <a:latin typeface="Montserrat"/>
              </a:rPr>
              <a:t> </a:t>
            </a:r>
            <a:r>
              <a:rPr lang="ru-RU" b="1" dirty="0" err="1">
                <a:solidFill>
                  <a:srgbClr val="273350"/>
                </a:solidFill>
                <a:latin typeface="Montserrat"/>
              </a:rPr>
              <a:t>Туремуратов</a:t>
            </a:r>
            <a:r>
              <a:rPr lang="ru-RU" b="1" dirty="0">
                <a:solidFill>
                  <a:srgbClr val="273350"/>
                </a:solidFill>
                <a:latin typeface="Montserrat"/>
              </a:rPr>
              <a:t> </a:t>
            </a:r>
          </a:p>
          <a:p>
            <a:pPr algn="ctr"/>
            <a:endParaRPr lang="ru-RU" b="1" dirty="0">
              <a:solidFill>
                <a:srgbClr val="273350"/>
              </a:solidFill>
              <a:latin typeface="Montserrat"/>
            </a:endParaRPr>
          </a:p>
          <a:p>
            <a:pPr algn="ctr"/>
            <a:r>
              <a:rPr lang="ru-RU" b="1" dirty="0">
                <a:solidFill>
                  <a:srgbClr val="273350"/>
                </a:solidFill>
                <a:latin typeface="Montserrat"/>
              </a:rPr>
              <a:t>Герой Российской Федерации</a:t>
            </a:r>
            <a:endParaRPr lang="ru-RU" dirty="0">
              <a:solidFill>
                <a:srgbClr val="273350"/>
              </a:solidFill>
              <a:latin typeface="Montserrat"/>
            </a:endParaRPr>
          </a:p>
          <a:p>
            <a:r>
              <a:rPr lang="ru-RU" dirty="0">
                <a:solidFill>
                  <a:srgbClr val="273350"/>
                </a:solidFill>
                <a:latin typeface="Montserrat"/>
              </a:rPr>
              <a:t>Участник спецоперации из Гайского городского округа Оренбургской области</a:t>
            </a:r>
          </a:p>
          <a:p>
            <a:pPr algn="just"/>
            <a:r>
              <a:rPr lang="ru-RU" dirty="0">
                <a:solidFill>
                  <a:srgbClr val="273350"/>
                </a:solidFill>
                <a:latin typeface="Montserrat"/>
              </a:rPr>
              <a:t>17 августа 2024 года Президент России Владимир Путин подписал Указ о присвоении военнослужащему звания Героя России с вручением медали «Золотая Звезда»</a:t>
            </a:r>
          </a:p>
          <a:p>
            <a:pPr algn="just"/>
            <a:r>
              <a:rPr lang="ru-RU" dirty="0">
                <a:solidFill>
                  <a:srgbClr val="273350"/>
                </a:solidFill>
                <a:latin typeface="Montserrat"/>
              </a:rPr>
              <a:t>Ранее </a:t>
            </a:r>
            <a:r>
              <a:rPr lang="ru-RU" dirty="0" err="1">
                <a:solidFill>
                  <a:srgbClr val="273350"/>
                </a:solidFill>
                <a:latin typeface="Montserrat"/>
              </a:rPr>
              <a:t>Аблькасн</a:t>
            </a:r>
            <a:r>
              <a:rPr lang="ru-RU" dirty="0">
                <a:solidFill>
                  <a:srgbClr val="273350"/>
                </a:solidFill>
                <a:latin typeface="Montserrat"/>
              </a:rPr>
              <a:t> был награжден медалью «За боевые отличия» за отвагу и самоотверженность, проявленные при выполнении задач.</a:t>
            </a:r>
          </a:p>
          <a:p>
            <a:pPr algn="just"/>
            <a:r>
              <a:rPr lang="ru-RU" dirty="0">
                <a:solidFill>
                  <a:srgbClr val="273350"/>
                </a:solidFill>
                <a:latin typeface="Montserrat"/>
              </a:rPr>
              <a:t>За время несения службы получил звание «Младший сержант».</a:t>
            </a:r>
            <a:endParaRPr lang="ru-RU" b="0" i="0" dirty="0">
              <a:solidFill>
                <a:srgbClr val="273350"/>
              </a:solidFill>
              <a:effectLst/>
              <a:latin typeface="Montserrat"/>
            </a:endParaRPr>
          </a:p>
        </p:txBody>
      </p:sp>
    </p:spTree>
    <p:extLst>
      <p:ext uri="{BB962C8B-B14F-4D97-AF65-F5344CB8AC3E}">
        <p14:creationId xmlns:p14="http://schemas.microsoft.com/office/powerpoint/2010/main" val="18306820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4853C48-E8F8-426C-9FA4-C40DF4C3BD71}"/>
              </a:ext>
            </a:extLst>
          </p:cNvPr>
          <p:cNvSpPr>
            <a:spLocks noGrp="1"/>
          </p:cNvSpPr>
          <p:nvPr>
            <p:ph type="title"/>
          </p:nvPr>
        </p:nvSpPr>
        <p:spPr/>
        <p:txBody>
          <a:bodyPr/>
          <a:lstStyle/>
          <a:p>
            <a:r>
              <a:rPr lang="ru-RU" dirty="0"/>
              <a:t>Литература:</a:t>
            </a:r>
            <a:br>
              <a:rPr lang="ru-RU" dirty="0"/>
            </a:br>
            <a:endParaRPr lang="ru-RU" dirty="0"/>
          </a:p>
        </p:txBody>
      </p:sp>
      <p:sp>
        <p:nvSpPr>
          <p:cNvPr id="3" name="Объект 2">
            <a:extLst>
              <a:ext uri="{FF2B5EF4-FFF2-40B4-BE49-F238E27FC236}">
                <a16:creationId xmlns:a16="http://schemas.microsoft.com/office/drawing/2014/main" id="{45D7ABB4-7718-4186-A2B5-3D777E88DED1}"/>
              </a:ext>
            </a:extLst>
          </p:cNvPr>
          <p:cNvSpPr>
            <a:spLocks noGrp="1"/>
          </p:cNvSpPr>
          <p:nvPr>
            <p:ph idx="1"/>
          </p:nvPr>
        </p:nvSpPr>
        <p:spPr/>
        <p:txBody>
          <a:bodyPr/>
          <a:lstStyle/>
          <a:p>
            <a:r>
              <a:rPr lang="ru-RU" dirty="0"/>
              <a:t>1. </a:t>
            </a:r>
            <a:r>
              <a:rPr lang="ru-RU" dirty="0" err="1"/>
              <a:t>Кузаева</a:t>
            </a:r>
            <a:r>
              <a:rPr lang="ru-RU" dirty="0"/>
              <a:t>, П. Герой России из </a:t>
            </a:r>
            <a:r>
              <a:rPr lang="ru-RU" dirty="0" err="1"/>
              <a:t>Судьбодаровки</a:t>
            </a:r>
            <a:r>
              <a:rPr lang="ru-RU" dirty="0"/>
              <a:t> // Оренбуржье. - 2023. - 14 июня. - С. 15.</a:t>
            </a:r>
          </a:p>
          <a:p>
            <a:r>
              <a:rPr lang="ru-RU" dirty="0"/>
              <a:t>2. Герой России родом из Оренбуржья // Авангард (</a:t>
            </a:r>
            <a:r>
              <a:rPr lang="ru-RU" dirty="0" err="1"/>
              <a:t>Тоцк</a:t>
            </a:r>
            <a:r>
              <a:rPr lang="ru-RU" dirty="0"/>
              <a:t>). - 2023. - 17 июня. - С. 6.</a:t>
            </a:r>
          </a:p>
          <a:p>
            <a:r>
              <a:rPr lang="ru-RU" dirty="0"/>
              <a:t>3. Салтанова, О. Герой России // Голос глубинки (Новосергиевка). - 2023. - 9 июня. - С. 1.</a:t>
            </a:r>
          </a:p>
          <a:p>
            <a:r>
              <a:rPr lang="ru-RU" dirty="0"/>
              <a:t>4. Дубенко, Ю. Всегда стремится быть первым // Южный Урал. - 2023. - 14 июня. - С. 5 : фото.</a:t>
            </a:r>
          </a:p>
          <a:p>
            <a:r>
              <a:rPr lang="ru-RU" dirty="0"/>
              <a:t>5. </a:t>
            </a:r>
            <a:r>
              <a:rPr lang="ru-RU" dirty="0" err="1"/>
              <a:t>Дрожалова</a:t>
            </a:r>
            <a:r>
              <a:rPr lang="ru-RU" dirty="0"/>
              <a:t>, Н. Это заслуга моих солдат! // Голос глубинки (Новосергиевка). - 2023. - 16 июня. - С. 3.</a:t>
            </a:r>
          </a:p>
          <a:p>
            <a:endParaRPr lang="ru-RU" dirty="0"/>
          </a:p>
        </p:txBody>
      </p:sp>
    </p:spTree>
    <p:extLst>
      <p:ext uri="{BB962C8B-B14F-4D97-AF65-F5344CB8AC3E}">
        <p14:creationId xmlns:p14="http://schemas.microsoft.com/office/powerpoint/2010/main" val="780939304"/>
      </p:ext>
    </p:extLst>
  </p:cSld>
  <p:clrMapOvr>
    <a:masterClrMapping/>
  </p:clrMapOvr>
</p:sld>
</file>

<file path=ppt/theme/theme1.xml><?xml version="1.0" encoding="utf-8"?>
<a:theme xmlns:a="http://schemas.openxmlformats.org/drawingml/2006/main" name="Ретро">
  <a:themeElements>
    <a:clrScheme name="Ретро">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142</TotalTime>
  <Words>2295</Words>
  <Application>Microsoft Office PowerPoint</Application>
  <PresentationFormat>Широкоэкранный</PresentationFormat>
  <Paragraphs>91</Paragraphs>
  <Slides>27</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27</vt:i4>
      </vt:variant>
    </vt:vector>
  </HeadingPairs>
  <TitlesOfParts>
    <vt:vector size="33" baseType="lpstr">
      <vt:lpstr>Arial</vt:lpstr>
      <vt:lpstr>Calibri</vt:lpstr>
      <vt:lpstr>Calibri Light</vt:lpstr>
      <vt:lpstr>Montserrat</vt:lpstr>
      <vt:lpstr>Times New Roman</vt:lpstr>
      <vt:lpstr>Ретро</vt:lpstr>
      <vt:lpstr>Герои СВО-  Оренбургская область </vt:lpstr>
      <vt:lpstr>Презентация PowerPoint</vt:lpstr>
      <vt:lpstr>Презентация PowerPoint</vt:lpstr>
      <vt:lpstr>Презентация PowerPoint</vt:lpstr>
      <vt:lpstr>Презентация PowerPoint</vt:lpstr>
      <vt:lpstr>Всё это время, с 2014 – 2022 гг. не прекращались обстрелы Донбасса…</vt:lpstr>
      <vt:lpstr>Много месяцев дети и взрослые вынуждены были прятаться от обстрелов в бомбоубежищах, оборудованных ополченцами.</vt:lpstr>
      <vt:lpstr>Презентация PowerPoint</vt:lpstr>
      <vt:lpstr>Самому младшему из тех, чьи имена выбиты на гранитной плите, не было и года.</vt:lpstr>
      <vt:lpstr>Презентация PowerPoint</vt:lpstr>
      <vt:lpstr>НАЧАЛО СВО</vt:lpstr>
      <vt:lpstr>Помните об участниках СВО- защитниках Отечества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Литература: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Алёна</dc:creator>
  <cp:lastModifiedBy>Admin</cp:lastModifiedBy>
  <cp:revision>12</cp:revision>
  <dcterms:created xsi:type="dcterms:W3CDTF">2024-10-02T20:10:29Z</dcterms:created>
  <dcterms:modified xsi:type="dcterms:W3CDTF">2025-12-04T08:29:39Z</dcterms:modified>
</cp:coreProperties>
</file>