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3" r:id="rId3"/>
    <p:sldId id="267" r:id="rId4"/>
    <p:sldId id="266" r:id="rId5"/>
    <p:sldId id="268" r:id="rId6"/>
    <p:sldId id="269" r:id="rId7"/>
    <p:sldId id="270" r:id="rId8"/>
    <p:sldId id="257" r:id="rId9"/>
    <p:sldId id="258" r:id="rId10"/>
    <p:sldId id="259" r:id="rId11"/>
    <p:sldId id="262" r:id="rId12"/>
    <p:sldId id="265" r:id="rId13"/>
    <p:sldId id="260" r:id="rId14"/>
    <p:sldId id="261" r:id="rId15"/>
    <p:sldId id="263" r:id="rId16"/>
    <p:sldId id="271" r:id="rId17"/>
    <p:sldId id="272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9" autoAdjust="0"/>
    <p:restoredTop sz="94660"/>
  </p:normalViewPr>
  <p:slideViewPr>
    <p:cSldViewPr snapToGrid="0">
      <p:cViewPr varScale="1">
        <p:scale>
          <a:sx n="88" d="100"/>
          <a:sy n="88" d="100"/>
        </p:scale>
        <p:origin x="-1310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8DD5E-E48D-4EEA-A59E-53410E4BD0D6}" type="datetimeFigureOut">
              <a:rPr lang="ru-RU" smtClean="0"/>
              <a:t>02.02.2026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3F166-E8B3-4C61-816C-9C9671C866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32341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8DD5E-E48D-4EEA-A59E-53410E4BD0D6}" type="datetimeFigureOut">
              <a:rPr lang="ru-RU" smtClean="0"/>
              <a:t>02.02.2026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3F166-E8B3-4C61-816C-9C9671C866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49350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8DD5E-E48D-4EEA-A59E-53410E4BD0D6}" type="datetimeFigureOut">
              <a:rPr lang="ru-RU" smtClean="0"/>
              <a:t>02.02.2026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3F166-E8B3-4C61-816C-9C9671C866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0355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8DD5E-E48D-4EEA-A59E-53410E4BD0D6}" type="datetimeFigureOut">
              <a:rPr lang="ru-RU" smtClean="0"/>
              <a:t>02.02.2026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3F166-E8B3-4C61-816C-9C9671C866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06727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8DD5E-E48D-4EEA-A59E-53410E4BD0D6}" type="datetimeFigureOut">
              <a:rPr lang="ru-RU" smtClean="0"/>
              <a:t>02.02.2026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3F166-E8B3-4C61-816C-9C9671C866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13662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8DD5E-E48D-4EEA-A59E-53410E4BD0D6}" type="datetimeFigureOut">
              <a:rPr lang="ru-RU" smtClean="0"/>
              <a:t>02.02.2026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3F166-E8B3-4C61-816C-9C9671C866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37289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8DD5E-E48D-4EEA-A59E-53410E4BD0D6}" type="datetimeFigureOut">
              <a:rPr lang="ru-RU" smtClean="0"/>
              <a:t>02.02.2026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3F166-E8B3-4C61-816C-9C9671C866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35439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8DD5E-E48D-4EEA-A59E-53410E4BD0D6}" type="datetimeFigureOut">
              <a:rPr lang="ru-RU" smtClean="0"/>
              <a:t>02.02.2026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3F166-E8B3-4C61-816C-9C9671C866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06510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8DD5E-E48D-4EEA-A59E-53410E4BD0D6}" type="datetimeFigureOut">
              <a:rPr lang="ru-RU" smtClean="0"/>
              <a:t>02.02.2026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3F166-E8B3-4C61-816C-9C9671C866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5331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8DD5E-E48D-4EEA-A59E-53410E4BD0D6}" type="datetimeFigureOut">
              <a:rPr lang="ru-RU" smtClean="0"/>
              <a:t>02.02.2026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3F166-E8B3-4C61-816C-9C9671C866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99472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8DD5E-E48D-4EEA-A59E-53410E4BD0D6}" type="datetimeFigureOut">
              <a:rPr lang="ru-RU" smtClean="0"/>
              <a:t>02.02.2026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3F166-E8B3-4C61-816C-9C9671C866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85823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38DD5E-E48D-4EEA-A59E-53410E4BD0D6}" type="datetimeFigureOut">
              <a:rPr lang="ru-RU" smtClean="0"/>
              <a:t>02.02.2026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13F166-E8B3-4C61-816C-9C9671C866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8990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10551" y="645957"/>
            <a:ext cx="848839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Культурная суббота </a:t>
            </a:r>
          </a:p>
          <a:p>
            <a:pPr algn="ctr"/>
            <a:r>
              <a:rPr lang="ru-RU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аспект в развитии краеведческих представлений младших школьников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510781" y="3649576"/>
            <a:ext cx="416425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Будникова</a:t>
            </a: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Любовь Ивановна</a:t>
            </a:r>
          </a:p>
          <a:p>
            <a:pPr lvl="0" algn="ctr"/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начальных классов</a:t>
            </a:r>
          </a:p>
          <a:p>
            <a:pPr lvl="0" algn="ctr"/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МОУ СОШ им. И. И. </a:t>
            </a:r>
            <a:r>
              <a:rPr lang="ru-RU" sz="2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Пушанина</a:t>
            </a: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с. </a:t>
            </a:r>
            <a:r>
              <a:rPr lang="ru-RU" sz="2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Пушанина</a:t>
            </a:r>
            <a:endParaRPr lang="ru-RU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Белинского района Пензенской области</a:t>
            </a:r>
          </a:p>
          <a:p>
            <a:pPr lvl="0" algn="ctr"/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2026 </a:t>
            </a: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4318" y="2400283"/>
            <a:ext cx="1850831" cy="41072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05239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29728" y="465826"/>
            <a:ext cx="802256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Формирование и расширение краеведческих представлений у младших школьников через активное погружение в культурную среду региона в рамках внеурочной деятельности «Культурная суббота»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Познакомить учащихся с историей, традициями, выдающимися личностями родного края.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Развить навыки исследовательской деятельности, наблюдательность и познавательный интерес к объектам культурного наследия.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Сформировать чувство патриотизма, гордость за свою малую родину и бережное отношение к памятникам культуры.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Создать условия для культурного диалога между сверстниками, педагогами и сотрудниками музеев, библиотек, театров.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6981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08338" y="631065"/>
            <a:ext cx="765005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«Краеведение учит людей любить не только свои родные места, но и знать о них. Приучает интересоваться историей, искусством, литературой, повышать свой культурный уровень. Это самый массовый вид науки».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                                    Дмитрий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Сергеевич Лихачёв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Школьное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краеведение – это всестороннее изучение учащимися под руководством учителя природных, социально - экономических и исторических условий родного края. </a:t>
            </a:r>
          </a:p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      Занятие краеведением является еще и важнейшей частью патриотического воспитания в школе.</a:t>
            </a:r>
          </a:p>
        </p:txBody>
      </p:sp>
    </p:spTree>
    <p:extLst>
      <p:ext uri="{BB962C8B-B14F-4D97-AF65-F5344CB8AC3E}">
        <p14:creationId xmlns:p14="http://schemas.microsoft.com/office/powerpoint/2010/main" val="2524478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40913" y="515155"/>
            <a:ext cx="8100811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         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Над проблемой реализации краеведческого компонента в учебно-воспитательном процессе работает в нашей школе творческая инициативная группа педагогов. За основу мы взяли работу над региональным проектом «Культурная суббота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В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рамках реализации проекта «Культурная суббота» основная деятельность предполагает знакомство детей с историей и культурой старинного быта, раскрытие глубокого нравственного смысла, заложенного в структуре обрядов, в особом символическом языке традиционного жилища, костюма, утвари. Тематика занятий помогает проникнуть в тайны народной культуры и познать путь жизни предков через «творческие мастерские», «мастер-классы». 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Поездки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экскурсии дают школьникам возможность для повышения собственного интеллектуального уровня, развития наблюдательности, способности принимать красоту окружающего мира, развития  коммуникабельности, самодисциплины, адаптации к условиям современной жизни.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10410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37882" y="463639"/>
            <a:ext cx="811369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/>
              <a:t>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Культурно-исторический и природный потенциал Пензенской области представлен множеством музеев, выставочных залов, библиотек, кинотеатров. Знакомство с достопримечательностями родного края начинаем уже с первого класса с посещения музеев Белинского района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Музей-усадьба В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Г. Белинского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основной фонд которого составляет литературная экспозиция и прижизненные издания писателя, также содержит большое количество краеведческого материала. В 1992 году на территории музея-усадьбы была установлена скульптура "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Журавушка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"- символ города, изображённый на гербе.</a:t>
            </a:r>
          </a:p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610" y="3386154"/>
            <a:ext cx="2461363" cy="3282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" descr="IMG_352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4727" y="3576874"/>
            <a:ext cx="3867709" cy="2901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14505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9245" y="360608"/>
            <a:ext cx="831975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Восстанавливается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на музейном уровне история и былая слава села Поим. В 1992 году открыт историко-архитектурный музей, который является филиалом Пензенского Государственного объединенного краеведческого музея. Музей расположен в двух зданиях. Двухэтажный дом из красного кирпича - памятник архитектуры Поима второй половины XIX века.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Деревянный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дом, мемориальный музей писательницы А. П. Анисимовой. В нём хранятся архив и личные вещи писательницы, экспозиция знакомит посетителей с ее жизнью и деятельностью в селе Поим.</a:t>
            </a:r>
          </a:p>
          <a:p>
            <a:pPr algn="just"/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245" y="3589485"/>
            <a:ext cx="3850783" cy="28888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9121" y="3541840"/>
            <a:ext cx="4282225" cy="29841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1739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5307" y="528034"/>
            <a:ext cx="799778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Часто бывает, что человек, покинув свою малую родину, словно забывает о ней, ограничиваясь редкими звонками и визитами к родителям. А вот Николай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Пиксин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не только остался жить на родной земле, но и попытался создать на ней настоящий райский уголок.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Даньшино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— старинное мордовское село (17-й век), расположенное в живописном месте в Белинском районе Пензенской области.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7008" y="3557789"/>
            <a:ext cx="2846230" cy="28462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AutoShape 2" descr="https://yandex-images.clstorage.net/5Qpuu5102/8ded96S4J9_T/YelEloF3sf5sBggFS6wGzgWT5EPOWFSrEDx8_-2hA3APFHOvFuxxtvAFFKstWV_e39FjPUypbb4L2Sv1CfL7JuWthSdlhxHubDbYlPs8dn6FY2QCjihxLmGJ7A7NJCeUT7RAGXSbI9A3s6MJStvbLopxYzlNaBm4aBn_4U_GnPAj2RWVlvUh30hXSRXJvTY4lbM0Jh9fFgjHm43tebUWBdgQE8hm2SFihbGQ-FgKSH84YfAI6Ni6WamOvkA-l37BMekVJ6SFUK_Ilylm2Y9kCMUxF6WebcSqRsnOXfnV9CQY49CaNpii4KXykBq5G7r-OGNgG-tL2ptLvP7wjFVukTDbxqVntcEsK9f4pPhOtTr1Yie0bGwGCGSLT80KJwe3msDTeBSYMbHkAFPKCNmKnEjjUMiKq2i62V6-4v73jMEQmQcVpYZCL8vFCUd5zDY6RuOHhy7tBlumyd7_6MZWR6hBsTpU2iLDlZJyikibGl_60XGomaoK-Lv_DfCe9_7wAQkEtRTF8B8pR6s1Sb_HaqZD9ma-_VWbh7h-_-nXFTe4sRJ6JKkAoQZxE7g6q8sti8AQavkqOGqZzt0hPkTf0_AbN4TWxxDsC0drFKh9R_jUIUcXj8-VuDaLz06JhGUm2gMA6HaoEqM1kLNpGMvKzRiB0hvo6Dg6uL7O0V_n3PIQGNU2NKRgH4hHOucLboYoJNK3da6cNBjHmU_faaTEZBtT0bo126ED9YJi-BsrW-wr85E7mfsJycv8XDNfha6DU5nlpqakAi3ZtOs0KLxHeHVi9Ff_3ucKBZmv_ksXBXeY0HH6BjsAYfbQMph56lmsGiGgaCgam_mIvtxxH-VfwlDZluSGxVDOOfdYdAj_FChFIRfkXdzHm0RorB9qZXR1mEPzOdbJEvK2EKPKGVh6rZmicio5WLoLiM88IqxVb5ERiBWXRNdzTvrXW5VLHzba1PDl9Zx_1BulWU1N4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4" descr="https://yandex-images.clstorage.net/5Qpuu5102/8ded96S4J9_T/YelEloF3sf5sBggFS6wGzgWT5EPOWFSrEDx8_-2hA3APFHOvFuxxtvAFFKstWV_e39FjPUypbb4L2Sv1CfL7JuWthSdlhxHubDbYlPs8dn6FY2QCjihxLmGJ7A7NJCeUT7RAGXSbI9A3s6MJStvbLopxYzlNaBm4aBn_4U_GnPAj2RWVlvUh30hXSRXJvTY4lbM0Jh9fFgjHm43tebUWBdgQE8hm2SFihbGQ-FgKSH84YfAI6Ni6WamOvkA-l37BMekVJ6SFUK_Ilylm2Y9kCMUxF6WebcSqRsnOXfnV9CQY49CaNpii4KXykBq5G7r-OGNgG-tL2ptLvP7wjFVukTDbxqVntcEsK9f4pPhOtTr1Yie0bGwGCGSLT80KJwe3msDTeBSYMbHkAFPKCNmKnEjjUMiKq2i62V6-4v73jMEQmQcVpYZCL8vFCUd5zDY6RuOHhy7tBlumyd7_6MZWR6hBsTpU2iLDlZJyikibGl_60XGomaoK-Lv_DfCe9_7wAQkEtRTF8B8pR6s1Sb_HaqZD9ma-_VWbh7h-_-nXFTe4sRJ6JKkAoQZxE7g6q8sti8AQavkqOGqZzt0hPkTf0_AbN4TWxxDsC0drFKh9R_jUIUcXj8-VuDaLz06JhGUm2gMA6HaoEqM1kLNpGMvKzRiB0hvo6Dg6uL7O0V_n3PIQGNU2NKRgH4hHOucLboYoJNK3da6cNBjHmU_faaTEZBtT0bo126ED9YJi-BsrW-wr85E7mfsJycv8XDNfha6DU5nlpqakAi3ZtOs0KLxHeHVi9Ff_3ucKBZmv_ksXBXeY0HH6BjsAYfbQMph56lmsGiGgaCgam_mIvtxxH-VfwlDZluSGxVDOOfdYdAj_FChFIRfkXdzHm0RorB9qZXR1mEPzOdbJEvK2EKPKGVh6rZmicio5WLoLiM88IqxVb5ERiBWXRNdzTvrXW5VLHzba1PDl9Zx_1BulWU1N4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175" y="3429000"/>
            <a:ext cx="5102180" cy="2869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98361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9113" y="3999288"/>
            <a:ext cx="3637929" cy="272844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62309" y="293298"/>
            <a:ext cx="84711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Райское поместье «</a:t>
            </a:r>
            <a:r>
              <a:rPr lang="ru-RU" sz="3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Даньшино</a:t>
            </a: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309" y="1052266"/>
            <a:ext cx="3779178" cy="283438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262112" y="4848378"/>
            <a:ext cx="357133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Первая культурная суббота класса совместно </a:t>
            </a:r>
          </a:p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родителями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3943" y="1164904"/>
            <a:ext cx="2762605" cy="3683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881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6815" y="202721"/>
            <a:ext cx="442535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Культурный информационно-досуговый центр </a:t>
            </a:r>
          </a:p>
          <a:p>
            <a:pPr algn="ctr"/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 Белинский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633" y="2542636"/>
            <a:ext cx="3925017" cy="294376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2166" y="3533595"/>
            <a:ext cx="3827252" cy="287043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57993" y="5656961"/>
            <a:ext cx="400265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Спектакль «Не сердите Деда Мороза»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2166" y="385133"/>
            <a:ext cx="3838755" cy="2879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196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030" y="172528"/>
            <a:ext cx="3753193" cy="281489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590" y="1572849"/>
            <a:ext cx="3132069" cy="433104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01644" y="172528"/>
            <a:ext cx="36112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Музей-усадьба В. Г. Белинского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706" y="5800861"/>
            <a:ext cx="37521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уроке у Екатерины Павловны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Ципровской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3" descr="C:\Users\User\Desktop\Культурный дневник Костина Таня\В музее В. Г. Белинского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4034" y="3115755"/>
            <a:ext cx="2639642" cy="3519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903076" y="4231201"/>
            <a:ext cx="19447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 гостях у Марии Ивановны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Белынской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2756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1667" y="1643332"/>
            <a:ext cx="4761781" cy="357133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731" y="836112"/>
            <a:ext cx="3576006" cy="475315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28731" y="189781"/>
            <a:ext cx="86047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Музей-заповедник Тарханы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5473005"/>
            <a:ext cx="407166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Мастер-класс  по изготовлению куклы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рупенички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26943" y="5329390"/>
            <a:ext cx="460650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Старинный свадебный обряд: девичник, сватовство, выкуп невесты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26943" y="904516"/>
            <a:ext cx="40199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Библионочь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364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963" y="1284516"/>
            <a:ext cx="3604142" cy="240576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5679" y="1284516"/>
            <a:ext cx="3476660" cy="232067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535" y="4234682"/>
            <a:ext cx="3244997" cy="225459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5679" y="4234682"/>
            <a:ext cx="3375061" cy="225285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49963" y="207298"/>
            <a:ext cx="84711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Государственный </a:t>
            </a:r>
            <a:r>
              <a:rPr lang="ru-RU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Лермонтовский</a:t>
            </a: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музей-заповедник Тарханы</a:t>
            </a:r>
            <a:endParaRPr lang="ru-RU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3777815"/>
            <a:ext cx="43222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Всероссийская акция «Ночь кино»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498891" y="3735268"/>
            <a:ext cx="43222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Всероссийская акция «Ночь искусства»</a:t>
            </a:r>
          </a:p>
        </p:txBody>
      </p:sp>
    </p:spTree>
    <p:extLst>
      <p:ext uri="{BB962C8B-B14F-4D97-AF65-F5344CB8AC3E}">
        <p14:creationId xmlns:p14="http://schemas.microsoft.com/office/powerpoint/2010/main" val="2521702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76045" y="258792"/>
            <a:ext cx="84883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Каменский район с. Казанская </a:t>
            </a:r>
            <a:r>
              <a:rPr lang="ru-RU" sz="3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Арчада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09" y="948255"/>
            <a:ext cx="2948654" cy="523623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8776" y="905123"/>
            <a:ext cx="2998063" cy="5322498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1395" y="921075"/>
            <a:ext cx="2989078" cy="530654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101992" y="6305128"/>
            <a:ext cx="29890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«Скорбящая мать»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99463" y="6209717"/>
            <a:ext cx="25189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Родник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3509" y="6166716"/>
            <a:ext cx="37638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Церковь во имя ПОКРОВА ПРЕСВЯТОЙ БОГОРОДИЦЫ</a:t>
            </a:r>
          </a:p>
        </p:txBody>
      </p:sp>
    </p:spTree>
    <p:extLst>
      <p:ext uri="{BB962C8B-B14F-4D97-AF65-F5344CB8AC3E}">
        <p14:creationId xmlns:p14="http://schemas.microsoft.com/office/powerpoint/2010/main" val="4026197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848" y="3900796"/>
            <a:ext cx="4347713" cy="244830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59434" y="334562"/>
            <a:ext cx="84883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Каменский район с. Казанская </a:t>
            </a:r>
            <a:r>
              <a:rPr lang="ru-RU" sz="3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Арчада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023" y="980893"/>
            <a:ext cx="5429229" cy="305733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0891" y="1172392"/>
            <a:ext cx="3036936" cy="539150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9434" y="6211669"/>
            <a:ext cx="52988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гостях у Бабы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Юги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7960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871" y="1230603"/>
            <a:ext cx="3052471" cy="542036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3325" y="1230603"/>
            <a:ext cx="2995766" cy="531967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45056" y="155275"/>
            <a:ext cx="86091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Сердобский</a:t>
            </a: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район село Сазанье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046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9093" y="309093"/>
            <a:ext cx="8422783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Работа с краеведческой информацией привела к мысли о том, что необходимо с детьми где-то фиксировать самые важные сведения по краеведению.  Так мы стали использовать иллюстрированные краеведческие альбомы, которые являются важнейшим средством обучения детей. Такая работа направлена на развитие у детей умения работать с информацией, учит выделять главное, развивает внимательность, память, интерес к творчеству. Необходимо продумать каждую запись в альбоме, чтобы ребёнок мог воспользоваться ею при повторении материала. Дети пользуются ручками разных цветов, фломастерами, цветными карандашами. Делают зарисовки, вклеивают фотографии. Приучаются делать аккуратные записи в альбоме. К оформлению краеведческих альбомов подключаем родителей. В конце года мы проводим «Смотр альбомов». </a:t>
            </a:r>
          </a:p>
        </p:txBody>
      </p:sp>
    </p:spTree>
    <p:extLst>
      <p:ext uri="{BB962C8B-B14F-4D97-AF65-F5344CB8AC3E}">
        <p14:creationId xmlns:p14="http://schemas.microsoft.com/office/powerpoint/2010/main" val="98134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73487" y="309093"/>
            <a:ext cx="837126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Проводя в системе такую работу, мы повышаем качество знаний учащихся о родном крае. В результате, дети постепенно начинают осознавать необходимость изучения истории, культуры, природных особенностей родного края, своей малой Родины и проявлять к этому неподдельный интерес.</a:t>
            </a:r>
          </a:p>
          <a:p>
            <a:pPr algn="just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118175" y="3890665"/>
            <a:ext cx="69076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Спасибо за внимание!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70313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482</TotalTime>
  <Words>787</Words>
  <Application>Microsoft Office PowerPoint</Application>
  <PresentationFormat>Экран (4:3)</PresentationFormat>
  <Paragraphs>54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учитель</cp:lastModifiedBy>
  <cp:revision>28</cp:revision>
  <dcterms:created xsi:type="dcterms:W3CDTF">2022-09-01T14:14:09Z</dcterms:created>
  <dcterms:modified xsi:type="dcterms:W3CDTF">2026-02-02T11:33:18Z</dcterms:modified>
</cp:coreProperties>
</file>