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1"/>
  </p:handoutMasterIdLst>
  <p:sldIdLst>
    <p:sldId id="256" r:id="rId2"/>
    <p:sldId id="350" r:id="rId3"/>
    <p:sldId id="351" r:id="rId4"/>
    <p:sldId id="262" r:id="rId5"/>
    <p:sldId id="338" r:id="rId6"/>
    <p:sldId id="353" r:id="rId7"/>
    <p:sldId id="339" r:id="rId8"/>
    <p:sldId id="340" r:id="rId9"/>
    <p:sldId id="341" r:id="rId10"/>
    <p:sldId id="342" r:id="rId11"/>
    <p:sldId id="343" r:id="rId12"/>
    <p:sldId id="344" r:id="rId13"/>
    <p:sldId id="345" r:id="rId14"/>
    <p:sldId id="346" r:id="rId15"/>
    <p:sldId id="347" r:id="rId16"/>
    <p:sldId id="348" r:id="rId17"/>
    <p:sldId id="349" r:id="rId18"/>
    <p:sldId id="257" r:id="rId19"/>
    <p:sldId id="352" r:id="rId20"/>
    <p:sldId id="337" r:id="rId21"/>
    <p:sldId id="265" r:id="rId22"/>
    <p:sldId id="266" r:id="rId23"/>
    <p:sldId id="267" r:id="rId24"/>
    <p:sldId id="268" r:id="rId25"/>
    <p:sldId id="269" r:id="rId26"/>
    <p:sldId id="270" r:id="rId27"/>
    <p:sldId id="271" r:id="rId28"/>
    <p:sldId id="272" r:id="rId29"/>
    <p:sldId id="273" r:id="rId30"/>
    <p:sldId id="274" r:id="rId31"/>
    <p:sldId id="275" r:id="rId32"/>
    <p:sldId id="276" r:id="rId33"/>
    <p:sldId id="263" r:id="rId34"/>
    <p:sldId id="280" r:id="rId35"/>
    <p:sldId id="277" r:id="rId36"/>
    <p:sldId id="282" r:id="rId37"/>
    <p:sldId id="281" r:id="rId38"/>
    <p:sldId id="283" r:id="rId39"/>
    <p:sldId id="285" r:id="rId40"/>
    <p:sldId id="286" r:id="rId41"/>
    <p:sldId id="287" r:id="rId42"/>
    <p:sldId id="288" r:id="rId43"/>
    <p:sldId id="289" r:id="rId44"/>
    <p:sldId id="290" r:id="rId45"/>
    <p:sldId id="291" r:id="rId46"/>
    <p:sldId id="292" r:id="rId47"/>
    <p:sldId id="293" r:id="rId48"/>
    <p:sldId id="294" r:id="rId49"/>
    <p:sldId id="295" r:id="rId50"/>
    <p:sldId id="297" r:id="rId51"/>
    <p:sldId id="296" r:id="rId52"/>
    <p:sldId id="298" r:id="rId53"/>
    <p:sldId id="299" r:id="rId54"/>
    <p:sldId id="302" r:id="rId55"/>
    <p:sldId id="300" r:id="rId56"/>
    <p:sldId id="301" r:id="rId57"/>
    <p:sldId id="303" r:id="rId58"/>
    <p:sldId id="304" r:id="rId59"/>
    <p:sldId id="305" r:id="rId60"/>
    <p:sldId id="306" r:id="rId61"/>
    <p:sldId id="307" r:id="rId62"/>
    <p:sldId id="308" r:id="rId63"/>
    <p:sldId id="309" r:id="rId64"/>
    <p:sldId id="310" r:id="rId65"/>
    <p:sldId id="311" r:id="rId66"/>
    <p:sldId id="312" r:id="rId67"/>
    <p:sldId id="313" r:id="rId68"/>
    <p:sldId id="314" r:id="rId69"/>
    <p:sldId id="315" r:id="rId70"/>
    <p:sldId id="316" r:id="rId71"/>
    <p:sldId id="318" r:id="rId72"/>
    <p:sldId id="319" r:id="rId73"/>
    <p:sldId id="320" r:id="rId74"/>
    <p:sldId id="321" r:id="rId75"/>
    <p:sldId id="322" r:id="rId76"/>
    <p:sldId id="323" r:id="rId77"/>
    <p:sldId id="324" r:id="rId78"/>
    <p:sldId id="325" r:id="rId79"/>
    <p:sldId id="326" r:id="rId80"/>
    <p:sldId id="327" r:id="rId81"/>
    <p:sldId id="329" r:id="rId82"/>
    <p:sldId id="328" r:id="rId83"/>
    <p:sldId id="330" r:id="rId84"/>
    <p:sldId id="331" r:id="rId85"/>
    <p:sldId id="332" r:id="rId86"/>
    <p:sldId id="333" r:id="rId87"/>
    <p:sldId id="334" r:id="rId88"/>
    <p:sldId id="335" r:id="rId89"/>
    <p:sldId id="336" r:id="rId9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9" d="100"/>
          <a:sy n="69" d="100"/>
        </p:scale>
        <p:origin x="2016" y="7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tableStyles" Target="tableStyle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presProps" Target="presProp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00F5B52A-B95B-4A4D-B1BE-A43B05B14C3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032DD0D-8859-4179-AD37-1378024F96F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70196D-348E-4731-9617-ACBB3F975520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D3C6B70-9918-4329-A3EA-9517DC20A27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1B45BD7-EFE7-4554-AEEA-191BFCE904C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EE038-A4A2-4CBC-BD9A-A9FC86DD0B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62658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A7DBBD-5AD1-4CD4-BEAD-376E2C339C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29865" y="1041400"/>
            <a:ext cx="4853796" cy="2387600"/>
          </a:xfrm>
        </p:spPr>
        <p:txBody>
          <a:bodyPr anchor="b"/>
          <a:lstStyle>
            <a:lvl1pPr algn="ctr">
              <a:defRPr sz="6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522DA78-7699-4F85-93B9-2FE614510A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29865" y="3429000"/>
            <a:ext cx="4853796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0DFE208-EEB4-41E4-9D9B-50DA28DFD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DD1A-9008-40F2-AED1-37A870DE5BA3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373D560-0419-4B93-BA42-8435E7693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884A11C-4911-4DD6-8734-1EAC6B9F2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6836-7716-4611-AF52-E5242774C3A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id="{A18909F0-C0ED-45CE-87BC-1D841D23017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0"/>
            <a:ext cx="4481194" cy="68580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079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EC9EE6-06C5-4A70-B133-7C8E8F707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9FDE081-D1CC-462F-A690-5D93575BEB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0DA245-4D8E-448F-94A3-9E8927931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DD1A-9008-40F2-AED1-37A870DE5BA3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FD8B67A-B384-4687-BB10-A6B63400B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B02B39F-6BA8-4E45-AF06-3A1F50023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6836-7716-4611-AF52-E5242774C3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34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D0D2EF-A87E-449C-8E7A-A93CE1BB7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96FA3B6-A5ED-4D03-9D27-98BB2FA4EB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DF51079-A424-4408-A783-54750D046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DD1A-9008-40F2-AED1-37A870DE5BA3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BD6D261-2DB9-4413-8AA0-953F0D4A3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5B31CF-2CC3-4B19-B018-94A99A4D3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6836-7716-4611-AF52-E5242774C3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157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D8165D-A960-48BB-A915-725B460E8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9B4D175-8E43-4F02-8F7F-C1689D6113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332303A-D5FA-40B4-8073-C9388E03A4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15A4F9D-5C80-4964-97C7-0318E7111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DD1A-9008-40F2-AED1-37A870DE5BA3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7436D96-A966-44A4-BAB3-A918620A50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E00DC6E-AC8A-430C-AD51-DDC28F387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6836-7716-4611-AF52-E5242774C3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87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CD8F21-EC73-4EEC-9C3F-8871687A2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A37AD7C-54B4-4556-896E-0C242F8196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DD485D6-BFC4-4BB8-A447-9495BAE844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F76677D-F383-46C8-827E-10C5796CF9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BC3FE4F-1B16-4DE0-AF5A-61DB44A3FE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AEC847C-1E93-488E-BB9A-8034245B9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DD1A-9008-40F2-AED1-37A870DE5BA3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CAC6F0B-0131-4722-B076-492965906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9A7AB3D-0DDC-4E8D-ABBF-8200FF32B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6836-7716-4611-AF52-E5242774C3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56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67A5727-F37F-4E38-99D5-DA34AAA7A7DB}"/>
              </a:ext>
            </a:extLst>
          </p:cNvPr>
          <p:cNvSpPr/>
          <p:nvPr userDrawn="1"/>
        </p:nvSpPr>
        <p:spPr>
          <a:xfrm>
            <a:off x="0" y="0"/>
            <a:ext cx="62179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id="{F71E98BC-2623-4D39-BD94-FFA2DBF075C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217920" y="0"/>
            <a:ext cx="5974080" cy="6858000"/>
          </a:xfrm>
        </p:spPr>
        <p:txBody>
          <a:bodyPr/>
          <a:lstStyle/>
          <a:p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3E6782-AF6D-4A3C-9CEB-B9D7EDDD8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336849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994E9EA-0BAA-4988-BF79-2E92B323A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DD1A-9008-40F2-AED1-37A870DE5BA3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6310083-3FEB-405F-A02E-C4340B006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3D96874-5B8F-48EF-9687-CACC0F878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6836-7716-4611-AF52-E5242774C3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202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232E55-B4F0-4CDC-BEF6-B8B7416F2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29E29F0-5274-4A3E-930A-41D7F8B4AE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34FB9AF-3CB0-49BA-91D5-1CBB53721E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7B4949E-2FE5-437C-8BDA-F325419A6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DD1A-9008-40F2-AED1-37A870DE5BA3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B8A220E-525A-4062-9C24-C915D8D31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105A72B-FE86-4A73-8555-B47DCF880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6836-7716-4611-AF52-E5242774C3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665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925225-08DD-4C6A-AFD7-6814E8C0D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5DAB49A-17D8-4751-A6F5-94C83151AF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96C8E1C-221A-48C9-9B3D-F14F6ACB8F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F1B9CD3-DE6A-426E-B3C4-D5255352E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DD1A-9008-40F2-AED1-37A870DE5BA3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FC8A71D-1F54-44FB-AA0F-D81C713B2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0485886-8F6A-4C8C-BFCF-02B87D07F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6836-7716-4611-AF52-E5242774C3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983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18B5D9-1C6B-485C-B3E9-8C00247DF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A7274F9-889F-4322-8F45-823C34126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A0DCFDF-1151-421D-A320-D7C92F455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DD1A-9008-40F2-AED1-37A870DE5BA3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E7D388A-A885-46CC-A197-1FE7F38A1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AB59A2B-B099-458C-9FE2-776B7BEE8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6836-7716-4611-AF52-E5242774C3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79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E274CA6-B07B-4038-A356-87561E6470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19D9B9B-DADE-4F89-8220-A3C1CD3D80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A52D6F4-4806-4A01-8456-0189DACA1F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DD1A-9008-40F2-AED1-37A870DE5BA3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FC996A8-772D-44F7-B59E-E58241E65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E879ACC-952C-47FB-9C31-9C4296F1A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C6836-7716-4611-AF52-E5242774C3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812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s://presentation-creation.ru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043971-5FAA-4DAD-BB28-73215775D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400F451-1057-4908-ACA1-B4B3F82253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EC9CC73-6EA5-47E5-8637-ABC8B9A6EB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A0DD1A-9008-40F2-AED1-37A870DE5BA3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3DDD6A9-7B4F-4CB5-B0D4-FBE3C271BF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6A2E780-1B4D-40C2-AA2F-D9CD41D611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C6836-7716-4611-AF52-E5242774C3AB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3"/>
            <a:extLst>
              <a:ext uri="{FF2B5EF4-FFF2-40B4-BE49-F238E27FC236}">
                <a16:creationId xmlns:a16="http://schemas.microsoft.com/office/drawing/2014/main" id="{DC09D23B-3665-4789-B1C8-FE717E47E4CA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327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oemata.ru/poets/ignatova-anna/nedalekoe-buduschee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presentation-creation.ru/" TargetMode="External"/><Relationship Id="rId3" Type="http://schemas.openxmlformats.org/officeDocument/2006/relationships/image" Target="../media/image18.svg"/><Relationship Id="rId7" Type="http://schemas.openxmlformats.org/officeDocument/2006/relationships/image" Target="../media/image22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resentation-creation.ru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resentation-creation.ru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resentation-creation.ru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resentation-creation.ru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resentation-creation.ru/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resentation-creation.ru/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resentation-creation.ru/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resentation-creation.ru/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resentation-creation.ru/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resentation-creation.ru/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resentation-creation.ru/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ru/photo/1211538" TargetMode="External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Изображение выглядит как скала, внешний, куча, закрыть&#10;&#10;Автоматически созданное описание">
            <a:extLst>
              <a:ext uri="{FF2B5EF4-FFF2-40B4-BE49-F238E27FC236}">
                <a16:creationId xmlns:a16="http://schemas.microsoft.com/office/drawing/2014/main" id="{AA989709-8814-4114-960F-CCCF8177D59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" r="972"/>
          <a:stretch>
            <a:fillRect/>
          </a:stretch>
        </p:blipFill>
        <p:spPr/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3D2C504-CDA0-4303-9293-E618BCFE44C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«Свалка по имени ЗЕМЛЯ»</a:t>
            </a:r>
            <a:endParaRPr lang="ru-RU" dirty="0"/>
          </a:p>
        </p:txBody>
      </p:sp>
      <p:sp>
        <p:nvSpPr>
          <p:cNvPr id="9" name="Рамка 8">
            <a:extLst>
              <a:ext uri="{FF2B5EF4-FFF2-40B4-BE49-F238E27FC236}">
                <a16:creationId xmlns:a16="http://schemas.microsoft.com/office/drawing/2014/main" id="{0960DA3A-38A4-4F4B-9992-233DD00FB06C}"/>
              </a:ext>
            </a:extLst>
          </p:cNvPr>
          <p:cNvSpPr/>
          <p:nvPr/>
        </p:nvSpPr>
        <p:spPr>
          <a:xfrm>
            <a:off x="99540" y="223520"/>
            <a:ext cx="11780196" cy="6512560"/>
          </a:xfrm>
          <a:prstGeom prst="frame">
            <a:avLst>
              <a:gd name="adj1" fmla="val 7629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Подзаголовок 9">
            <a:extLst>
              <a:ext uri="{FF2B5EF4-FFF2-40B4-BE49-F238E27FC236}">
                <a16:creationId xmlns:a16="http://schemas.microsoft.com/office/drawing/2014/main" id="{7E551477-B81E-4C53-9172-2B803AE358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00934" y="5526157"/>
            <a:ext cx="5397261" cy="685040"/>
          </a:xfrm>
        </p:spPr>
        <p:txBody>
          <a:bodyPr>
            <a:normAutofit fontScale="85000" lnSpcReduction="20000"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b="1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Преподаватель ГАПОУ СО «</a:t>
            </a:r>
            <a:r>
              <a:rPr lang="ru-RU" sz="1800" b="1" dirty="0" err="1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УрЖТ</a:t>
            </a:r>
            <a:r>
              <a:rPr lang="ru-RU" sz="1800" b="1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» </a:t>
            </a:r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b="1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Исакова А.А.</a:t>
            </a:r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b="1" dirty="0" err="1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Щинова</a:t>
            </a:r>
            <a:r>
              <a:rPr lang="ru-RU" sz="1800" b="1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С.И.</a:t>
            </a:r>
            <a:endParaRPr lang="id-ID" sz="1800" b="1" dirty="0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381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7856B67-B824-45DE-96B7-136C8981204E}"/>
              </a:ext>
            </a:extLst>
          </p:cNvPr>
          <p:cNvSpPr/>
          <p:nvPr/>
        </p:nvSpPr>
        <p:spPr>
          <a:xfrm>
            <a:off x="512748" y="369381"/>
            <a:ext cx="10776246" cy="35708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i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Преподаватель: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Добрый день!</a:t>
            </a:r>
            <a:r>
              <a:rPr lang="ru-RU" sz="1100" dirty="0">
                <a:solidFill>
                  <a:srgbClr val="5E6568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Приветствую всех собравшихся. Наша встреча посвящена одной из самых актуальных тем - загрязнению планеты Земля.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   Сегодняшнее население Земли - общество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суперпотребителей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Подсчитано: на каждого из нас в год затрачивается 20 т сырья, правда, большая его часть - 97% -идет... в отходы. Львиная доля потребления, а значит и отходов, приходится лишь на несколько десятков развитых стран. Более того, современная экономика поощряет расточительство. 20 лет назад автомобили пробегали 250 тыс. километров практически без поломок, а сегодня если на спидометре машины 120 тыс. километров, она кандидат на свалку. Новые виды товаров, новые марки - покупай, покупай, покупай... А старые, но вполне еще годные вещи выкидываются.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   Мусор постепенно становится монстром цивилизации. При нынешнем состоянии экономики и культуры быта люди еще долго обречены жить среди этих рукотворных памятников своей беззаботности.</a:t>
            </a:r>
          </a:p>
        </p:txBody>
      </p:sp>
    </p:spTree>
    <p:extLst>
      <p:ext uri="{BB962C8B-B14F-4D97-AF65-F5344CB8AC3E}">
        <p14:creationId xmlns:p14="http://schemas.microsoft.com/office/powerpoint/2010/main" val="81809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7856B67-B824-45DE-96B7-136C8981204E}"/>
              </a:ext>
            </a:extLst>
          </p:cNvPr>
          <p:cNvSpPr/>
          <p:nvPr/>
        </p:nvSpPr>
        <p:spPr>
          <a:xfrm>
            <a:off x="512748" y="369381"/>
            <a:ext cx="10776246" cy="1341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/>
              <a:t>Для того чтобы начать наше мероприятие, я хотела бы представить наше многоуважаемое жюри. </a:t>
            </a:r>
            <a:r>
              <a:rPr lang="ru-RU" i="1" dirty="0"/>
              <a:t>(Представление жюри)</a:t>
            </a:r>
            <a:r>
              <a:rPr lang="ru-RU" dirty="0"/>
              <a:t>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Группа обучающихся делится на подгруппы из 4 человек</a:t>
            </a:r>
          </a:p>
        </p:txBody>
      </p:sp>
    </p:spTree>
    <p:extLst>
      <p:ext uri="{BB962C8B-B14F-4D97-AF65-F5344CB8AC3E}">
        <p14:creationId xmlns:p14="http://schemas.microsoft.com/office/powerpoint/2010/main" val="339266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>
            <a:extLst>
              <a:ext uri="{FF2B5EF4-FFF2-40B4-BE49-F238E27FC236}">
                <a16:creationId xmlns:a16="http://schemas.microsoft.com/office/drawing/2014/main" id="{67131D0F-4A13-4F62-9523-B75863975E2A}"/>
              </a:ext>
            </a:extLst>
          </p:cNvPr>
          <p:cNvSpPr/>
          <p:nvPr/>
        </p:nvSpPr>
        <p:spPr>
          <a:xfrm>
            <a:off x="-1591905" y="-1469985"/>
            <a:ext cx="10296067" cy="102960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D5E40318-DEAA-4AB5-82A5-C3D80EF4F6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0"/>
            <a:ext cx="7009435" cy="674535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/>
              <a:t>Человек идет скучает </a:t>
            </a:r>
          </a:p>
          <a:p>
            <a:pPr marL="0" indent="0">
              <a:buNone/>
            </a:pPr>
            <a:r>
              <a:rPr lang="ru-RU" dirty="0"/>
              <a:t>В одиночестве в лесу, </a:t>
            </a:r>
          </a:p>
          <a:p>
            <a:pPr marL="0" indent="0">
              <a:buNone/>
            </a:pPr>
            <a:r>
              <a:rPr lang="ru-RU" dirty="0"/>
              <a:t>По дороге не встречает </a:t>
            </a:r>
          </a:p>
          <a:p>
            <a:pPr marL="0" indent="0">
              <a:buNone/>
            </a:pPr>
            <a:r>
              <a:rPr lang="ru-RU" dirty="0"/>
              <a:t>Ни оленя, ни лису…</a:t>
            </a:r>
          </a:p>
          <a:p>
            <a:pPr marL="0" indent="0">
              <a:buNone/>
            </a:pPr>
            <a:r>
              <a:rPr lang="ru-RU" dirty="0"/>
              <a:t>Не летит пчела на клевер, </a:t>
            </a:r>
          </a:p>
          <a:p>
            <a:pPr marL="0" indent="0">
              <a:buNone/>
            </a:pPr>
            <a:r>
              <a:rPr lang="ru-RU" dirty="0"/>
              <a:t>Уток нету в камышах… </a:t>
            </a:r>
          </a:p>
          <a:p>
            <a:pPr marL="0" indent="0">
              <a:buNone/>
            </a:pPr>
            <a:r>
              <a:rPr lang="ru-RU" dirty="0"/>
              <a:t>Вместо птиц китайский плеер </a:t>
            </a:r>
          </a:p>
          <a:p>
            <a:pPr marL="0" indent="0">
              <a:buNone/>
            </a:pPr>
            <a:r>
              <a:rPr lang="ru-RU" dirty="0"/>
              <a:t>Заливается в ушах.</a:t>
            </a:r>
          </a:p>
          <a:p>
            <a:pPr marL="0" indent="0">
              <a:buNone/>
            </a:pPr>
            <a:r>
              <a:rPr lang="ru-RU" dirty="0"/>
              <a:t>Не цветет в траве фиалка. </a:t>
            </a:r>
          </a:p>
          <a:p>
            <a:pPr marL="0" indent="0">
              <a:buNone/>
            </a:pPr>
            <a:r>
              <a:rPr lang="ru-RU" dirty="0"/>
              <a:t>Рыбы нет в глубинах рек. </a:t>
            </a:r>
          </a:p>
          <a:p>
            <a:pPr marL="0" indent="0">
              <a:buNone/>
            </a:pPr>
            <a:r>
              <a:rPr lang="ru-RU" dirty="0"/>
              <a:t>Слева – свалка, справа – свалка, </a:t>
            </a:r>
          </a:p>
          <a:p>
            <a:pPr marL="0" indent="0">
              <a:buNone/>
            </a:pPr>
            <a:r>
              <a:rPr lang="ru-RU" dirty="0"/>
              <a:t>Посредине – человек.</a:t>
            </a:r>
          </a:p>
          <a:p>
            <a:pPr marL="0" indent="0">
              <a:buNone/>
            </a:pPr>
            <a:r>
              <a:rPr lang="ru-RU" dirty="0"/>
              <a:t>Что стоишь – глядишь уныло? </a:t>
            </a:r>
          </a:p>
          <a:p>
            <a:pPr marL="0" indent="0">
              <a:buNone/>
            </a:pPr>
            <a:r>
              <a:rPr lang="ru-RU" dirty="0"/>
              <a:t>Раньше думать надо было!</a:t>
            </a:r>
          </a:p>
          <a:p>
            <a:endParaRPr lang="ru-RU" sz="2000" dirty="0"/>
          </a:p>
          <a:p>
            <a:pPr algn="r"/>
            <a:r>
              <a:rPr lang="ru-RU" sz="2000" dirty="0"/>
              <a:t>Автор: </a:t>
            </a:r>
            <a:r>
              <a:rPr lang="ru-RU" dirty="0"/>
              <a:t>Анна Игнатова</a:t>
            </a:r>
          </a:p>
          <a:p>
            <a:pPr algn="r"/>
            <a:br>
              <a:rPr lang="ru-RU" sz="2000" dirty="0"/>
            </a:br>
            <a:r>
              <a:rPr lang="ru-RU" sz="1400" dirty="0"/>
              <a:t>Источник: </a:t>
            </a:r>
            <a:r>
              <a:rPr lang="ru-RU" sz="1400" dirty="0">
                <a:hlinkClick r:id="rId3"/>
              </a:rPr>
              <a:t>https://poemata.ru/poets/ignatova-anna/nedalekoe-buduschee/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14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A27FAE0-26BC-454D-AA0E-81938B976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354" y="1070231"/>
            <a:ext cx="5066944" cy="208672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71755" marR="71755" algn="ctr">
              <a:spcAft>
                <a:spcPts val="0"/>
              </a:spcAft>
            </a:pP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1. «Ребусы», за каждый правильный ответ, 5 баллов</a:t>
            </a:r>
            <a:endParaRPr lang="ru-RU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674B8E-467F-0601-E374-9E25FDFD4BC4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73" r="24873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560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A27FAE0-26BC-454D-AA0E-81938B976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380" y="163997"/>
            <a:ext cx="5066944" cy="4801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1. «Ребусы»</a:t>
            </a:r>
            <a:endParaRPr lang="ru-RU" sz="2800" dirty="0"/>
          </a:p>
        </p:txBody>
      </p:sp>
      <p:pic>
        <p:nvPicPr>
          <p:cNvPr id="1026" name="Picture 2" descr="Экологическая катастрофа в Литве изменит ритм жизни жителей – эксперты - ИА  REGNUM">
            <a:extLst>
              <a:ext uri="{FF2B5EF4-FFF2-40B4-BE49-F238E27FC236}">
                <a16:creationId xmlns:a16="http://schemas.microsoft.com/office/drawing/2014/main" id="{195426F9-D97F-4C9C-B265-610EE90E9F98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39" r="2363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2F2B457D-0626-4DB9-9649-DB71BC41B9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35" y="1119500"/>
            <a:ext cx="5695489" cy="5410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9938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A27FAE0-26BC-454D-AA0E-81938B976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380" y="163997"/>
            <a:ext cx="5066944" cy="4801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1. «Ребусы»</a:t>
            </a:r>
            <a:endParaRPr lang="ru-RU" sz="2800" dirty="0"/>
          </a:p>
        </p:txBody>
      </p:sp>
      <p:pic>
        <p:nvPicPr>
          <p:cNvPr id="1026" name="Picture 2" descr="Экологическая катастрофа в Литве изменит ритм жизни жителей – эксперты - ИА  REGNUM">
            <a:extLst>
              <a:ext uri="{FF2B5EF4-FFF2-40B4-BE49-F238E27FC236}">
                <a16:creationId xmlns:a16="http://schemas.microsoft.com/office/drawing/2014/main" id="{195426F9-D97F-4C9C-B265-610EE90E9F98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39" r="2363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2F2B457D-0626-4DB9-9649-DB71BC41B9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35" y="723643"/>
            <a:ext cx="5695489" cy="5410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78CA92B-053D-480A-A606-169BC64A140F}"/>
              </a:ext>
            </a:extLst>
          </p:cNvPr>
          <p:cNvSpPr/>
          <p:nvPr/>
        </p:nvSpPr>
        <p:spPr>
          <a:xfrm>
            <a:off x="1928598" y="6145549"/>
            <a:ext cx="33327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cap="all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экология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51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A27FAE0-26BC-454D-AA0E-81938B976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380" y="163997"/>
            <a:ext cx="5066944" cy="4801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1. «Ребусы»</a:t>
            </a:r>
            <a:endParaRPr lang="ru-RU" sz="2800" dirty="0"/>
          </a:p>
        </p:txBody>
      </p:sp>
      <p:pic>
        <p:nvPicPr>
          <p:cNvPr id="2050" name="Picture 2" descr="Экологическая катастрофа в мире и в России">
            <a:extLst>
              <a:ext uri="{FF2B5EF4-FFF2-40B4-BE49-F238E27FC236}">
                <a16:creationId xmlns:a16="http://schemas.microsoft.com/office/drawing/2014/main" id="{D94FFD4A-30E8-4144-B8AC-3CA027B4D61D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1" r="25501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E9087ED4-510A-4164-8758-7E5C1B6E6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379" y="798004"/>
            <a:ext cx="4971135" cy="4722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248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A27FAE0-26BC-454D-AA0E-81938B976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380" y="163997"/>
            <a:ext cx="5066944" cy="4801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1. «Ребусы»</a:t>
            </a:r>
            <a:endParaRPr lang="ru-RU" sz="2800" dirty="0"/>
          </a:p>
        </p:txBody>
      </p:sp>
      <p:pic>
        <p:nvPicPr>
          <p:cNvPr id="2050" name="Picture 2" descr="Экологическая катастрофа в мире и в России">
            <a:extLst>
              <a:ext uri="{FF2B5EF4-FFF2-40B4-BE49-F238E27FC236}">
                <a16:creationId xmlns:a16="http://schemas.microsoft.com/office/drawing/2014/main" id="{D94FFD4A-30E8-4144-B8AC-3CA027B4D61D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1" r="25501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E9087ED4-510A-4164-8758-7E5C1B6E6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379" y="798004"/>
            <a:ext cx="4971135" cy="4722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6520725-501B-4B03-8D3E-21B207C9DD1D}"/>
              </a:ext>
            </a:extLst>
          </p:cNvPr>
          <p:cNvSpPr/>
          <p:nvPr/>
        </p:nvSpPr>
        <p:spPr>
          <a:xfrm>
            <a:off x="2039694" y="5970685"/>
            <a:ext cx="33327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cap="all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РЕСУРС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40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A27FAE0-26BC-454D-AA0E-81938B976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380" y="163997"/>
            <a:ext cx="5066944" cy="4801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1. «Ребусы»</a:t>
            </a:r>
            <a:endParaRPr lang="ru-RU" sz="2800" dirty="0"/>
          </a:p>
        </p:txBody>
      </p:sp>
      <p:pic>
        <p:nvPicPr>
          <p:cNvPr id="4098" name="Picture 2" descr="Экологическая катастрофа назревает под Екатеринбургом">
            <a:extLst>
              <a:ext uri="{FF2B5EF4-FFF2-40B4-BE49-F238E27FC236}">
                <a16:creationId xmlns:a16="http://schemas.microsoft.com/office/drawing/2014/main" id="{650F825A-7982-4F9B-A596-2FD6AE914167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37" r="2783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4A2CFD7B-CDA3-4868-A0C7-CB477E4D7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90" y="964745"/>
            <a:ext cx="5994189" cy="2897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60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A27FAE0-26BC-454D-AA0E-81938B976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380" y="163997"/>
            <a:ext cx="5066944" cy="4801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1. «Ребусы»</a:t>
            </a:r>
            <a:endParaRPr lang="ru-RU" sz="2800" dirty="0"/>
          </a:p>
        </p:txBody>
      </p:sp>
      <p:pic>
        <p:nvPicPr>
          <p:cNvPr id="4098" name="Picture 2" descr="Экологическая катастрофа назревает под Екатеринбургом">
            <a:extLst>
              <a:ext uri="{FF2B5EF4-FFF2-40B4-BE49-F238E27FC236}">
                <a16:creationId xmlns:a16="http://schemas.microsoft.com/office/drawing/2014/main" id="{650F825A-7982-4F9B-A596-2FD6AE914167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37" r="2783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4A2CFD7B-CDA3-4868-A0C7-CB477E4D7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90" y="964745"/>
            <a:ext cx="5994189" cy="2897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3852803-D1C6-411A-B4D0-3D04B7D9112A}"/>
              </a:ext>
            </a:extLst>
          </p:cNvPr>
          <p:cNvSpPr/>
          <p:nvPr/>
        </p:nvSpPr>
        <p:spPr>
          <a:xfrm>
            <a:off x="1920052" y="5893255"/>
            <a:ext cx="33327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cap="all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ПРИРОДА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54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A27FAE0-26BC-454D-AA0E-81938B976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380" y="163997"/>
            <a:ext cx="5066944" cy="4801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1. «Ребусы»</a:t>
            </a:r>
            <a:endParaRPr lang="ru-RU" sz="2800" dirty="0"/>
          </a:p>
        </p:txBody>
      </p:sp>
      <p:pic>
        <p:nvPicPr>
          <p:cNvPr id="6146" name="Picture 2" descr="Экологическая катастрофа в Огайо: что за химикаты перевозил разбившийся  поезд - Рамблер/новости">
            <a:extLst>
              <a:ext uri="{FF2B5EF4-FFF2-40B4-BE49-F238E27FC236}">
                <a16:creationId xmlns:a16="http://schemas.microsoft.com/office/drawing/2014/main" id="{6511C335-630D-48E0-ADFC-2E4FFB06D234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3" r="23883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EC83F6D-B868-4B05-8F76-3D1AB918357E}"/>
              </a:ext>
            </a:extLst>
          </p:cNvPr>
          <p:cNvSpPr/>
          <p:nvPr/>
        </p:nvSpPr>
        <p:spPr>
          <a:xfrm>
            <a:off x="2467464" y="644128"/>
            <a:ext cx="20361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cap="all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ФРАЗА</a:t>
            </a:r>
            <a:endParaRPr lang="ru-RU" sz="3600" dirty="0">
              <a:solidFill>
                <a:srgbClr val="0070C0"/>
              </a:solidFill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9B30954D-48D5-49D3-8B17-C951AB0246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88" y="1662865"/>
            <a:ext cx="5972638" cy="216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649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A27FAE0-26BC-454D-AA0E-81938B976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380" y="163997"/>
            <a:ext cx="5066944" cy="4801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1. «Ребусы»</a:t>
            </a:r>
            <a:endParaRPr lang="ru-RU" sz="2800" dirty="0"/>
          </a:p>
        </p:txBody>
      </p:sp>
      <p:pic>
        <p:nvPicPr>
          <p:cNvPr id="6146" name="Picture 2" descr="Экологическая катастрофа в Огайо: что за химикаты перевозил разбившийся  поезд - Рамблер/новости">
            <a:extLst>
              <a:ext uri="{FF2B5EF4-FFF2-40B4-BE49-F238E27FC236}">
                <a16:creationId xmlns:a16="http://schemas.microsoft.com/office/drawing/2014/main" id="{6511C335-630D-48E0-ADFC-2E4FFB06D234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3" r="23883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EC83F6D-B868-4B05-8F76-3D1AB918357E}"/>
              </a:ext>
            </a:extLst>
          </p:cNvPr>
          <p:cNvSpPr/>
          <p:nvPr/>
        </p:nvSpPr>
        <p:spPr>
          <a:xfrm>
            <a:off x="2467464" y="644128"/>
            <a:ext cx="20361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cap="all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ФРАЗА</a:t>
            </a:r>
            <a:endParaRPr lang="ru-RU" sz="3600" dirty="0">
              <a:solidFill>
                <a:srgbClr val="0070C0"/>
              </a:solidFill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9B30954D-48D5-49D3-8B17-C951AB0246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88" y="1662865"/>
            <a:ext cx="5972638" cy="216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A882A6B-8C88-4E30-BE37-D7FB06A06B66}"/>
              </a:ext>
            </a:extLst>
          </p:cNvPr>
          <p:cNvSpPr/>
          <p:nvPr/>
        </p:nvSpPr>
        <p:spPr>
          <a:xfrm>
            <a:off x="1228077" y="5567541"/>
            <a:ext cx="51274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cap="all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СТОЧНЫЕ ВОДЫ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673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A27FAE0-26BC-454D-AA0E-81938B976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380" y="163997"/>
            <a:ext cx="5066944" cy="4801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1. «Ребусы»</a:t>
            </a:r>
            <a:endParaRPr lang="ru-RU" sz="2800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EC83F6D-B868-4B05-8F76-3D1AB918357E}"/>
              </a:ext>
            </a:extLst>
          </p:cNvPr>
          <p:cNvSpPr/>
          <p:nvPr/>
        </p:nvSpPr>
        <p:spPr>
          <a:xfrm>
            <a:off x="2467464" y="644128"/>
            <a:ext cx="20361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cap="all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ФРАЗА</a:t>
            </a:r>
            <a:endParaRPr lang="ru-RU" sz="3600" dirty="0">
              <a:solidFill>
                <a:srgbClr val="0070C0"/>
              </a:solidFill>
            </a:endParaRPr>
          </a:p>
        </p:txBody>
      </p:sp>
      <p:pic>
        <p:nvPicPr>
          <p:cNvPr id="8194" name="Picture 2" descr="Экологическая катастрофа в РФ: сколько времени уйдет на восстановление лесов">
            <a:extLst>
              <a:ext uri="{FF2B5EF4-FFF2-40B4-BE49-F238E27FC236}">
                <a16:creationId xmlns:a16="http://schemas.microsoft.com/office/drawing/2014/main" id="{1D35F08B-633C-41AB-826E-6090C59E5C9E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12" r="25112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FC01489A-F6AE-46CE-90F5-D02D32DF9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75" y="1290459"/>
            <a:ext cx="5714306" cy="2879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77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A27FAE0-26BC-454D-AA0E-81938B976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380" y="163997"/>
            <a:ext cx="5066944" cy="4801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1. «Ребусы»</a:t>
            </a:r>
            <a:endParaRPr lang="ru-RU" sz="2800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EC83F6D-B868-4B05-8F76-3D1AB918357E}"/>
              </a:ext>
            </a:extLst>
          </p:cNvPr>
          <p:cNvSpPr/>
          <p:nvPr/>
        </p:nvSpPr>
        <p:spPr>
          <a:xfrm>
            <a:off x="2467464" y="644128"/>
            <a:ext cx="20361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cap="all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ФРАЗА</a:t>
            </a:r>
            <a:endParaRPr lang="ru-RU" sz="3600" dirty="0">
              <a:solidFill>
                <a:srgbClr val="0070C0"/>
              </a:solidFill>
            </a:endParaRPr>
          </a:p>
        </p:txBody>
      </p:sp>
      <p:pic>
        <p:nvPicPr>
          <p:cNvPr id="8194" name="Picture 2" descr="Экологическая катастрофа в РФ: сколько времени уйдет на восстановление лесов">
            <a:extLst>
              <a:ext uri="{FF2B5EF4-FFF2-40B4-BE49-F238E27FC236}">
                <a16:creationId xmlns:a16="http://schemas.microsoft.com/office/drawing/2014/main" id="{1D35F08B-633C-41AB-826E-6090C59E5C9E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12" r="25112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FC01489A-F6AE-46CE-90F5-D02D32DF9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75" y="1290459"/>
            <a:ext cx="5714306" cy="2879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A5AAE72-D146-4D54-A276-C70EB6D05183}"/>
              </a:ext>
            </a:extLst>
          </p:cNvPr>
          <p:cNvSpPr/>
          <p:nvPr/>
        </p:nvSpPr>
        <p:spPr>
          <a:xfrm>
            <a:off x="387846" y="5321675"/>
            <a:ext cx="54581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cap="all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Экологическая катастрофа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670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A27FAE0-26BC-454D-AA0E-81938B976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380" y="163997"/>
            <a:ext cx="5066944" cy="4801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1. «Ребусы»</a:t>
            </a:r>
            <a:endParaRPr lang="ru-RU" sz="2800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EC83F6D-B868-4B05-8F76-3D1AB918357E}"/>
              </a:ext>
            </a:extLst>
          </p:cNvPr>
          <p:cNvSpPr/>
          <p:nvPr/>
        </p:nvSpPr>
        <p:spPr>
          <a:xfrm>
            <a:off x="2467464" y="644128"/>
            <a:ext cx="20361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cap="all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ФРАЗА</a:t>
            </a:r>
            <a:endParaRPr lang="ru-RU" sz="3600" dirty="0">
              <a:solidFill>
                <a:srgbClr val="0070C0"/>
              </a:solidFill>
            </a:endParaRPr>
          </a:p>
        </p:txBody>
      </p:sp>
      <p:pic>
        <p:nvPicPr>
          <p:cNvPr id="10242" name="Picture 2" descr="СТРАТЕГИЯ ЭКОЛОГИЧЕСКОЙ БЕЗОПАСНОСТИ ХАБАРОВСКОГО КРАЯ - ВОСХОД-ВАНИНО">
            <a:extLst>
              <a:ext uri="{FF2B5EF4-FFF2-40B4-BE49-F238E27FC236}">
                <a16:creationId xmlns:a16="http://schemas.microsoft.com/office/drawing/2014/main" id="{825B60EC-208F-403C-B5CF-EAC21E1ED618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4" r="25504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8D5D432C-D300-445A-8F05-ADBA121C4F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08" y="1290459"/>
            <a:ext cx="5744456" cy="3537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71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A27FAE0-26BC-454D-AA0E-81938B976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380" y="163997"/>
            <a:ext cx="5066944" cy="4801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1. «Ребусы»</a:t>
            </a:r>
            <a:endParaRPr lang="ru-RU" sz="2800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EC83F6D-B868-4B05-8F76-3D1AB918357E}"/>
              </a:ext>
            </a:extLst>
          </p:cNvPr>
          <p:cNvSpPr/>
          <p:nvPr/>
        </p:nvSpPr>
        <p:spPr>
          <a:xfrm>
            <a:off x="2467464" y="644128"/>
            <a:ext cx="20361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cap="all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ФРАЗА</a:t>
            </a:r>
            <a:endParaRPr lang="ru-RU" sz="3600" dirty="0">
              <a:solidFill>
                <a:srgbClr val="0070C0"/>
              </a:solidFill>
            </a:endParaRPr>
          </a:p>
        </p:txBody>
      </p:sp>
      <p:pic>
        <p:nvPicPr>
          <p:cNvPr id="10242" name="Picture 2" descr="СТРАТЕГИЯ ЭКОЛОГИЧЕСКОЙ БЕЗОПАСНОСТИ ХАБАРОВСКОГО КРАЯ - ВОСХОД-ВАНИНО">
            <a:extLst>
              <a:ext uri="{FF2B5EF4-FFF2-40B4-BE49-F238E27FC236}">
                <a16:creationId xmlns:a16="http://schemas.microsoft.com/office/drawing/2014/main" id="{825B60EC-208F-403C-B5CF-EAC21E1ED618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4" r="25504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8D5D432C-D300-445A-8F05-ADBA121C4F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08" y="1290459"/>
            <a:ext cx="5744456" cy="3537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37713F4-CA2D-40FA-9C90-1A3E13CCBFAB}"/>
              </a:ext>
            </a:extLst>
          </p:cNvPr>
          <p:cNvSpPr/>
          <p:nvPr/>
        </p:nvSpPr>
        <p:spPr>
          <a:xfrm>
            <a:off x="686835" y="5304584"/>
            <a:ext cx="515848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cap="all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Экологическая стратегия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51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965C49-4204-41F3-AC2F-446F456E9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080" y="1017274"/>
            <a:ext cx="11992920" cy="162337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Если вы правильно назовете химические элементы, то из первых букв этих названий получится </a:t>
            </a:r>
            <a:r>
              <a:rPr lang="ru-RU" b="1" dirty="0">
                <a:solidFill>
                  <a:srgbClr val="C00000"/>
                </a:solidFill>
              </a:rPr>
              <a:t>крылатая фраза</a:t>
            </a:r>
            <a:r>
              <a:rPr lang="ru-RU" b="1" dirty="0"/>
              <a:t>, На выполнение задания 5 мин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4CD33F-4E76-40B9-9F37-27A286E4CF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40649"/>
            <a:ext cx="10515600" cy="3536313"/>
          </a:xfrm>
        </p:spPr>
        <p:txBody>
          <a:bodyPr>
            <a:normAutofit/>
          </a:bodyPr>
          <a:lstStyle/>
          <a:p>
            <a:endParaRPr lang="ru-RU" sz="44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44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</a:t>
            </a: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</a:t>
            </a: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</a:t>
            </a: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Nb</a:t>
            </a: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</a:t>
            </a: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Eu</a:t>
            </a: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 </a:t>
            </a:r>
            <a:r>
              <a:rPr lang="en-US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</a:t>
            </a: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Lu</a:t>
            </a: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</a:t>
            </a:r>
            <a:endParaRPr lang="ru-RU" sz="4400" dirty="0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AB1575D5-DCF9-418D-B40B-EB007FF0A028}"/>
              </a:ext>
            </a:extLst>
          </p:cNvPr>
          <p:cNvSpPr txBox="1">
            <a:spLocks/>
          </p:cNvSpPr>
          <p:nvPr/>
        </p:nvSpPr>
        <p:spPr>
          <a:xfrm>
            <a:off x="3907785" y="6492352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Шаблоны презентаций с сайта </a:t>
            </a:r>
            <a:r>
              <a:rPr lang="en-US" sz="1200" dirty="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sz="1200" dirty="0">
              <a:solidFill>
                <a:schemeClr val="accent1"/>
              </a:solidFill>
            </a:endParaRPr>
          </a:p>
        </p:txBody>
      </p:sp>
      <p:sp>
        <p:nvSpPr>
          <p:cNvPr id="5" name="Рамка 4">
            <a:extLst>
              <a:ext uri="{FF2B5EF4-FFF2-40B4-BE49-F238E27FC236}">
                <a16:creationId xmlns:a16="http://schemas.microsoft.com/office/drawing/2014/main" id="{2144D743-5D3E-451D-A8E8-BA2EB8805B49}"/>
              </a:ext>
            </a:extLst>
          </p:cNvPr>
          <p:cNvSpPr/>
          <p:nvPr/>
        </p:nvSpPr>
        <p:spPr>
          <a:xfrm>
            <a:off x="99540" y="3050849"/>
            <a:ext cx="11780196" cy="3288990"/>
          </a:xfrm>
          <a:prstGeom prst="frame">
            <a:avLst>
              <a:gd name="adj1" fmla="val 1583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8DF5AA3-E2B8-4B0C-AD4B-A9F3B4BC320A}"/>
              </a:ext>
            </a:extLst>
          </p:cNvPr>
          <p:cNvSpPr/>
          <p:nvPr/>
        </p:nvSpPr>
        <p:spPr>
          <a:xfrm>
            <a:off x="3147540" y="165843"/>
            <a:ext cx="6096000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1. «Крылатая  фраза 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853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965C49-4204-41F3-AC2F-446F456E9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080" y="1017274"/>
            <a:ext cx="11992920" cy="162337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Если вы правильно назовете химические элементы, то из первых букв этих названий получится </a:t>
            </a:r>
            <a:r>
              <a:rPr lang="ru-RU" b="1" dirty="0">
                <a:solidFill>
                  <a:srgbClr val="C00000"/>
                </a:solidFill>
              </a:rPr>
              <a:t>крылатая фраза</a:t>
            </a:r>
            <a:r>
              <a:rPr lang="ru-RU" b="1" dirty="0"/>
              <a:t>, На выполнение задания 5 мин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4CD33F-4E76-40B9-9F37-27A286E4CF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40649"/>
            <a:ext cx="10515600" cy="3536313"/>
          </a:xfrm>
        </p:spPr>
        <p:txBody>
          <a:bodyPr>
            <a:normAutofit/>
          </a:bodyPr>
          <a:lstStyle/>
          <a:p>
            <a:endParaRPr lang="ru-RU" sz="44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44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</a:t>
            </a: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</a:t>
            </a: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</a:t>
            </a: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Nb</a:t>
            </a: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</a:t>
            </a: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Eu</a:t>
            </a: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 </a:t>
            </a:r>
            <a:r>
              <a:rPr lang="en-US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</a:t>
            </a: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Lu</a:t>
            </a:r>
            <a:r>
              <a:rPr lang="ru-RU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</a:t>
            </a:r>
            <a:endParaRPr lang="ru-RU" sz="4400" dirty="0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AB1575D5-DCF9-418D-B40B-EB007FF0A028}"/>
              </a:ext>
            </a:extLst>
          </p:cNvPr>
          <p:cNvSpPr txBox="1">
            <a:spLocks/>
          </p:cNvSpPr>
          <p:nvPr/>
        </p:nvSpPr>
        <p:spPr>
          <a:xfrm>
            <a:off x="3907785" y="6492352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Шаблоны презентаций с сайта </a:t>
            </a:r>
            <a:r>
              <a:rPr lang="en-US" sz="1200" dirty="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sz="1200" dirty="0">
              <a:solidFill>
                <a:schemeClr val="accent1"/>
              </a:solidFill>
            </a:endParaRPr>
          </a:p>
        </p:txBody>
      </p:sp>
      <p:sp>
        <p:nvSpPr>
          <p:cNvPr id="5" name="Рамка 4">
            <a:extLst>
              <a:ext uri="{FF2B5EF4-FFF2-40B4-BE49-F238E27FC236}">
                <a16:creationId xmlns:a16="http://schemas.microsoft.com/office/drawing/2014/main" id="{2144D743-5D3E-451D-A8E8-BA2EB8805B49}"/>
              </a:ext>
            </a:extLst>
          </p:cNvPr>
          <p:cNvSpPr/>
          <p:nvPr/>
        </p:nvSpPr>
        <p:spPr>
          <a:xfrm>
            <a:off x="99540" y="3050849"/>
            <a:ext cx="11780196" cy="3288990"/>
          </a:xfrm>
          <a:prstGeom prst="frame">
            <a:avLst>
              <a:gd name="adj1" fmla="val 1583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8DF5AA3-E2B8-4B0C-AD4B-A9F3B4BC320A}"/>
              </a:ext>
            </a:extLst>
          </p:cNvPr>
          <p:cNvSpPr/>
          <p:nvPr/>
        </p:nvSpPr>
        <p:spPr>
          <a:xfrm>
            <a:off x="3147540" y="165843"/>
            <a:ext cx="6096000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1. «Крылатая  фраза »</a:t>
            </a:r>
            <a:endParaRPr lang="ru-RU" sz="28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BC3CE5A-6CFF-43AB-8634-56C3B4D83094}"/>
              </a:ext>
            </a:extLst>
          </p:cNvPr>
          <p:cNvSpPr/>
          <p:nvPr/>
        </p:nvSpPr>
        <p:spPr>
          <a:xfrm>
            <a:off x="4254804" y="5200079"/>
            <a:ext cx="346966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Знание – сила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56108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F9A0C60-8D0D-4645-AA0A-D415921C2A79}"/>
              </a:ext>
            </a:extLst>
          </p:cNvPr>
          <p:cNvSpPr/>
          <p:nvPr/>
        </p:nvSpPr>
        <p:spPr>
          <a:xfrm>
            <a:off x="545506" y="1886826"/>
            <a:ext cx="11100987" cy="42829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Команды вы получаете по три таблички-указателя с цифрами 1, 2, 3.  На каждый задаваемый вопрос я даю три варианта ответа. По моему сигналу  вы  поднимаете табличку с номером ответа.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4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 каждый правильный ответ 1 балл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5E3EBC6-597C-419B-923A-47378F4B10C5}"/>
              </a:ext>
            </a:extLst>
          </p:cNvPr>
          <p:cNvSpPr/>
          <p:nvPr/>
        </p:nvSpPr>
        <p:spPr>
          <a:xfrm>
            <a:off x="1053980" y="446445"/>
            <a:ext cx="10084037" cy="95410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2.</a:t>
            </a:r>
          </a:p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«Золотые россыпи помоек»</a:t>
            </a:r>
          </a:p>
        </p:txBody>
      </p:sp>
    </p:spTree>
    <p:extLst>
      <p:ext uri="{BB962C8B-B14F-4D97-AF65-F5344CB8AC3E}">
        <p14:creationId xmlns:p14="http://schemas.microsoft.com/office/powerpoint/2010/main" val="195224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CEC3D0-E6CC-45EC-9883-A732B8F5E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76" y="49061"/>
            <a:ext cx="12120624" cy="1325563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1. Большую часть мусора, загрязняющего Землю, составляют: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78F6C5-8A4D-4AA6-A55A-64A87DCFEE4F}"/>
              </a:ext>
            </a:extLst>
          </p:cNvPr>
          <p:cNvSpPr txBox="1"/>
          <p:nvPr/>
        </p:nvSpPr>
        <p:spPr>
          <a:xfrm>
            <a:off x="8723453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34D1E5-DC45-434C-8F7F-E4485A789FF9}"/>
              </a:ext>
            </a:extLst>
          </p:cNvPr>
          <p:cNvSpPr txBox="1"/>
          <p:nvPr/>
        </p:nvSpPr>
        <p:spPr>
          <a:xfrm>
            <a:off x="8382000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46FF433-5F6F-4BD2-8D25-5DA759887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53814" y="2875200"/>
            <a:ext cx="802800" cy="802800"/>
          </a:xfrm>
          <a:prstGeom prst="rect">
            <a:avLst/>
          </a:prstGeom>
        </p:spPr>
      </p:pic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F08FA89A-2CF3-4F4F-A696-2AC3ED4E386C}"/>
              </a:ext>
            </a:extLst>
          </p:cNvPr>
          <p:cNvSpPr/>
          <p:nvPr/>
        </p:nvSpPr>
        <p:spPr>
          <a:xfrm>
            <a:off x="8349205" y="2141316"/>
            <a:ext cx="2916820" cy="4004841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D031BB-A60D-4F2C-B782-76D688E465E0}"/>
              </a:ext>
            </a:extLst>
          </p:cNvPr>
          <p:cNvSpPr txBox="1"/>
          <p:nvPr/>
        </p:nvSpPr>
        <p:spPr>
          <a:xfrm>
            <a:off x="8644505" y="3934067"/>
            <a:ext cx="24306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</a:rPr>
              <a:t>Металл</a:t>
            </a:r>
            <a:endParaRPr lang="en-US" sz="2800" b="1" i="1" dirty="0">
              <a:latin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3FDA23E-4497-4882-826A-4F579AAD36F9}"/>
              </a:ext>
            </a:extLst>
          </p:cNvPr>
          <p:cNvSpPr txBox="1"/>
          <p:nvPr/>
        </p:nvSpPr>
        <p:spPr>
          <a:xfrm>
            <a:off x="5014659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BE06102-CEC8-4A83-BD95-F8535D825B28}"/>
              </a:ext>
            </a:extLst>
          </p:cNvPr>
          <p:cNvSpPr txBox="1"/>
          <p:nvPr/>
        </p:nvSpPr>
        <p:spPr>
          <a:xfrm>
            <a:off x="4673206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B263DBCD-C49D-4FA8-9282-9915CA8C91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45020" y="2875200"/>
            <a:ext cx="802800" cy="802800"/>
          </a:xfrm>
          <a:prstGeom prst="rect">
            <a:avLst/>
          </a:prstGeom>
        </p:spPr>
      </p:pic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C6EA08D4-6D7E-44CA-B6D1-98BC866A1F95}"/>
              </a:ext>
            </a:extLst>
          </p:cNvPr>
          <p:cNvSpPr/>
          <p:nvPr/>
        </p:nvSpPr>
        <p:spPr>
          <a:xfrm>
            <a:off x="4640411" y="2141316"/>
            <a:ext cx="2916820" cy="4004841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471BBCC-1D4F-456E-BEC4-38308226CE8C}"/>
              </a:ext>
            </a:extLst>
          </p:cNvPr>
          <p:cNvSpPr txBox="1"/>
          <p:nvPr/>
        </p:nvSpPr>
        <p:spPr>
          <a:xfrm>
            <a:off x="4916346" y="3965458"/>
            <a:ext cx="2430683" cy="548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ct val="115000"/>
              </a:lnSpc>
            </a:pPr>
            <a:r>
              <a:rPr lang="ru-RU" sz="2800" b="1" i="1" dirty="0">
                <a:latin typeface="Times New Roman" panose="02020603050405020304" pitchFamily="18" charset="0"/>
              </a:rPr>
              <a:t>Стекло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6E1BBE2-D539-4385-98F2-3853486488AB}"/>
              </a:ext>
            </a:extLst>
          </p:cNvPr>
          <p:cNvSpPr txBox="1"/>
          <p:nvPr/>
        </p:nvSpPr>
        <p:spPr>
          <a:xfrm>
            <a:off x="1305865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FCAB2F1-E7DB-49A2-BA52-DAC2C8E71D67}"/>
              </a:ext>
            </a:extLst>
          </p:cNvPr>
          <p:cNvSpPr txBox="1"/>
          <p:nvPr/>
        </p:nvSpPr>
        <p:spPr>
          <a:xfrm>
            <a:off x="964412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35EDD6B8-96FB-413E-BF91-AA47F7AC9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36226" y="2875200"/>
            <a:ext cx="802800" cy="802800"/>
          </a:xfrm>
          <a:prstGeom prst="rect">
            <a:avLst/>
          </a:prstGeom>
        </p:spPr>
      </p:pic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id="{3B1DD88C-93CB-41FF-9231-BA395600FCA3}"/>
              </a:ext>
            </a:extLst>
          </p:cNvPr>
          <p:cNvSpPr/>
          <p:nvPr/>
        </p:nvSpPr>
        <p:spPr>
          <a:xfrm>
            <a:off x="931617" y="2141316"/>
            <a:ext cx="2916820" cy="4004841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A3B4F57-86D6-4ED5-8968-9C33E1407A0C}"/>
              </a:ext>
            </a:extLst>
          </p:cNvPr>
          <p:cNvSpPr txBox="1"/>
          <p:nvPr/>
        </p:nvSpPr>
        <p:spPr>
          <a:xfrm>
            <a:off x="1116812" y="3942105"/>
            <a:ext cx="24306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Пластмасса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9868CAA9-A85F-45D3-B936-EB164ECE27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47921" y="4643287"/>
            <a:ext cx="1188426" cy="118842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4232B8D-3E6F-42DA-88DA-33C6DF1186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253814" y="4662644"/>
            <a:ext cx="1099838" cy="1099838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F0FC09F6-6262-4E5D-BB1E-EC7B7C82EE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836226" y="4662644"/>
            <a:ext cx="1026244" cy="1026244"/>
          </a:xfrm>
          <a:prstGeom prst="rect">
            <a:avLst/>
          </a:prstGeom>
        </p:spPr>
      </p:pic>
      <p:sp>
        <p:nvSpPr>
          <p:cNvPr id="41" name="Нижний колонтитул 4">
            <a:extLst>
              <a:ext uri="{FF2B5EF4-FFF2-40B4-BE49-F238E27FC236}">
                <a16:creationId xmlns:a16="http://schemas.microsoft.com/office/drawing/2014/main" id="{DC4429A3-4693-4BDB-81C3-87F5080856B5}"/>
              </a:ext>
            </a:extLst>
          </p:cNvPr>
          <p:cNvSpPr txBox="1">
            <a:spLocks/>
          </p:cNvSpPr>
          <p:nvPr/>
        </p:nvSpPr>
        <p:spPr>
          <a:xfrm>
            <a:off x="3907785" y="6492352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Шаблоны презентаций с сайта</a:t>
            </a:r>
            <a:r>
              <a:rPr lang="ru-RU" sz="1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1200" dirty="0">
                <a:solidFill>
                  <a:schemeClr val="accent1">
                    <a:lumMod val="20000"/>
                    <a:lumOff val="80000"/>
                  </a:schemeClr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sz="12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CECACE71-4BFF-79E2-FCF0-0E810B88DB2C}"/>
              </a:ext>
            </a:extLst>
          </p:cNvPr>
          <p:cNvSpPr/>
          <p:nvPr/>
        </p:nvSpPr>
        <p:spPr>
          <a:xfrm>
            <a:off x="1880657" y="2483997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9E45AD33-AB82-92C3-9B9F-2B0C73154392}"/>
              </a:ext>
            </a:extLst>
          </p:cNvPr>
          <p:cNvSpPr/>
          <p:nvPr/>
        </p:nvSpPr>
        <p:spPr>
          <a:xfrm>
            <a:off x="5680191" y="2446663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</a:p>
        </p:txBody>
      </p:sp>
      <p:sp>
        <p:nvSpPr>
          <p:cNvPr id="33" name="Прямоугольник: скругленные углы 32">
            <a:extLst>
              <a:ext uri="{FF2B5EF4-FFF2-40B4-BE49-F238E27FC236}">
                <a16:creationId xmlns:a16="http://schemas.microsoft.com/office/drawing/2014/main" id="{E5CBEF4E-13ED-2E87-78A3-DFFE4F524B89}"/>
              </a:ext>
            </a:extLst>
          </p:cNvPr>
          <p:cNvSpPr/>
          <p:nvPr/>
        </p:nvSpPr>
        <p:spPr>
          <a:xfrm>
            <a:off x="9408352" y="2515814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687933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CEC3D0-E6CC-45EC-9883-A732B8F5E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76" y="49061"/>
            <a:ext cx="12120624" cy="1325563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2.	Прежде чем начать утилизацию отходов, их необходимо: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78F6C5-8A4D-4AA6-A55A-64A87DCFEE4F}"/>
              </a:ext>
            </a:extLst>
          </p:cNvPr>
          <p:cNvSpPr txBox="1"/>
          <p:nvPr/>
        </p:nvSpPr>
        <p:spPr>
          <a:xfrm>
            <a:off x="8723453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34D1E5-DC45-434C-8F7F-E4485A789FF9}"/>
              </a:ext>
            </a:extLst>
          </p:cNvPr>
          <p:cNvSpPr txBox="1"/>
          <p:nvPr/>
        </p:nvSpPr>
        <p:spPr>
          <a:xfrm>
            <a:off x="8382000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46FF433-5F6F-4BD2-8D25-5DA759887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53814" y="2875200"/>
            <a:ext cx="802800" cy="802800"/>
          </a:xfrm>
          <a:prstGeom prst="rect">
            <a:avLst/>
          </a:prstGeom>
        </p:spPr>
      </p:pic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F08FA89A-2CF3-4F4F-A696-2AC3ED4E386C}"/>
              </a:ext>
            </a:extLst>
          </p:cNvPr>
          <p:cNvSpPr/>
          <p:nvPr/>
        </p:nvSpPr>
        <p:spPr>
          <a:xfrm>
            <a:off x="8401436" y="2141315"/>
            <a:ext cx="2916820" cy="4004841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D031BB-A60D-4F2C-B782-76D688E465E0}"/>
              </a:ext>
            </a:extLst>
          </p:cNvPr>
          <p:cNvSpPr txBox="1"/>
          <p:nvPr/>
        </p:nvSpPr>
        <p:spPr>
          <a:xfrm>
            <a:off x="8644505" y="3934067"/>
            <a:ext cx="24306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</a:rPr>
              <a:t>Раскрошить</a:t>
            </a:r>
            <a:endParaRPr lang="en-US" sz="2800" b="1" i="1" dirty="0">
              <a:latin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3FDA23E-4497-4882-826A-4F579AAD36F9}"/>
              </a:ext>
            </a:extLst>
          </p:cNvPr>
          <p:cNvSpPr txBox="1"/>
          <p:nvPr/>
        </p:nvSpPr>
        <p:spPr>
          <a:xfrm>
            <a:off x="5014659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BE06102-CEC8-4A83-BD95-F8535D825B28}"/>
              </a:ext>
            </a:extLst>
          </p:cNvPr>
          <p:cNvSpPr txBox="1"/>
          <p:nvPr/>
        </p:nvSpPr>
        <p:spPr>
          <a:xfrm>
            <a:off x="4673206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B263DBCD-C49D-4FA8-9282-9915CA8C91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45020" y="2875200"/>
            <a:ext cx="802800" cy="802800"/>
          </a:xfrm>
          <a:prstGeom prst="rect">
            <a:avLst/>
          </a:prstGeom>
        </p:spPr>
      </p:pic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C6EA08D4-6D7E-44CA-B6D1-98BC866A1F95}"/>
              </a:ext>
            </a:extLst>
          </p:cNvPr>
          <p:cNvSpPr/>
          <p:nvPr/>
        </p:nvSpPr>
        <p:spPr>
          <a:xfrm>
            <a:off x="4640411" y="2141316"/>
            <a:ext cx="2916820" cy="4004841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471BBCC-1D4F-456E-BEC4-38308226CE8C}"/>
              </a:ext>
            </a:extLst>
          </p:cNvPr>
          <p:cNvSpPr txBox="1"/>
          <p:nvPr/>
        </p:nvSpPr>
        <p:spPr>
          <a:xfrm>
            <a:off x="4916346" y="3965458"/>
            <a:ext cx="2430683" cy="10436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lnSpc>
                <a:spcPct val="115000"/>
              </a:lnSpc>
            </a:pPr>
            <a:r>
              <a:rPr lang="ru-RU" sz="2800" b="1" i="1" dirty="0">
                <a:latin typeface="Times New Roman" panose="02020603050405020304" pitchFamily="18" charset="0"/>
              </a:rPr>
              <a:t>Собрать в одном месте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6E1BBE2-D539-4385-98F2-3853486488AB}"/>
              </a:ext>
            </a:extLst>
          </p:cNvPr>
          <p:cNvSpPr txBox="1"/>
          <p:nvPr/>
        </p:nvSpPr>
        <p:spPr>
          <a:xfrm>
            <a:off x="1305865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FCAB2F1-E7DB-49A2-BA52-DAC2C8E71D67}"/>
              </a:ext>
            </a:extLst>
          </p:cNvPr>
          <p:cNvSpPr txBox="1"/>
          <p:nvPr/>
        </p:nvSpPr>
        <p:spPr>
          <a:xfrm>
            <a:off x="964412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35EDD6B8-96FB-413E-BF91-AA47F7AC9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36226" y="2875200"/>
            <a:ext cx="802800" cy="802800"/>
          </a:xfrm>
          <a:prstGeom prst="rect">
            <a:avLst/>
          </a:prstGeom>
        </p:spPr>
      </p:pic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id="{3B1DD88C-93CB-41FF-9231-BA395600FCA3}"/>
              </a:ext>
            </a:extLst>
          </p:cNvPr>
          <p:cNvSpPr/>
          <p:nvPr/>
        </p:nvSpPr>
        <p:spPr>
          <a:xfrm>
            <a:off x="931617" y="2141316"/>
            <a:ext cx="2916820" cy="4004841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A3B4F57-86D6-4ED5-8968-9C33E1407A0C}"/>
              </a:ext>
            </a:extLst>
          </p:cNvPr>
          <p:cNvSpPr txBox="1"/>
          <p:nvPr/>
        </p:nvSpPr>
        <p:spPr>
          <a:xfrm>
            <a:off x="1116812" y="3942105"/>
            <a:ext cx="243068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Рассортировать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1" name="Нижний колонтитул 4">
            <a:extLst>
              <a:ext uri="{FF2B5EF4-FFF2-40B4-BE49-F238E27FC236}">
                <a16:creationId xmlns:a16="http://schemas.microsoft.com/office/drawing/2014/main" id="{DC4429A3-4693-4BDB-81C3-87F5080856B5}"/>
              </a:ext>
            </a:extLst>
          </p:cNvPr>
          <p:cNvSpPr txBox="1">
            <a:spLocks/>
          </p:cNvSpPr>
          <p:nvPr/>
        </p:nvSpPr>
        <p:spPr>
          <a:xfrm>
            <a:off x="3907785" y="6492352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Шаблоны презентаций с сайта</a:t>
            </a:r>
            <a:r>
              <a:rPr lang="ru-RU" sz="1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1200" dirty="0">
                <a:solidFill>
                  <a:schemeClr val="accent1">
                    <a:lumMod val="20000"/>
                    <a:lumOff val="8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sz="12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CB08BE2C-FE36-33FC-4028-E4D2A3468000}"/>
              </a:ext>
            </a:extLst>
          </p:cNvPr>
          <p:cNvSpPr/>
          <p:nvPr/>
        </p:nvSpPr>
        <p:spPr>
          <a:xfrm>
            <a:off x="1880657" y="2483997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800E5750-5DCF-6B9D-4047-2E12182FA394}"/>
              </a:ext>
            </a:extLst>
          </p:cNvPr>
          <p:cNvSpPr/>
          <p:nvPr/>
        </p:nvSpPr>
        <p:spPr>
          <a:xfrm>
            <a:off x="5680191" y="2446663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</a:p>
        </p:txBody>
      </p:sp>
      <p:sp>
        <p:nvSpPr>
          <p:cNvPr id="31" name="Прямоугольник: скругленные углы 30">
            <a:extLst>
              <a:ext uri="{FF2B5EF4-FFF2-40B4-BE49-F238E27FC236}">
                <a16:creationId xmlns:a16="http://schemas.microsoft.com/office/drawing/2014/main" id="{1B8F8C77-0ADA-ABED-0D5E-14382F07118B}"/>
              </a:ext>
            </a:extLst>
          </p:cNvPr>
          <p:cNvSpPr/>
          <p:nvPr/>
        </p:nvSpPr>
        <p:spPr>
          <a:xfrm>
            <a:off x="9408352" y="2515814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77146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CEC3D0-E6CC-45EC-9883-A732B8F5E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76" y="49061"/>
            <a:ext cx="12120624" cy="1325563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3)	Для того чтобы переработать пластмассу, ее необходимо: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78F6C5-8A4D-4AA6-A55A-64A87DCFEE4F}"/>
              </a:ext>
            </a:extLst>
          </p:cNvPr>
          <p:cNvSpPr txBox="1"/>
          <p:nvPr/>
        </p:nvSpPr>
        <p:spPr>
          <a:xfrm>
            <a:off x="8723453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34D1E5-DC45-434C-8F7F-E4485A789FF9}"/>
              </a:ext>
            </a:extLst>
          </p:cNvPr>
          <p:cNvSpPr txBox="1"/>
          <p:nvPr/>
        </p:nvSpPr>
        <p:spPr>
          <a:xfrm>
            <a:off x="8382000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46FF433-5F6F-4BD2-8D25-5DA759887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53814" y="2875200"/>
            <a:ext cx="802800" cy="802800"/>
          </a:xfrm>
          <a:prstGeom prst="rect">
            <a:avLst/>
          </a:prstGeom>
        </p:spPr>
      </p:pic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F08FA89A-2CF3-4F4F-A696-2AC3ED4E386C}"/>
              </a:ext>
            </a:extLst>
          </p:cNvPr>
          <p:cNvSpPr/>
          <p:nvPr/>
        </p:nvSpPr>
        <p:spPr>
          <a:xfrm>
            <a:off x="8401436" y="2141315"/>
            <a:ext cx="2916820" cy="4004841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D031BB-A60D-4F2C-B782-76D688E465E0}"/>
              </a:ext>
            </a:extLst>
          </p:cNvPr>
          <p:cNvSpPr txBox="1"/>
          <p:nvPr/>
        </p:nvSpPr>
        <p:spPr>
          <a:xfrm>
            <a:off x="8723453" y="3942105"/>
            <a:ext cx="24306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</a:rPr>
              <a:t>Переплавить</a:t>
            </a:r>
            <a:endParaRPr lang="en-US" sz="2800" b="1" i="1" dirty="0">
              <a:latin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3FDA23E-4497-4882-826A-4F579AAD36F9}"/>
              </a:ext>
            </a:extLst>
          </p:cNvPr>
          <p:cNvSpPr txBox="1"/>
          <p:nvPr/>
        </p:nvSpPr>
        <p:spPr>
          <a:xfrm>
            <a:off x="5014659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BE06102-CEC8-4A83-BD95-F8535D825B28}"/>
              </a:ext>
            </a:extLst>
          </p:cNvPr>
          <p:cNvSpPr txBox="1"/>
          <p:nvPr/>
        </p:nvSpPr>
        <p:spPr>
          <a:xfrm>
            <a:off x="4673206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B263DBCD-C49D-4FA8-9282-9915CA8C91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45020" y="2875200"/>
            <a:ext cx="802800" cy="802800"/>
          </a:xfrm>
          <a:prstGeom prst="rect">
            <a:avLst/>
          </a:prstGeom>
        </p:spPr>
      </p:pic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C6EA08D4-6D7E-44CA-B6D1-98BC866A1F95}"/>
              </a:ext>
            </a:extLst>
          </p:cNvPr>
          <p:cNvSpPr/>
          <p:nvPr/>
        </p:nvSpPr>
        <p:spPr>
          <a:xfrm>
            <a:off x="4640411" y="2141316"/>
            <a:ext cx="2916820" cy="4004841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471BBCC-1D4F-456E-BEC4-38308226CE8C}"/>
              </a:ext>
            </a:extLst>
          </p:cNvPr>
          <p:cNvSpPr txBox="1"/>
          <p:nvPr/>
        </p:nvSpPr>
        <p:spPr>
          <a:xfrm>
            <a:off x="4916346" y="3965458"/>
            <a:ext cx="2430683" cy="15391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lnSpc>
                <a:spcPct val="115000"/>
              </a:lnSpc>
            </a:pPr>
            <a:r>
              <a:rPr lang="ru-RU" sz="2800" b="1" i="1" dirty="0">
                <a:latin typeface="Times New Roman" panose="02020603050405020304" pitchFamily="18" charset="0"/>
              </a:rPr>
              <a:t>Сжечь при специальных условиях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6E1BBE2-D539-4385-98F2-3853486488AB}"/>
              </a:ext>
            </a:extLst>
          </p:cNvPr>
          <p:cNvSpPr txBox="1"/>
          <p:nvPr/>
        </p:nvSpPr>
        <p:spPr>
          <a:xfrm>
            <a:off x="1305865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FCAB2F1-E7DB-49A2-BA52-DAC2C8E71D67}"/>
              </a:ext>
            </a:extLst>
          </p:cNvPr>
          <p:cNvSpPr txBox="1"/>
          <p:nvPr/>
        </p:nvSpPr>
        <p:spPr>
          <a:xfrm>
            <a:off x="964412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35EDD6B8-96FB-413E-BF91-AA47F7AC9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36226" y="2875200"/>
            <a:ext cx="802800" cy="802800"/>
          </a:xfrm>
          <a:prstGeom prst="rect">
            <a:avLst/>
          </a:prstGeom>
        </p:spPr>
      </p:pic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id="{3B1DD88C-93CB-41FF-9231-BA395600FCA3}"/>
              </a:ext>
            </a:extLst>
          </p:cNvPr>
          <p:cNvSpPr/>
          <p:nvPr/>
        </p:nvSpPr>
        <p:spPr>
          <a:xfrm>
            <a:off x="931617" y="2141316"/>
            <a:ext cx="2916820" cy="4004841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A3B4F57-86D6-4ED5-8968-9C33E1407A0C}"/>
              </a:ext>
            </a:extLst>
          </p:cNvPr>
          <p:cNvSpPr txBox="1"/>
          <p:nvPr/>
        </p:nvSpPr>
        <p:spPr>
          <a:xfrm>
            <a:off x="1116812" y="3942105"/>
            <a:ext cx="243068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Компостировать. 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1" name="Нижний колонтитул 4">
            <a:extLst>
              <a:ext uri="{FF2B5EF4-FFF2-40B4-BE49-F238E27FC236}">
                <a16:creationId xmlns:a16="http://schemas.microsoft.com/office/drawing/2014/main" id="{DC4429A3-4693-4BDB-81C3-87F5080856B5}"/>
              </a:ext>
            </a:extLst>
          </p:cNvPr>
          <p:cNvSpPr txBox="1">
            <a:spLocks/>
          </p:cNvSpPr>
          <p:nvPr/>
        </p:nvSpPr>
        <p:spPr>
          <a:xfrm>
            <a:off x="3907785" y="6492352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Шаблоны презентаций с сайта</a:t>
            </a:r>
            <a:r>
              <a:rPr lang="ru-RU" sz="1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1200" dirty="0">
                <a:solidFill>
                  <a:schemeClr val="accent1">
                    <a:lumMod val="20000"/>
                    <a:lumOff val="8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sz="12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CB08BE2C-FE36-33FC-4028-E4D2A3468000}"/>
              </a:ext>
            </a:extLst>
          </p:cNvPr>
          <p:cNvSpPr/>
          <p:nvPr/>
        </p:nvSpPr>
        <p:spPr>
          <a:xfrm>
            <a:off x="1880657" y="2483997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800E5750-5DCF-6B9D-4047-2E12182FA394}"/>
              </a:ext>
            </a:extLst>
          </p:cNvPr>
          <p:cNvSpPr/>
          <p:nvPr/>
        </p:nvSpPr>
        <p:spPr>
          <a:xfrm>
            <a:off x="5680191" y="2446663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</a:p>
        </p:txBody>
      </p:sp>
      <p:sp>
        <p:nvSpPr>
          <p:cNvPr id="31" name="Прямоугольник: скругленные углы 30">
            <a:extLst>
              <a:ext uri="{FF2B5EF4-FFF2-40B4-BE49-F238E27FC236}">
                <a16:creationId xmlns:a16="http://schemas.microsoft.com/office/drawing/2014/main" id="{1B8F8C77-0ADA-ABED-0D5E-14382F07118B}"/>
              </a:ext>
            </a:extLst>
          </p:cNvPr>
          <p:cNvSpPr/>
          <p:nvPr/>
        </p:nvSpPr>
        <p:spPr>
          <a:xfrm>
            <a:off x="9408352" y="2515814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15230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CEC3D0-E6CC-45EC-9883-A732B8F5E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76" y="49061"/>
            <a:ext cx="12120624" cy="1325563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4)	Первоочередная забота при выборе свалки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78F6C5-8A4D-4AA6-A55A-64A87DCFEE4F}"/>
              </a:ext>
            </a:extLst>
          </p:cNvPr>
          <p:cNvSpPr txBox="1"/>
          <p:nvPr/>
        </p:nvSpPr>
        <p:spPr>
          <a:xfrm>
            <a:off x="8723453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34D1E5-DC45-434C-8F7F-E4485A789FF9}"/>
              </a:ext>
            </a:extLst>
          </p:cNvPr>
          <p:cNvSpPr txBox="1"/>
          <p:nvPr/>
        </p:nvSpPr>
        <p:spPr>
          <a:xfrm>
            <a:off x="8382000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46FF433-5F6F-4BD2-8D25-5DA759887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53814" y="2875200"/>
            <a:ext cx="802800" cy="802800"/>
          </a:xfrm>
          <a:prstGeom prst="rect">
            <a:avLst/>
          </a:prstGeom>
        </p:spPr>
      </p:pic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F08FA89A-2CF3-4F4F-A696-2AC3ED4E386C}"/>
              </a:ext>
            </a:extLst>
          </p:cNvPr>
          <p:cNvSpPr/>
          <p:nvPr/>
        </p:nvSpPr>
        <p:spPr>
          <a:xfrm>
            <a:off x="8401436" y="2141315"/>
            <a:ext cx="2916820" cy="4004841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D031BB-A60D-4F2C-B782-76D688E465E0}"/>
              </a:ext>
            </a:extLst>
          </p:cNvPr>
          <p:cNvSpPr txBox="1"/>
          <p:nvPr/>
        </p:nvSpPr>
        <p:spPr>
          <a:xfrm>
            <a:off x="8723453" y="3942105"/>
            <a:ext cx="243068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</a:rPr>
              <a:t>Укомплектование соответствующей техникой</a:t>
            </a:r>
            <a:endParaRPr lang="en-US" sz="2800" b="1" i="1" dirty="0">
              <a:latin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3FDA23E-4497-4882-826A-4F579AAD36F9}"/>
              </a:ext>
            </a:extLst>
          </p:cNvPr>
          <p:cNvSpPr txBox="1"/>
          <p:nvPr/>
        </p:nvSpPr>
        <p:spPr>
          <a:xfrm>
            <a:off x="5014659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BE06102-CEC8-4A83-BD95-F8535D825B28}"/>
              </a:ext>
            </a:extLst>
          </p:cNvPr>
          <p:cNvSpPr txBox="1"/>
          <p:nvPr/>
        </p:nvSpPr>
        <p:spPr>
          <a:xfrm>
            <a:off x="4673206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B263DBCD-C49D-4FA8-9282-9915CA8C91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45020" y="2875200"/>
            <a:ext cx="802800" cy="802800"/>
          </a:xfrm>
          <a:prstGeom prst="rect">
            <a:avLst/>
          </a:prstGeom>
        </p:spPr>
      </p:pic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C6EA08D4-6D7E-44CA-B6D1-98BC866A1F95}"/>
              </a:ext>
            </a:extLst>
          </p:cNvPr>
          <p:cNvSpPr/>
          <p:nvPr/>
        </p:nvSpPr>
        <p:spPr>
          <a:xfrm>
            <a:off x="4640411" y="2141316"/>
            <a:ext cx="2916820" cy="4004841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471BBCC-1D4F-456E-BEC4-38308226CE8C}"/>
              </a:ext>
            </a:extLst>
          </p:cNvPr>
          <p:cNvSpPr txBox="1"/>
          <p:nvPr/>
        </p:nvSpPr>
        <p:spPr>
          <a:xfrm>
            <a:off x="4916346" y="3965458"/>
            <a:ext cx="2430683" cy="10436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lnSpc>
                <a:spcPct val="115000"/>
              </a:lnSpc>
            </a:pPr>
            <a:r>
              <a:rPr lang="ru-RU" sz="2800" b="1" i="1" dirty="0">
                <a:latin typeface="Times New Roman" panose="02020603050405020304" pitchFamily="18" charset="0"/>
              </a:rPr>
              <a:t>Ограждение места свалки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6E1BBE2-D539-4385-98F2-3853486488AB}"/>
              </a:ext>
            </a:extLst>
          </p:cNvPr>
          <p:cNvSpPr txBox="1"/>
          <p:nvPr/>
        </p:nvSpPr>
        <p:spPr>
          <a:xfrm>
            <a:off x="1305865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FCAB2F1-E7DB-49A2-BA52-DAC2C8E71D67}"/>
              </a:ext>
            </a:extLst>
          </p:cNvPr>
          <p:cNvSpPr txBox="1"/>
          <p:nvPr/>
        </p:nvSpPr>
        <p:spPr>
          <a:xfrm>
            <a:off x="964412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35EDD6B8-96FB-413E-BF91-AA47F7AC9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36226" y="2875200"/>
            <a:ext cx="802800" cy="802800"/>
          </a:xfrm>
          <a:prstGeom prst="rect">
            <a:avLst/>
          </a:prstGeom>
        </p:spPr>
      </p:pic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id="{3B1DD88C-93CB-41FF-9231-BA395600FCA3}"/>
              </a:ext>
            </a:extLst>
          </p:cNvPr>
          <p:cNvSpPr/>
          <p:nvPr/>
        </p:nvSpPr>
        <p:spPr>
          <a:xfrm>
            <a:off x="931617" y="2141316"/>
            <a:ext cx="2916820" cy="4004841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A3B4F57-86D6-4ED5-8968-9C33E1407A0C}"/>
              </a:ext>
            </a:extLst>
          </p:cNvPr>
          <p:cNvSpPr txBox="1"/>
          <p:nvPr/>
        </p:nvSpPr>
        <p:spPr>
          <a:xfrm>
            <a:off x="1116812" y="3942105"/>
            <a:ext cx="243068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Защита поверхности земли и грунтовых вод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1" name="Нижний колонтитул 4">
            <a:extLst>
              <a:ext uri="{FF2B5EF4-FFF2-40B4-BE49-F238E27FC236}">
                <a16:creationId xmlns:a16="http://schemas.microsoft.com/office/drawing/2014/main" id="{DC4429A3-4693-4BDB-81C3-87F5080856B5}"/>
              </a:ext>
            </a:extLst>
          </p:cNvPr>
          <p:cNvSpPr txBox="1">
            <a:spLocks/>
          </p:cNvSpPr>
          <p:nvPr/>
        </p:nvSpPr>
        <p:spPr>
          <a:xfrm>
            <a:off x="3907785" y="6492352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Шаблоны презентаций с сайта</a:t>
            </a:r>
            <a:r>
              <a:rPr lang="ru-RU" sz="1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1200" dirty="0">
                <a:solidFill>
                  <a:schemeClr val="accent1">
                    <a:lumMod val="20000"/>
                    <a:lumOff val="8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sz="12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CB08BE2C-FE36-33FC-4028-E4D2A3468000}"/>
              </a:ext>
            </a:extLst>
          </p:cNvPr>
          <p:cNvSpPr/>
          <p:nvPr/>
        </p:nvSpPr>
        <p:spPr>
          <a:xfrm>
            <a:off x="1880657" y="2483997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800E5750-5DCF-6B9D-4047-2E12182FA394}"/>
              </a:ext>
            </a:extLst>
          </p:cNvPr>
          <p:cNvSpPr/>
          <p:nvPr/>
        </p:nvSpPr>
        <p:spPr>
          <a:xfrm>
            <a:off x="5680191" y="2446663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</a:p>
        </p:txBody>
      </p:sp>
      <p:sp>
        <p:nvSpPr>
          <p:cNvPr id="31" name="Прямоугольник: скругленные углы 30">
            <a:extLst>
              <a:ext uri="{FF2B5EF4-FFF2-40B4-BE49-F238E27FC236}">
                <a16:creationId xmlns:a16="http://schemas.microsoft.com/office/drawing/2014/main" id="{1B8F8C77-0ADA-ABED-0D5E-14382F07118B}"/>
              </a:ext>
            </a:extLst>
          </p:cNvPr>
          <p:cNvSpPr/>
          <p:nvPr/>
        </p:nvSpPr>
        <p:spPr>
          <a:xfrm>
            <a:off x="9408352" y="2515814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18302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CEC3D0-E6CC-45EC-9883-A732B8F5E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76" y="49061"/>
            <a:ext cx="12120624" cy="1325563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5)	Вредные выбросы оказывают влияние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78F6C5-8A4D-4AA6-A55A-64A87DCFEE4F}"/>
              </a:ext>
            </a:extLst>
          </p:cNvPr>
          <p:cNvSpPr txBox="1"/>
          <p:nvPr/>
        </p:nvSpPr>
        <p:spPr>
          <a:xfrm>
            <a:off x="8723453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34D1E5-DC45-434C-8F7F-E4485A789FF9}"/>
              </a:ext>
            </a:extLst>
          </p:cNvPr>
          <p:cNvSpPr txBox="1"/>
          <p:nvPr/>
        </p:nvSpPr>
        <p:spPr>
          <a:xfrm>
            <a:off x="8382000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46FF433-5F6F-4BD2-8D25-5DA759887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53814" y="2875200"/>
            <a:ext cx="802800" cy="802800"/>
          </a:xfrm>
          <a:prstGeom prst="rect">
            <a:avLst/>
          </a:prstGeom>
        </p:spPr>
      </p:pic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F08FA89A-2CF3-4F4F-A696-2AC3ED4E386C}"/>
              </a:ext>
            </a:extLst>
          </p:cNvPr>
          <p:cNvSpPr/>
          <p:nvPr/>
        </p:nvSpPr>
        <p:spPr>
          <a:xfrm>
            <a:off x="8401436" y="2141315"/>
            <a:ext cx="2916820" cy="4004841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D031BB-A60D-4F2C-B782-76D688E465E0}"/>
              </a:ext>
            </a:extLst>
          </p:cNvPr>
          <p:cNvSpPr txBox="1"/>
          <p:nvPr/>
        </p:nvSpPr>
        <p:spPr>
          <a:xfrm>
            <a:off x="8723453" y="3942105"/>
            <a:ext cx="243068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latin typeface="Times New Roman" panose="02020603050405020304" pitchFamily="18" charset="0"/>
              </a:rPr>
              <a:t>Даже на территории, удаленные от места, </a:t>
            </a:r>
          </a:p>
          <a:p>
            <a:pPr algn="ctr"/>
            <a:r>
              <a:rPr lang="ru-RU" sz="2400" b="1" i="1" dirty="0">
                <a:latin typeface="Times New Roman" panose="02020603050405020304" pitchFamily="18" charset="0"/>
              </a:rPr>
              <a:t>где загрязнение  «увидело свет». </a:t>
            </a:r>
            <a:endParaRPr lang="en-US" sz="2400" b="1" i="1" dirty="0">
              <a:latin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3FDA23E-4497-4882-826A-4F579AAD36F9}"/>
              </a:ext>
            </a:extLst>
          </p:cNvPr>
          <p:cNvSpPr txBox="1"/>
          <p:nvPr/>
        </p:nvSpPr>
        <p:spPr>
          <a:xfrm>
            <a:off x="5014659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BE06102-CEC8-4A83-BD95-F8535D825B28}"/>
              </a:ext>
            </a:extLst>
          </p:cNvPr>
          <p:cNvSpPr txBox="1"/>
          <p:nvPr/>
        </p:nvSpPr>
        <p:spPr>
          <a:xfrm>
            <a:off x="4673206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B263DBCD-C49D-4FA8-9282-9915CA8C91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45020" y="2875200"/>
            <a:ext cx="802800" cy="802800"/>
          </a:xfrm>
          <a:prstGeom prst="rect">
            <a:avLst/>
          </a:prstGeom>
        </p:spPr>
      </p:pic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C6EA08D4-6D7E-44CA-B6D1-98BC866A1F95}"/>
              </a:ext>
            </a:extLst>
          </p:cNvPr>
          <p:cNvSpPr/>
          <p:nvPr/>
        </p:nvSpPr>
        <p:spPr>
          <a:xfrm>
            <a:off x="4640411" y="2141316"/>
            <a:ext cx="2916820" cy="4004841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471BBCC-1D4F-456E-BEC4-38308226CE8C}"/>
              </a:ext>
            </a:extLst>
          </p:cNvPr>
          <p:cNvSpPr txBox="1"/>
          <p:nvPr/>
        </p:nvSpPr>
        <p:spPr>
          <a:xfrm>
            <a:off x="4916346" y="3965458"/>
            <a:ext cx="2430683" cy="15391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lnSpc>
                <a:spcPct val="115000"/>
              </a:lnSpc>
            </a:pPr>
            <a:r>
              <a:rPr lang="ru-RU" sz="2800" b="1" i="1" dirty="0">
                <a:latin typeface="Times New Roman" panose="02020603050405020304" pitchFamily="18" charset="0"/>
              </a:rPr>
              <a:t>На  близлежащие регионы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6E1BBE2-D539-4385-98F2-3853486488AB}"/>
              </a:ext>
            </a:extLst>
          </p:cNvPr>
          <p:cNvSpPr txBox="1"/>
          <p:nvPr/>
        </p:nvSpPr>
        <p:spPr>
          <a:xfrm>
            <a:off x="1305865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FCAB2F1-E7DB-49A2-BA52-DAC2C8E71D67}"/>
              </a:ext>
            </a:extLst>
          </p:cNvPr>
          <p:cNvSpPr txBox="1"/>
          <p:nvPr/>
        </p:nvSpPr>
        <p:spPr>
          <a:xfrm>
            <a:off x="964412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35EDD6B8-96FB-413E-BF91-AA47F7AC9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36226" y="2875200"/>
            <a:ext cx="802800" cy="802800"/>
          </a:xfrm>
          <a:prstGeom prst="rect">
            <a:avLst/>
          </a:prstGeom>
        </p:spPr>
      </p:pic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id="{3B1DD88C-93CB-41FF-9231-BA395600FCA3}"/>
              </a:ext>
            </a:extLst>
          </p:cNvPr>
          <p:cNvSpPr/>
          <p:nvPr/>
        </p:nvSpPr>
        <p:spPr>
          <a:xfrm>
            <a:off x="931617" y="2141316"/>
            <a:ext cx="2916820" cy="4004841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A3B4F57-86D6-4ED5-8968-9C33E1407A0C}"/>
              </a:ext>
            </a:extLst>
          </p:cNvPr>
          <p:cNvSpPr txBox="1"/>
          <p:nvPr/>
        </p:nvSpPr>
        <p:spPr>
          <a:xfrm>
            <a:off x="1116812" y="3942105"/>
            <a:ext cx="2430683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Только на те регионы, где появилось загрязнение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1" name="Нижний колонтитул 4">
            <a:extLst>
              <a:ext uri="{FF2B5EF4-FFF2-40B4-BE49-F238E27FC236}">
                <a16:creationId xmlns:a16="http://schemas.microsoft.com/office/drawing/2014/main" id="{DC4429A3-4693-4BDB-81C3-87F5080856B5}"/>
              </a:ext>
            </a:extLst>
          </p:cNvPr>
          <p:cNvSpPr txBox="1">
            <a:spLocks/>
          </p:cNvSpPr>
          <p:nvPr/>
        </p:nvSpPr>
        <p:spPr>
          <a:xfrm>
            <a:off x="3907785" y="6492352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Шаблоны презентаций с сайта</a:t>
            </a:r>
            <a:r>
              <a:rPr lang="ru-RU" sz="1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1200" dirty="0">
                <a:solidFill>
                  <a:schemeClr val="accent1">
                    <a:lumMod val="20000"/>
                    <a:lumOff val="8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sz="12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CB08BE2C-FE36-33FC-4028-E4D2A3468000}"/>
              </a:ext>
            </a:extLst>
          </p:cNvPr>
          <p:cNvSpPr/>
          <p:nvPr/>
        </p:nvSpPr>
        <p:spPr>
          <a:xfrm>
            <a:off x="1880657" y="2483997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800E5750-5DCF-6B9D-4047-2E12182FA394}"/>
              </a:ext>
            </a:extLst>
          </p:cNvPr>
          <p:cNvSpPr/>
          <p:nvPr/>
        </p:nvSpPr>
        <p:spPr>
          <a:xfrm>
            <a:off x="5680191" y="2446663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</a:p>
        </p:txBody>
      </p:sp>
      <p:sp>
        <p:nvSpPr>
          <p:cNvPr id="31" name="Прямоугольник: скругленные углы 30">
            <a:extLst>
              <a:ext uri="{FF2B5EF4-FFF2-40B4-BE49-F238E27FC236}">
                <a16:creationId xmlns:a16="http://schemas.microsoft.com/office/drawing/2014/main" id="{1B8F8C77-0ADA-ABED-0D5E-14382F07118B}"/>
              </a:ext>
            </a:extLst>
          </p:cNvPr>
          <p:cNvSpPr/>
          <p:nvPr/>
        </p:nvSpPr>
        <p:spPr>
          <a:xfrm>
            <a:off x="9408352" y="2515814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81930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CEC3D0-E6CC-45EC-9883-A732B8F5E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76" y="49061"/>
            <a:ext cx="12120624" cy="1325563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6)	Самая страшная «добавка» к воде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78F6C5-8A4D-4AA6-A55A-64A87DCFEE4F}"/>
              </a:ext>
            </a:extLst>
          </p:cNvPr>
          <p:cNvSpPr txBox="1"/>
          <p:nvPr/>
        </p:nvSpPr>
        <p:spPr>
          <a:xfrm>
            <a:off x="8723453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34D1E5-DC45-434C-8F7F-E4485A789FF9}"/>
              </a:ext>
            </a:extLst>
          </p:cNvPr>
          <p:cNvSpPr txBox="1"/>
          <p:nvPr/>
        </p:nvSpPr>
        <p:spPr>
          <a:xfrm>
            <a:off x="8382000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46FF433-5F6F-4BD2-8D25-5DA759887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53814" y="2875200"/>
            <a:ext cx="802800" cy="802800"/>
          </a:xfrm>
          <a:prstGeom prst="rect">
            <a:avLst/>
          </a:prstGeom>
        </p:spPr>
      </p:pic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F08FA89A-2CF3-4F4F-A696-2AC3ED4E386C}"/>
              </a:ext>
            </a:extLst>
          </p:cNvPr>
          <p:cNvSpPr/>
          <p:nvPr/>
        </p:nvSpPr>
        <p:spPr>
          <a:xfrm>
            <a:off x="8401436" y="2141315"/>
            <a:ext cx="2916820" cy="4004841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D031BB-A60D-4F2C-B782-76D688E465E0}"/>
              </a:ext>
            </a:extLst>
          </p:cNvPr>
          <p:cNvSpPr txBox="1"/>
          <p:nvPr/>
        </p:nvSpPr>
        <p:spPr>
          <a:xfrm>
            <a:off x="8723453" y="3942105"/>
            <a:ext cx="24306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latin typeface="Times New Roman" panose="02020603050405020304" pitchFamily="18" charset="0"/>
              </a:rPr>
              <a:t>Минеральные удобрения</a:t>
            </a:r>
            <a:endParaRPr lang="en-US" sz="2400" b="1" i="1" dirty="0">
              <a:latin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3FDA23E-4497-4882-826A-4F579AAD36F9}"/>
              </a:ext>
            </a:extLst>
          </p:cNvPr>
          <p:cNvSpPr txBox="1"/>
          <p:nvPr/>
        </p:nvSpPr>
        <p:spPr>
          <a:xfrm>
            <a:off x="5014659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BE06102-CEC8-4A83-BD95-F8535D825B28}"/>
              </a:ext>
            </a:extLst>
          </p:cNvPr>
          <p:cNvSpPr txBox="1"/>
          <p:nvPr/>
        </p:nvSpPr>
        <p:spPr>
          <a:xfrm>
            <a:off x="4673206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B263DBCD-C49D-4FA8-9282-9915CA8C91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45020" y="2875200"/>
            <a:ext cx="802800" cy="802800"/>
          </a:xfrm>
          <a:prstGeom prst="rect">
            <a:avLst/>
          </a:prstGeom>
        </p:spPr>
      </p:pic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C6EA08D4-6D7E-44CA-B6D1-98BC866A1F95}"/>
              </a:ext>
            </a:extLst>
          </p:cNvPr>
          <p:cNvSpPr/>
          <p:nvPr/>
        </p:nvSpPr>
        <p:spPr>
          <a:xfrm>
            <a:off x="4640411" y="2141316"/>
            <a:ext cx="2916820" cy="4004841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471BBCC-1D4F-456E-BEC4-38308226CE8C}"/>
              </a:ext>
            </a:extLst>
          </p:cNvPr>
          <p:cNvSpPr txBox="1"/>
          <p:nvPr/>
        </p:nvSpPr>
        <p:spPr>
          <a:xfrm>
            <a:off x="4916346" y="3965458"/>
            <a:ext cx="2430683" cy="548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lnSpc>
                <a:spcPct val="115000"/>
              </a:lnSpc>
            </a:pPr>
            <a:r>
              <a:rPr lang="ru-RU" sz="2800" b="1" i="1" dirty="0">
                <a:latin typeface="Times New Roman" panose="02020603050405020304" pitchFamily="18" charset="0"/>
              </a:rPr>
              <a:t>Пестициды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6E1BBE2-D539-4385-98F2-3853486488AB}"/>
              </a:ext>
            </a:extLst>
          </p:cNvPr>
          <p:cNvSpPr txBox="1"/>
          <p:nvPr/>
        </p:nvSpPr>
        <p:spPr>
          <a:xfrm>
            <a:off x="1305865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FCAB2F1-E7DB-49A2-BA52-DAC2C8E71D67}"/>
              </a:ext>
            </a:extLst>
          </p:cNvPr>
          <p:cNvSpPr txBox="1"/>
          <p:nvPr/>
        </p:nvSpPr>
        <p:spPr>
          <a:xfrm>
            <a:off x="964412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35EDD6B8-96FB-413E-BF91-AA47F7AC9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36226" y="2875200"/>
            <a:ext cx="802800" cy="802800"/>
          </a:xfrm>
          <a:prstGeom prst="rect">
            <a:avLst/>
          </a:prstGeom>
        </p:spPr>
      </p:pic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id="{3B1DD88C-93CB-41FF-9231-BA395600FCA3}"/>
              </a:ext>
            </a:extLst>
          </p:cNvPr>
          <p:cNvSpPr/>
          <p:nvPr/>
        </p:nvSpPr>
        <p:spPr>
          <a:xfrm>
            <a:off x="931617" y="2141316"/>
            <a:ext cx="2916820" cy="4004841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A3B4F57-86D6-4ED5-8968-9C33E1407A0C}"/>
              </a:ext>
            </a:extLst>
          </p:cNvPr>
          <p:cNvSpPr txBox="1"/>
          <p:nvPr/>
        </p:nvSpPr>
        <p:spPr>
          <a:xfrm>
            <a:off x="1116812" y="3942105"/>
            <a:ext cx="243068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Бытовой  мусор.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1" name="Нижний колонтитул 4">
            <a:extLst>
              <a:ext uri="{FF2B5EF4-FFF2-40B4-BE49-F238E27FC236}">
                <a16:creationId xmlns:a16="http://schemas.microsoft.com/office/drawing/2014/main" id="{DC4429A3-4693-4BDB-81C3-87F5080856B5}"/>
              </a:ext>
            </a:extLst>
          </p:cNvPr>
          <p:cNvSpPr txBox="1">
            <a:spLocks/>
          </p:cNvSpPr>
          <p:nvPr/>
        </p:nvSpPr>
        <p:spPr>
          <a:xfrm>
            <a:off x="3907785" y="6492352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Шаблоны презентаций с сайта</a:t>
            </a:r>
            <a:r>
              <a:rPr lang="ru-RU" sz="1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1200" dirty="0">
                <a:solidFill>
                  <a:schemeClr val="accent1">
                    <a:lumMod val="20000"/>
                    <a:lumOff val="8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sz="12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CB08BE2C-FE36-33FC-4028-E4D2A3468000}"/>
              </a:ext>
            </a:extLst>
          </p:cNvPr>
          <p:cNvSpPr/>
          <p:nvPr/>
        </p:nvSpPr>
        <p:spPr>
          <a:xfrm>
            <a:off x="1880657" y="2483997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800E5750-5DCF-6B9D-4047-2E12182FA394}"/>
              </a:ext>
            </a:extLst>
          </p:cNvPr>
          <p:cNvSpPr/>
          <p:nvPr/>
        </p:nvSpPr>
        <p:spPr>
          <a:xfrm>
            <a:off x="5680191" y="2446663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</a:p>
        </p:txBody>
      </p:sp>
      <p:sp>
        <p:nvSpPr>
          <p:cNvPr id="31" name="Прямоугольник: скругленные углы 30">
            <a:extLst>
              <a:ext uri="{FF2B5EF4-FFF2-40B4-BE49-F238E27FC236}">
                <a16:creationId xmlns:a16="http://schemas.microsoft.com/office/drawing/2014/main" id="{1B8F8C77-0ADA-ABED-0D5E-14382F07118B}"/>
              </a:ext>
            </a:extLst>
          </p:cNvPr>
          <p:cNvSpPr/>
          <p:nvPr/>
        </p:nvSpPr>
        <p:spPr>
          <a:xfrm>
            <a:off x="9408352" y="2515814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57241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CEC3D0-E6CC-45EC-9883-A732B8F5E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76" y="49061"/>
            <a:ext cx="12120624" cy="1325563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7)	Какие из радиоактивных отходов целенаправленно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 рассеивают в окружающую среду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78F6C5-8A4D-4AA6-A55A-64A87DCFEE4F}"/>
              </a:ext>
            </a:extLst>
          </p:cNvPr>
          <p:cNvSpPr txBox="1"/>
          <p:nvPr/>
        </p:nvSpPr>
        <p:spPr>
          <a:xfrm>
            <a:off x="8723453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34D1E5-DC45-434C-8F7F-E4485A789FF9}"/>
              </a:ext>
            </a:extLst>
          </p:cNvPr>
          <p:cNvSpPr txBox="1"/>
          <p:nvPr/>
        </p:nvSpPr>
        <p:spPr>
          <a:xfrm>
            <a:off x="8382000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46FF433-5F6F-4BD2-8D25-5DA759887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53814" y="2875200"/>
            <a:ext cx="802800" cy="802800"/>
          </a:xfrm>
          <a:prstGeom prst="rect">
            <a:avLst/>
          </a:prstGeom>
        </p:spPr>
      </p:pic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F08FA89A-2CF3-4F4F-A696-2AC3ED4E386C}"/>
              </a:ext>
            </a:extLst>
          </p:cNvPr>
          <p:cNvSpPr/>
          <p:nvPr/>
        </p:nvSpPr>
        <p:spPr>
          <a:xfrm>
            <a:off x="8401436" y="2141315"/>
            <a:ext cx="2916820" cy="4004841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D031BB-A60D-4F2C-B782-76D688E465E0}"/>
              </a:ext>
            </a:extLst>
          </p:cNvPr>
          <p:cNvSpPr txBox="1"/>
          <p:nvPr/>
        </p:nvSpPr>
        <p:spPr>
          <a:xfrm>
            <a:off x="8723453" y="3942105"/>
            <a:ext cx="24306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latin typeface="Times New Roman" panose="02020603050405020304" pitchFamily="18" charset="0"/>
              </a:rPr>
              <a:t>Твердые вещества</a:t>
            </a:r>
            <a:endParaRPr lang="en-US" sz="2400" b="1" i="1" dirty="0">
              <a:latin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3FDA23E-4497-4882-826A-4F579AAD36F9}"/>
              </a:ext>
            </a:extLst>
          </p:cNvPr>
          <p:cNvSpPr txBox="1"/>
          <p:nvPr/>
        </p:nvSpPr>
        <p:spPr>
          <a:xfrm>
            <a:off x="5014659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BE06102-CEC8-4A83-BD95-F8535D825B28}"/>
              </a:ext>
            </a:extLst>
          </p:cNvPr>
          <p:cNvSpPr txBox="1"/>
          <p:nvPr/>
        </p:nvSpPr>
        <p:spPr>
          <a:xfrm>
            <a:off x="4673206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B263DBCD-C49D-4FA8-9282-9915CA8C91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45020" y="2875200"/>
            <a:ext cx="802800" cy="802800"/>
          </a:xfrm>
          <a:prstGeom prst="rect">
            <a:avLst/>
          </a:prstGeom>
        </p:spPr>
      </p:pic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C6EA08D4-6D7E-44CA-B6D1-98BC866A1F95}"/>
              </a:ext>
            </a:extLst>
          </p:cNvPr>
          <p:cNvSpPr/>
          <p:nvPr/>
        </p:nvSpPr>
        <p:spPr>
          <a:xfrm>
            <a:off x="4640411" y="2141316"/>
            <a:ext cx="2916820" cy="4004841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471BBCC-1D4F-456E-BEC4-38308226CE8C}"/>
              </a:ext>
            </a:extLst>
          </p:cNvPr>
          <p:cNvSpPr txBox="1"/>
          <p:nvPr/>
        </p:nvSpPr>
        <p:spPr>
          <a:xfrm>
            <a:off x="4916346" y="3965458"/>
            <a:ext cx="2430683" cy="548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lnSpc>
                <a:spcPct val="115000"/>
              </a:lnSpc>
            </a:pPr>
            <a:r>
              <a:rPr lang="ru-RU" sz="2800" b="1" i="1" dirty="0">
                <a:latin typeface="Times New Roman" panose="02020603050405020304" pitchFamily="18" charset="0"/>
              </a:rPr>
              <a:t>Жидкости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6E1BBE2-D539-4385-98F2-3853486488AB}"/>
              </a:ext>
            </a:extLst>
          </p:cNvPr>
          <p:cNvSpPr txBox="1"/>
          <p:nvPr/>
        </p:nvSpPr>
        <p:spPr>
          <a:xfrm>
            <a:off x="1305865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FCAB2F1-E7DB-49A2-BA52-DAC2C8E71D67}"/>
              </a:ext>
            </a:extLst>
          </p:cNvPr>
          <p:cNvSpPr txBox="1"/>
          <p:nvPr/>
        </p:nvSpPr>
        <p:spPr>
          <a:xfrm>
            <a:off x="964412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35EDD6B8-96FB-413E-BF91-AA47F7AC9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36226" y="2875200"/>
            <a:ext cx="802800" cy="802800"/>
          </a:xfrm>
          <a:prstGeom prst="rect">
            <a:avLst/>
          </a:prstGeom>
        </p:spPr>
      </p:pic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id="{3B1DD88C-93CB-41FF-9231-BA395600FCA3}"/>
              </a:ext>
            </a:extLst>
          </p:cNvPr>
          <p:cNvSpPr/>
          <p:nvPr/>
        </p:nvSpPr>
        <p:spPr>
          <a:xfrm>
            <a:off x="931617" y="2141316"/>
            <a:ext cx="2916820" cy="4004841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A3B4F57-86D6-4ED5-8968-9C33E1407A0C}"/>
              </a:ext>
            </a:extLst>
          </p:cNvPr>
          <p:cNvSpPr txBox="1"/>
          <p:nvPr/>
        </p:nvSpPr>
        <p:spPr>
          <a:xfrm>
            <a:off x="1116812" y="3942105"/>
            <a:ext cx="24306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Газы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1" name="Нижний колонтитул 4">
            <a:extLst>
              <a:ext uri="{FF2B5EF4-FFF2-40B4-BE49-F238E27FC236}">
                <a16:creationId xmlns:a16="http://schemas.microsoft.com/office/drawing/2014/main" id="{DC4429A3-4693-4BDB-81C3-87F5080856B5}"/>
              </a:ext>
            </a:extLst>
          </p:cNvPr>
          <p:cNvSpPr txBox="1">
            <a:spLocks/>
          </p:cNvSpPr>
          <p:nvPr/>
        </p:nvSpPr>
        <p:spPr>
          <a:xfrm>
            <a:off x="3907785" y="6492352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Шаблоны презентаций с сайта</a:t>
            </a:r>
            <a:r>
              <a:rPr lang="ru-RU" sz="1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1200" dirty="0">
                <a:solidFill>
                  <a:schemeClr val="accent1">
                    <a:lumMod val="20000"/>
                    <a:lumOff val="8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sz="12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CB08BE2C-FE36-33FC-4028-E4D2A3468000}"/>
              </a:ext>
            </a:extLst>
          </p:cNvPr>
          <p:cNvSpPr/>
          <p:nvPr/>
        </p:nvSpPr>
        <p:spPr>
          <a:xfrm>
            <a:off x="1880657" y="2483997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800E5750-5DCF-6B9D-4047-2E12182FA394}"/>
              </a:ext>
            </a:extLst>
          </p:cNvPr>
          <p:cNvSpPr/>
          <p:nvPr/>
        </p:nvSpPr>
        <p:spPr>
          <a:xfrm>
            <a:off x="5680191" y="2446663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</a:p>
        </p:txBody>
      </p:sp>
      <p:sp>
        <p:nvSpPr>
          <p:cNvPr id="31" name="Прямоугольник: скругленные углы 30">
            <a:extLst>
              <a:ext uri="{FF2B5EF4-FFF2-40B4-BE49-F238E27FC236}">
                <a16:creationId xmlns:a16="http://schemas.microsoft.com/office/drawing/2014/main" id="{1B8F8C77-0ADA-ABED-0D5E-14382F07118B}"/>
              </a:ext>
            </a:extLst>
          </p:cNvPr>
          <p:cNvSpPr/>
          <p:nvPr/>
        </p:nvSpPr>
        <p:spPr>
          <a:xfrm>
            <a:off x="9408352" y="2515814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82004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CEC3D0-E6CC-45EC-9883-A732B8F5E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76" y="49061"/>
            <a:ext cx="12120624" cy="1325563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8)	Бутылка или банка из пластмассы, брошенная в лесу, пролежит без изменения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78F6C5-8A4D-4AA6-A55A-64A87DCFEE4F}"/>
              </a:ext>
            </a:extLst>
          </p:cNvPr>
          <p:cNvSpPr txBox="1"/>
          <p:nvPr/>
        </p:nvSpPr>
        <p:spPr>
          <a:xfrm>
            <a:off x="8723453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34D1E5-DC45-434C-8F7F-E4485A789FF9}"/>
              </a:ext>
            </a:extLst>
          </p:cNvPr>
          <p:cNvSpPr txBox="1"/>
          <p:nvPr/>
        </p:nvSpPr>
        <p:spPr>
          <a:xfrm>
            <a:off x="8382000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46FF433-5F6F-4BD2-8D25-5DA759887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53814" y="2875200"/>
            <a:ext cx="802800" cy="802800"/>
          </a:xfrm>
          <a:prstGeom prst="rect">
            <a:avLst/>
          </a:prstGeom>
        </p:spPr>
      </p:pic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F08FA89A-2CF3-4F4F-A696-2AC3ED4E386C}"/>
              </a:ext>
            </a:extLst>
          </p:cNvPr>
          <p:cNvSpPr/>
          <p:nvPr/>
        </p:nvSpPr>
        <p:spPr>
          <a:xfrm>
            <a:off x="8401436" y="2141315"/>
            <a:ext cx="2916820" cy="4004841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D031BB-A60D-4F2C-B782-76D688E465E0}"/>
              </a:ext>
            </a:extLst>
          </p:cNvPr>
          <p:cNvSpPr txBox="1"/>
          <p:nvPr/>
        </p:nvSpPr>
        <p:spPr>
          <a:xfrm>
            <a:off x="8723453" y="3942105"/>
            <a:ext cx="24306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latin typeface="Times New Roman" panose="02020603050405020304" pitchFamily="18" charset="0"/>
              </a:rPr>
              <a:t>100 лет и более</a:t>
            </a:r>
            <a:endParaRPr lang="en-US" sz="2400" b="1" i="1" dirty="0">
              <a:latin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3FDA23E-4497-4882-826A-4F579AAD36F9}"/>
              </a:ext>
            </a:extLst>
          </p:cNvPr>
          <p:cNvSpPr txBox="1"/>
          <p:nvPr/>
        </p:nvSpPr>
        <p:spPr>
          <a:xfrm>
            <a:off x="5014659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BE06102-CEC8-4A83-BD95-F8535D825B28}"/>
              </a:ext>
            </a:extLst>
          </p:cNvPr>
          <p:cNvSpPr txBox="1"/>
          <p:nvPr/>
        </p:nvSpPr>
        <p:spPr>
          <a:xfrm>
            <a:off x="4673206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B263DBCD-C49D-4FA8-9282-9915CA8C91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45020" y="2875200"/>
            <a:ext cx="802800" cy="802800"/>
          </a:xfrm>
          <a:prstGeom prst="rect">
            <a:avLst/>
          </a:prstGeom>
        </p:spPr>
      </p:pic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C6EA08D4-6D7E-44CA-B6D1-98BC866A1F95}"/>
              </a:ext>
            </a:extLst>
          </p:cNvPr>
          <p:cNvSpPr/>
          <p:nvPr/>
        </p:nvSpPr>
        <p:spPr>
          <a:xfrm>
            <a:off x="4640411" y="2141316"/>
            <a:ext cx="2916820" cy="4004841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471BBCC-1D4F-456E-BEC4-38308226CE8C}"/>
              </a:ext>
            </a:extLst>
          </p:cNvPr>
          <p:cNvSpPr txBox="1"/>
          <p:nvPr/>
        </p:nvSpPr>
        <p:spPr>
          <a:xfrm>
            <a:off x="4916346" y="3965458"/>
            <a:ext cx="2430683" cy="548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lnSpc>
                <a:spcPct val="115000"/>
              </a:lnSpc>
            </a:pPr>
            <a:r>
              <a:rPr lang="ru-RU" sz="2800" b="1" i="1" dirty="0">
                <a:latin typeface="Times New Roman" panose="02020603050405020304" pitchFamily="18" charset="0"/>
              </a:rPr>
              <a:t>50 лет.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6E1BBE2-D539-4385-98F2-3853486488AB}"/>
              </a:ext>
            </a:extLst>
          </p:cNvPr>
          <p:cNvSpPr txBox="1"/>
          <p:nvPr/>
        </p:nvSpPr>
        <p:spPr>
          <a:xfrm>
            <a:off x="1305865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FCAB2F1-E7DB-49A2-BA52-DAC2C8E71D67}"/>
              </a:ext>
            </a:extLst>
          </p:cNvPr>
          <p:cNvSpPr txBox="1"/>
          <p:nvPr/>
        </p:nvSpPr>
        <p:spPr>
          <a:xfrm>
            <a:off x="964412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35EDD6B8-96FB-413E-BF91-AA47F7AC9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36226" y="2875200"/>
            <a:ext cx="802800" cy="802800"/>
          </a:xfrm>
          <a:prstGeom prst="rect">
            <a:avLst/>
          </a:prstGeom>
        </p:spPr>
      </p:pic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id="{3B1DD88C-93CB-41FF-9231-BA395600FCA3}"/>
              </a:ext>
            </a:extLst>
          </p:cNvPr>
          <p:cNvSpPr/>
          <p:nvPr/>
        </p:nvSpPr>
        <p:spPr>
          <a:xfrm>
            <a:off x="931617" y="2141316"/>
            <a:ext cx="2916820" cy="4004841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A3B4F57-86D6-4ED5-8968-9C33E1407A0C}"/>
              </a:ext>
            </a:extLst>
          </p:cNvPr>
          <p:cNvSpPr txBox="1"/>
          <p:nvPr/>
        </p:nvSpPr>
        <p:spPr>
          <a:xfrm>
            <a:off x="1116812" y="3942105"/>
            <a:ext cx="24306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10 лет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1" name="Нижний колонтитул 4">
            <a:extLst>
              <a:ext uri="{FF2B5EF4-FFF2-40B4-BE49-F238E27FC236}">
                <a16:creationId xmlns:a16="http://schemas.microsoft.com/office/drawing/2014/main" id="{DC4429A3-4693-4BDB-81C3-87F5080856B5}"/>
              </a:ext>
            </a:extLst>
          </p:cNvPr>
          <p:cNvSpPr txBox="1">
            <a:spLocks/>
          </p:cNvSpPr>
          <p:nvPr/>
        </p:nvSpPr>
        <p:spPr>
          <a:xfrm>
            <a:off x="3907785" y="6492352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Шаблоны презентаций с сайта</a:t>
            </a:r>
            <a:r>
              <a:rPr lang="ru-RU" sz="1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1200" dirty="0">
                <a:solidFill>
                  <a:schemeClr val="accent1">
                    <a:lumMod val="20000"/>
                    <a:lumOff val="8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sz="12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CB08BE2C-FE36-33FC-4028-E4D2A3468000}"/>
              </a:ext>
            </a:extLst>
          </p:cNvPr>
          <p:cNvSpPr/>
          <p:nvPr/>
        </p:nvSpPr>
        <p:spPr>
          <a:xfrm>
            <a:off x="1880657" y="2483997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800E5750-5DCF-6B9D-4047-2E12182FA394}"/>
              </a:ext>
            </a:extLst>
          </p:cNvPr>
          <p:cNvSpPr/>
          <p:nvPr/>
        </p:nvSpPr>
        <p:spPr>
          <a:xfrm>
            <a:off x="5680191" y="2446663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</a:p>
        </p:txBody>
      </p:sp>
      <p:sp>
        <p:nvSpPr>
          <p:cNvPr id="31" name="Прямоугольник: скругленные углы 30">
            <a:extLst>
              <a:ext uri="{FF2B5EF4-FFF2-40B4-BE49-F238E27FC236}">
                <a16:creationId xmlns:a16="http://schemas.microsoft.com/office/drawing/2014/main" id="{1B8F8C77-0ADA-ABED-0D5E-14382F07118B}"/>
              </a:ext>
            </a:extLst>
          </p:cNvPr>
          <p:cNvSpPr/>
          <p:nvPr/>
        </p:nvSpPr>
        <p:spPr>
          <a:xfrm>
            <a:off x="9408352" y="2515814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043073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CEC3D0-E6CC-45EC-9883-A732B8F5E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76" y="49061"/>
            <a:ext cx="12120624" cy="172516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9)	Поступление в среду обитания вредных  веществ 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приводит к нарушению функционирования экологических систем, называют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78F6C5-8A4D-4AA6-A55A-64A87DCFEE4F}"/>
              </a:ext>
            </a:extLst>
          </p:cNvPr>
          <p:cNvSpPr txBox="1"/>
          <p:nvPr/>
        </p:nvSpPr>
        <p:spPr>
          <a:xfrm>
            <a:off x="8723453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34D1E5-DC45-434C-8F7F-E4485A789FF9}"/>
              </a:ext>
            </a:extLst>
          </p:cNvPr>
          <p:cNvSpPr txBox="1"/>
          <p:nvPr/>
        </p:nvSpPr>
        <p:spPr>
          <a:xfrm>
            <a:off x="8382000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46FF433-5F6F-4BD2-8D25-5DA759887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53814" y="2875200"/>
            <a:ext cx="802800" cy="802800"/>
          </a:xfrm>
          <a:prstGeom prst="rect">
            <a:avLst/>
          </a:prstGeom>
        </p:spPr>
      </p:pic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F08FA89A-2CF3-4F4F-A696-2AC3ED4E386C}"/>
              </a:ext>
            </a:extLst>
          </p:cNvPr>
          <p:cNvSpPr/>
          <p:nvPr/>
        </p:nvSpPr>
        <p:spPr>
          <a:xfrm>
            <a:off x="8401436" y="2141315"/>
            <a:ext cx="2916820" cy="4004841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D031BB-A60D-4F2C-B782-76D688E465E0}"/>
              </a:ext>
            </a:extLst>
          </p:cNvPr>
          <p:cNvSpPr txBox="1"/>
          <p:nvPr/>
        </p:nvSpPr>
        <p:spPr>
          <a:xfrm>
            <a:off x="8723453" y="3942105"/>
            <a:ext cx="24306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latin typeface="Times New Roman" panose="02020603050405020304" pitchFamily="18" charset="0"/>
              </a:rPr>
              <a:t>Интродукцией</a:t>
            </a:r>
            <a:endParaRPr lang="en-US" sz="2400" b="1" i="1" dirty="0">
              <a:latin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3FDA23E-4497-4882-826A-4F579AAD36F9}"/>
              </a:ext>
            </a:extLst>
          </p:cNvPr>
          <p:cNvSpPr txBox="1"/>
          <p:nvPr/>
        </p:nvSpPr>
        <p:spPr>
          <a:xfrm>
            <a:off x="5014659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BE06102-CEC8-4A83-BD95-F8535D825B28}"/>
              </a:ext>
            </a:extLst>
          </p:cNvPr>
          <p:cNvSpPr txBox="1"/>
          <p:nvPr/>
        </p:nvSpPr>
        <p:spPr>
          <a:xfrm>
            <a:off x="4673206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B263DBCD-C49D-4FA8-9282-9915CA8C91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45020" y="2875200"/>
            <a:ext cx="802800" cy="802800"/>
          </a:xfrm>
          <a:prstGeom prst="rect">
            <a:avLst/>
          </a:prstGeom>
        </p:spPr>
      </p:pic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C6EA08D4-6D7E-44CA-B6D1-98BC866A1F95}"/>
              </a:ext>
            </a:extLst>
          </p:cNvPr>
          <p:cNvSpPr/>
          <p:nvPr/>
        </p:nvSpPr>
        <p:spPr>
          <a:xfrm>
            <a:off x="4640411" y="2141316"/>
            <a:ext cx="2916820" cy="4004841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471BBCC-1D4F-456E-BEC4-38308226CE8C}"/>
              </a:ext>
            </a:extLst>
          </p:cNvPr>
          <p:cNvSpPr txBox="1"/>
          <p:nvPr/>
        </p:nvSpPr>
        <p:spPr>
          <a:xfrm>
            <a:off x="4916346" y="3965458"/>
            <a:ext cx="2430683" cy="10436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lnSpc>
                <a:spcPct val="115000"/>
              </a:lnSpc>
            </a:pPr>
            <a:r>
              <a:rPr lang="ru-RU" sz="2800" b="1" i="1" dirty="0">
                <a:latin typeface="Times New Roman" panose="02020603050405020304" pitchFamily="18" charset="0"/>
              </a:rPr>
              <a:t>Экологическим кризисом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6E1BBE2-D539-4385-98F2-3853486488AB}"/>
              </a:ext>
            </a:extLst>
          </p:cNvPr>
          <p:cNvSpPr txBox="1"/>
          <p:nvPr/>
        </p:nvSpPr>
        <p:spPr>
          <a:xfrm>
            <a:off x="1305865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FCAB2F1-E7DB-49A2-BA52-DAC2C8E71D67}"/>
              </a:ext>
            </a:extLst>
          </p:cNvPr>
          <p:cNvSpPr txBox="1"/>
          <p:nvPr/>
        </p:nvSpPr>
        <p:spPr>
          <a:xfrm>
            <a:off x="964412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35EDD6B8-96FB-413E-BF91-AA47F7AC9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36226" y="2875200"/>
            <a:ext cx="802800" cy="802800"/>
          </a:xfrm>
          <a:prstGeom prst="rect">
            <a:avLst/>
          </a:prstGeom>
        </p:spPr>
      </p:pic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id="{3B1DD88C-93CB-41FF-9231-BA395600FCA3}"/>
              </a:ext>
            </a:extLst>
          </p:cNvPr>
          <p:cNvSpPr/>
          <p:nvPr/>
        </p:nvSpPr>
        <p:spPr>
          <a:xfrm>
            <a:off x="931617" y="2141316"/>
            <a:ext cx="2916820" cy="4004841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A3B4F57-86D6-4ED5-8968-9C33E1407A0C}"/>
              </a:ext>
            </a:extLst>
          </p:cNvPr>
          <p:cNvSpPr txBox="1"/>
          <p:nvPr/>
        </p:nvSpPr>
        <p:spPr>
          <a:xfrm>
            <a:off x="1116812" y="3942105"/>
            <a:ext cx="24306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Загрязнением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1" name="Нижний колонтитул 4">
            <a:extLst>
              <a:ext uri="{FF2B5EF4-FFF2-40B4-BE49-F238E27FC236}">
                <a16:creationId xmlns:a16="http://schemas.microsoft.com/office/drawing/2014/main" id="{DC4429A3-4693-4BDB-81C3-87F5080856B5}"/>
              </a:ext>
            </a:extLst>
          </p:cNvPr>
          <p:cNvSpPr txBox="1">
            <a:spLocks/>
          </p:cNvSpPr>
          <p:nvPr/>
        </p:nvSpPr>
        <p:spPr>
          <a:xfrm>
            <a:off x="3907785" y="6492352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Шаблоны презентаций с сайта</a:t>
            </a:r>
            <a:r>
              <a:rPr lang="ru-RU" sz="1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1200" dirty="0">
                <a:solidFill>
                  <a:schemeClr val="accent1">
                    <a:lumMod val="20000"/>
                    <a:lumOff val="8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sz="12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CB08BE2C-FE36-33FC-4028-E4D2A3468000}"/>
              </a:ext>
            </a:extLst>
          </p:cNvPr>
          <p:cNvSpPr/>
          <p:nvPr/>
        </p:nvSpPr>
        <p:spPr>
          <a:xfrm>
            <a:off x="1880657" y="2483997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800E5750-5DCF-6B9D-4047-2E12182FA394}"/>
              </a:ext>
            </a:extLst>
          </p:cNvPr>
          <p:cNvSpPr/>
          <p:nvPr/>
        </p:nvSpPr>
        <p:spPr>
          <a:xfrm>
            <a:off x="5680191" y="2446663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</a:p>
        </p:txBody>
      </p:sp>
      <p:sp>
        <p:nvSpPr>
          <p:cNvPr id="31" name="Прямоугольник: скругленные углы 30">
            <a:extLst>
              <a:ext uri="{FF2B5EF4-FFF2-40B4-BE49-F238E27FC236}">
                <a16:creationId xmlns:a16="http://schemas.microsoft.com/office/drawing/2014/main" id="{1B8F8C77-0ADA-ABED-0D5E-14382F07118B}"/>
              </a:ext>
            </a:extLst>
          </p:cNvPr>
          <p:cNvSpPr/>
          <p:nvPr/>
        </p:nvSpPr>
        <p:spPr>
          <a:xfrm>
            <a:off x="9408352" y="2515814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2525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CEC3D0-E6CC-45EC-9883-A732B8F5E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76" y="49061"/>
            <a:ext cx="12120624" cy="172516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10)	Выброшенную бумагу "съедят" невидимки - микробы за: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78F6C5-8A4D-4AA6-A55A-64A87DCFEE4F}"/>
              </a:ext>
            </a:extLst>
          </p:cNvPr>
          <p:cNvSpPr txBox="1"/>
          <p:nvPr/>
        </p:nvSpPr>
        <p:spPr>
          <a:xfrm>
            <a:off x="8723453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34D1E5-DC45-434C-8F7F-E4485A789FF9}"/>
              </a:ext>
            </a:extLst>
          </p:cNvPr>
          <p:cNvSpPr txBox="1"/>
          <p:nvPr/>
        </p:nvSpPr>
        <p:spPr>
          <a:xfrm>
            <a:off x="8382000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46FF433-5F6F-4BD2-8D25-5DA759887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53814" y="2875200"/>
            <a:ext cx="802800" cy="802800"/>
          </a:xfrm>
          <a:prstGeom prst="rect">
            <a:avLst/>
          </a:prstGeom>
        </p:spPr>
      </p:pic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F08FA89A-2CF3-4F4F-A696-2AC3ED4E386C}"/>
              </a:ext>
            </a:extLst>
          </p:cNvPr>
          <p:cNvSpPr/>
          <p:nvPr/>
        </p:nvSpPr>
        <p:spPr>
          <a:xfrm>
            <a:off x="8401436" y="2141315"/>
            <a:ext cx="2916820" cy="4004841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D031BB-A60D-4F2C-B782-76D688E465E0}"/>
              </a:ext>
            </a:extLst>
          </p:cNvPr>
          <p:cNvSpPr txBox="1"/>
          <p:nvPr/>
        </p:nvSpPr>
        <p:spPr>
          <a:xfrm>
            <a:off x="8736014" y="4045094"/>
            <a:ext cx="24306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latin typeface="Times New Roman" panose="02020603050405020304" pitchFamily="18" charset="0"/>
              </a:rPr>
              <a:t>20 и более</a:t>
            </a:r>
            <a:endParaRPr lang="en-US" sz="2400" b="1" i="1" dirty="0">
              <a:latin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3FDA23E-4497-4882-826A-4F579AAD36F9}"/>
              </a:ext>
            </a:extLst>
          </p:cNvPr>
          <p:cNvSpPr txBox="1"/>
          <p:nvPr/>
        </p:nvSpPr>
        <p:spPr>
          <a:xfrm>
            <a:off x="5014659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BE06102-CEC8-4A83-BD95-F8535D825B28}"/>
              </a:ext>
            </a:extLst>
          </p:cNvPr>
          <p:cNvSpPr txBox="1"/>
          <p:nvPr/>
        </p:nvSpPr>
        <p:spPr>
          <a:xfrm>
            <a:off x="4673206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B263DBCD-C49D-4FA8-9282-9915CA8C91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45020" y="2875200"/>
            <a:ext cx="802800" cy="802800"/>
          </a:xfrm>
          <a:prstGeom prst="rect">
            <a:avLst/>
          </a:prstGeom>
        </p:spPr>
      </p:pic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C6EA08D4-6D7E-44CA-B6D1-98BC866A1F95}"/>
              </a:ext>
            </a:extLst>
          </p:cNvPr>
          <p:cNvSpPr/>
          <p:nvPr/>
        </p:nvSpPr>
        <p:spPr>
          <a:xfrm>
            <a:off x="4640411" y="2141316"/>
            <a:ext cx="2916820" cy="4004841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471BBCC-1D4F-456E-BEC4-38308226CE8C}"/>
              </a:ext>
            </a:extLst>
          </p:cNvPr>
          <p:cNvSpPr txBox="1"/>
          <p:nvPr/>
        </p:nvSpPr>
        <p:spPr>
          <a:xfrm>
            <a:off x="4916346" y="3965458"/>
            <a:ext cx="2430683" cy="548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lnSpc>
                <a:spcPct val="115000"/>
              </a:lnSpc>
            </a:pPr>
            <a:r>
              <a:rPr lang="ru-RU" sz="2800" b="1" i="1" dirty="0">
                <a:latin typeface="Times New Roman" panose="02020603050405020304" pitchFamily="18" charset="0"/>
              </a:rPr>
              <a:t>5-8 лет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6E1BBE2-D539-4385-98F2-3853486488AB}"/>
              </a:ext>
            </a:extLst>
          </p:cNvPr>
          <p:cNvSpPr txBox="1"/>
          <p:nvPr/>
        </p:nvSpPr>
        <p:spPr>
          <a:xfrm>
            <a:off x="1305865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FCAB2F1-E7DB-49A2-BA52-DAC2C8E71D67}"/>
              </a:ext>
            </a:extLst>
          </p:cNvPr>
          <p:cNvSpPr txBox="1"/>
          <p:nvPr/>
        </p:nvSpPr>
        <p:spPr>
          <a:xfrm>
            <a:off x="964412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35EDD6B8-96FB-413E-BF91-AA47F7AC9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36226" y="2875200"/>
            <a:ext cx="802800" cy="802800"/>
          </a:xfrm>
          <a:prstGeom prst="rect">
            <a:avLst/>
          </a:prstGeom>
        </p:spPr>
      </p:pic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id="{3B1DD88C-93CB-41FF-9231-BA395600FCA3}"/>
              </a:ext>
            </a:extLst>
          </p:cNvPr>
          <p:cNvSpPr/>
          <p:nvPr/>
        </p:nvSpPr>
        <p:spPr>
          <a:xfrm>
            <a:off x="931617" y="2141316"/>
            <a:ext cx="2916820" cy="4004841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A3B4F57-86D6-4ED5-8968-9C33E1407A0C}"/>
              </a:ext>
            </a:extLst>
          </p:cNvPr>
          <p:cNvSpPr txBox="1"/>
          <p:nvPr/>
        </p:nvSpPr>
        <p:spPr>
          <a:xfrm>
            <a:off x="1116812" y="3942105"/>
            <a:ext cx="24306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1-2 года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1" name="Нижний колонтитул 4">
            <a:extLst>
              <a:ext uri="{FF2B5EF4-FFF2-40B4-BE49-F238E27FC236}">
                <a16:creationId xmlns:a16="http://schemas.microsoft.com/office/drawing/2014/main" id="{DC4429A3-4693-4BDB-81C3-87F5080856B5}"/>
              </a:ext>
            </a:extLst>
          </p:cNvPr>
          <p:cNvSpPr txBox="1">
            <a:spLocks/>
          </p:cNvSpPr>
          <p:nvPr/>
        </p:nvSpPr>
        <p:spPr>
          <a:xfrm>
            <a:off x="3907785" y="6492352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Шаблоны презентаций с сайта</a:t>
            </a:r>
            <a:r>
              <a:rPr lang="ru-RU" sz="1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1200" dirty="0">
                <a:solidFill>
                  <a:schemeClr val="accent1">
                    <a:lumMod val="20000"/>
                    <a:lumOff val="8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sz="12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CB08BE2C-FE36-33FC-4028-E4D2A3468000}"/>
              </a:ext>
            </a:extLst>
          </p:cNvPr>
          <p:cNvSpPr/>
          <p:nvPr/>
        </p:nvSpPr>
        <p:spPr>
          <a:xfrm>
            <a:off x="1880657" y="2483997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800E5750-5DCF-6B9D-4047-2E12182FA394}"/>
              </a:ext>
            </a:extLst>
          </p:cNvPr>
          <p:cNvSpPr/>
          <p:nvPr/>
        </p:nvSpPr>
        <p:spPr>
          <a:xfrm>
            <a:off x="5680191" y="2446663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</a:p>
        </p:txBody>
      </p:sp>
      <p:sp>
        <p:nvSpPr>
          <p:cNvPr id="31" name="Прямоугольник: скругленные углы 30">
            <a:extLst>
              <a:ext uri="{FF2B5EF4-FFF2-40B4-BE49-F238E27FC236}">
                <a16:creationId xmlns:a16="http://schemas.microsoft.com/office/drawing/2014/main" id="{1B8F8C77-0ADA-ABED-0D5E-14382F07118B}"/>
              </a:ext>
            </a:extLst>
          </p:cNvPr>
          <p:cNvSpPr/>
          <p:nvPr/>
        </p:nvSpPr>
        <p:spPr>
          <a:xfrm>
            <a:off x="9408352" y="2515814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31537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CEC3D0-E6CC-45EC-9883-A732B8F5E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76" y="49061"/>
            <a:ext cx="12120624" cy="172516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11)	</a:t>
            </a:r>
            <a:r>
              <a:rPr lang="ru-RU" b="1" dirty="0" err="1">
                <a:solidFill>
                  <a:schemeClr val="tx1"/>
                </a:solidFill>
              </a:rPr>
              <a:t>Гарбология</a:t>
            </a:r>
            <a:r>
              <a:rPr lang="ru-RU" b="1" dirty="0">
                <a:solidFill>
                  <a:schemeClr val="tx1"/>
                </a:solidFill>
              </a:rPr>
              <a:t> это...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78F6C5-8A4D-4AA6-A55A-64A87DCFEE4F}"/>
              </a:ext>
            </a:extLst>
          </p:cNvPr>
          <p:cNvSpPr txBox="1"/>
          <p:nvPr/>
        </p:nvSpPr>
        <p:spPr>
          <a:xfrm>
            <a:off x="8723453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34D1E5-DC45-434C-8F7F-E4485A789FF9}"/>
              </a:ext>
            </a:extLst>
          </p:cNvPr>
          <p:cNvSpPr txBox="1"/>
          <p:nvPr/>
        </p:nvSpPr>
        <p:spPr>
          <a:xfrm>
            <a:off x="8382000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46FF433-5F6F-4BD2-8D25-5DA759887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53814" y="2875200"/>
            <a:ext cx="802800" cy="802800"/>
          </a:xfrm>
          <a:prstGeom prst="rect">
            <a:avLst/>
          </a:prstGeom>
        </p:spPr>
      </p:pic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F08FA89A-2CF3-4F4F-A696-2AC3ED4E386C}"/>
              </a:ext>
            </a:extLst>
          </p:cNvPr>
          <p:cNvSpPr/>
          <p:nvPr/>
        </p:nvSpPr>
        <p:spPr>
          <a:xfrm>
            <a:off x="8401436" y="2141315"/>
            <a:ext cx="2916820" cy="4004841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D031BB-A60D-4F2C-B782-76D688E465E0}"/>
              </a:ext>
            </a:extLst>
          </p:cNvPr>
          <p:cNvSpPr txBox="1"/>
          <p:nvPr/>
        </p:nvSpPr>
        <p:spPr>
          <a:xfrm>
            <a:off x="8736014" y="4045094"/>
            <a:ext cx="24306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latin typeface="Times New Roman" panose="02020603050405020304" pitchFamily="18" charset="0"/>
              </a:rPr>
              <a:t>наука о мусоре</a:t>
            </a:r>
            <a:endParaRPr lang="en-US" sz="2400" b="1" i="1" dirty="0">
              <a:latin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3FDA23E-4497-4882-826A-4F579AAD36F9}"/>
              </a:ext>
            </a:extLst>
          </p:cNvPr>
          <p:cNvSpPr txBox="1"/>
          <p:nvPr/>
        </p:nvSpPr>
        <p:spPr>
          <a:xfrm>
            <a:off x="5014659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BE06102-CEC8-4A83-BD95-F8535D825B28}"/>
              </a:ext>
            </a:extLst>
          </p:cNvPr>
          <p:cNvSpPr txBox="1"/>
          <p:nvPr/>
        </p:nvSpPr>
        <p:spPr>
          <a:xfrm>
            <a:off x="4673206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B263DBCD-C49D-4FA8-9282-9915CA8C91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45020" y="2875200"/>
            <a:ext cx="802800" cy="802800"/>
          </a:xfrm>
          <a:prstGeom prst="rect">
            <a:avLst/>
          </a:prstGeom>
        </p:spPr>
      </p:pic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C6EA08D4-6D7E-44CA-B6D1-98BC866A1F95}"/>
              </a:ext>
            </a:extLst>
          </p:cNvPr>
          <p:cNvSpPr/>
          <p:nvPr/>
        </p:nvSpPr>
        <p:spPr>
          <a:xfrm>
            <a:off x="4640411" y="2141316"/>
            <a:ext cx="2916820" cy="4004841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471BBCC-1D4F-456E-BEC4-38308226CE8C}"/>
              </a:ext>
            </a:extLst>
          </p:cNvPr>
          <p:cNvSpPr txBox="1"/>
          <p:nvPr/>
        </p:nvSpPr>
        <p:spPr>
          <a:xfrm>
            <a:off x="4916346" y="3965458"/>
            <a:ext cx="2430683" cy="548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lnSpc>
                <a:spcPct val="115000"/>
              </a:lnSpc>
            </a:pPr>
            <a:r>
              <a:rPr lang="ru-RU" sz="2800" b="1" i="1" dirty="0">
                <a:latin typeface="Times New Roman" panose="02020603050405020304" pitchFamily="18" charset="0"/>
              </a:rPr>
              <a:t>наука о почве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6E1BBE2-D539-4385-98F2-3853486488AB}"/>
              </a:ext>
            </a:extLst>
          </p:cNvPr>
          <p:cNvSpPr txBox="1"/>
          <p:nvPr/>
        </p:nvSpPr>
        <p:spPr>
          <a:xfrm>
            <a:off x="1305865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FCAB2F1-E7DB-49A2-BA52-DAC2C8E71D67}"/>
              </a:ext>
            </a:extLst>
          </p:cNvPr>
          <p:cNvSpPr txBox="1"/>
          <p:nvPr/>
        </p:nvSpPr>
        <p:spPr>
          <a:xfrm>
            <a:off x="964412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35EDD6B8-96FB-413E-BF91-AA47F7AC9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36226" y="2875200"/>
            <a:ext cx="802800" cy="802800"/>
          </a:xfrm>
          <a:prstGeom prst="rect">
            <a:avLst/>
          </a:prstGeom>
        </p:spPr>
      </p:pic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id="{3B1DD88C-93CB-41FF-9231-BA395600FCA3}"/>
              </a:ext>
            </a:extLst>
          </p:cNvPr>
          <p:cNvSpPr/>
          <p:nvPr/>
        </p:nvSpPr>
        <p:spPr>
          <a:xfrm>
            <a:off x="931617" y="2141316"/>
            <a:ext cx="2916820" cy="4004841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A3B4F57-86D6-4ED5-8968-9C33E1407A0C}"/>
              </a:ext>
            </a:extLst>
          </p:cNvPr>
          <p:cNvSpPr txBox="1"/>
          <p:nvPr/>
        </p:nvSpPr>
        <p:spPr>
          <a:xfrm>
            <a:off x="1116812" y="3942105"/>
            <a:ext cx="24306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наука о доме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1" name="Нижний колонтитул 4">
            <a:extLst>
              <a:ext uri="{FF2B5EF4-FFF2-40B4-BE49-F238E27FC236}">
                <a16:creationId xmlns:a16="http://schemas.microsoft.com/office/drawing/2014/main" id="{DC4429A3-4693-4BDB-81C3-87F5080856B5}"/>
              </a:ext>
            </a:extLst>
          </p:cNvPr>
          <p:cNvSpPr txBox="1">
            <a:spLocks/>
          </p:cNvSpPr>
          <p:nvPr/>
        </p:nvSpPr>
        <p:spPr>
          <a:xfrm>
            <a:off x="3907785" y="6492352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Шаблоны презентаций с сайта</a:t>
            </a:r>
            <a:r>
              <a:rPr lang="ru-RU" sz="1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1200" dirty="0">
                <a:solidFill>
                  <a:schemeClr val="accent1">
                    <a:lumMod val="20000"/>
                    <a:lumOff val="8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sz="12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CB08BE2C-FE36-33FC-4028-E4D2A3468000}"/>
              </a:ext>
            </a:extLst>
          </p:cNvPr>
          <p:cNvSpPr/>
          <p:nvPr/>
        </p:nvSpPr>
        <p:spPr>
          <a:xfrm>
            <a:off x="1880657" y="2483997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800E5750-5DCF-6B9D-4047-2E12182FA394}"/>
              </a:ext>
            </a:extLst>
          </p:cNvPr>
          <p:cNvSpPr/>
          <p:nvPr/>
        </p:nvSpPr>
        <p:spPr>
          <a:xfrm>
            <a:off x="5680191" y="2446663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</a:p>
        </p:txBody>
      </p:sp>
      <p:sp>
        <p:nvSpPr>
          <p:cNvPr id="31" name="Прямоугольник: скругленные углы 30">
            <a:extLst>
              <a:ext uri="{FF2B5EF4-FFF2-40B4-BE49-F238E27FC236}">
                <a16:creationId xmlns:a16="http://schemas.microsoft.com/office/drawing/2014/main" id="{1B8F8C77-0ADA-ABED-0D5E-14382F07118B}"/>
              </a:ext>
            </a:extLst>
          </p:cNvPr>
          <p:cNvSpPr/>
          <p:nvPr/>
        </p:nvSpPr>
        <p:spPr>
          <a:xfrm>
            <a:off x="9408352" y="2515814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206600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CEC3D0-E6CC-45EC-9883-A732B8F5E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76" y="49061"/>
            <a:ext cx="12120624" cy="172516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12)	Наиболее эффективный путь борьбы с нарастающим количеством отходов,  попадающих в  окружающую среду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78F6C5-8A4D-4AA6-A55A-64A87DCFEE4F}"/>
              </a:ext>
            </a:extLst>
          </p:cNvPr>
          <p:cNvSpPr txBox="1"/>
          <p:nvPr/>
        </p:nvSpPr>
        <p:spPr>
          <a:xfrm>
            <a:off x="8723453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34D1E5-DC45-434C-8F7F-E4485A789FF9}"/>
              </a:ext>
            </a:extLst>
          </p:cNvPr>
          <p:cNvSpPr txBox="1"/>
          <p:nvPr/>
        </p:nvSpPr>
        <p:spPr>
          <a:xfrm>
            <a:off x="8382000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46FF433-5F6F-4BD2-8D25-5DA759887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53814" y="2875200"/>
            <a:ext cx="802800" cy="802800"/>
          </a:xfrm>
          <a:prstGeom prst="rect">
            <a:avLst/>
          </a:prstGeom>
        </p:spPr>
      </p:pic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F08FA89A-2CF3-4F4F-A696-2AC3ED4E386C}"/>
              </a:ext>
            </a:extLst>
          </p:cNvPr>
          <p:cNvSpPr/>
          <p:nvPr/>
        </p:nvSpPr>
        <p:spPr>
          <a:xfrm>
            <a:off x="8401436" y="2141315"/>
            <a:ext cx="2916820" cy="4004841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D031BB-A60D-4F2C-B782-76D688E465E0}"/>
              </a:ext>
            </a:extLst>
          </p:cNvPr>
          <p:cNvSpPr txBox="1"/>
          <p:nvPr/>
        </p:nvSpPr>
        <p:spPr>
          <a:xfrm>
            <a:off x="8736014" y="4045094"/>
            <a:ext cx="243068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latin typeface="Times New Roman" panose="02020603050405020304" pitchFamily="18" charset="0"/>
              </a:rPr>
              <a:t>Рециркуляция (повторное использование отходов).</a:t>
            </a:r>
            <a:endParaRPr lang="en-US" sz="2400" b="1" i="1" dirty="0">
              <a:latin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3FDA23E-4497-4882-826A-4F579AAD36F9}"/>
              </a:ext>
            </a:extLst>
          </p:cNvPr>
          <p:cNvSpPr txBox="1"/>
          <p:nvPr/>
        </p:nvSpPr>
        <p:spPr>
          <a:xfrm>
            <a:off x="5014659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BE06102-CEC8-4A83-BD95-F8535D825B28}"/>
              </a:ext>
            </a:extLst>
          </p:cNvPr>
          <p:cNvSpPr txBox="1"/>
          <p:nvPr/>
        </p:nvSpPr>
        <p:spPr>
          <a:xfrm>
            <a:off x="4673206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B263DBCD-C49D-4FA8-9282-9915CA8C91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45020" y="2875200"/>
            <a:ext cx="802800" cy="802800"/>
          </a:xfrm>
          <a:prstGeom prst="rect">
            <a:avLst/>
          </a:prstGeom>
        </p:spPr>
      </p:pic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C6EA08D4-6D7E-44CA-B6D1-98BC866A1F95}"/>
              </a:ext>
            </a:extLst>
          </p:cNvPr>
          <p:cNvSpPr/>
          <p:nvPr/>
        </p:nvSpPr>
        <p:spPr>
          <a:xfrm>
            <a:off x="4640411" y="2141316"/>
            <a:ext cx="2916820" cy="4004841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471BBCC-1D4F-456E-BEC4-38308226CE8C}"/>
              </a:ext>
            </a:extLst>
          </p:cNvPr>
          <p:cNvSpPr txBox="1"/>
          <p:nvPr/>
        </p:nvSpPr>
        <p:spPr>
          <a:xfrm>
            <a:off x="4899877" y="3471937"/>
            <a:ext cx="2430683" cy="25301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lnSpc>
                <a:spcPct val="115000"/>
              </a:lnSpc>
            </a:pPr>
            <a:r>
              <a:rPr lang="ru-RU" sz="2800" b="1" i="1" dirty="0">
                <a:latin typeface="Times New Roman" panose="02020603050405020304" pitchFamily="18" charset="0"/>
              </a:rPr>
              <a:t>Разработка правовых механизмов регулирования процесса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6E1BBE2-D539-4385-98F2-3853486488AB}"/>
              </a:ext>
            </a:extLst>
          </p:cNvPr>
          <p:cNvSpPr txBox="1"/>
          <p:nvPr/>
        </p:nvSpPr>
        <p:spPr>
          <a:xfrm>
            <a:off x="1305865" y="2296173"/>
            <a:ext cx="1863523" cy="37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FCAB2F1-E7DB-49A2-BA52-DAC2C8E71D67}"/>
              </a:ext>
            </a:extLst>
          </p:cNvPr>
          <p:cNvSpPr txBox="1"/>
          <p:nvPr/>
        </p:nvSpPr>
        <p:spPr>
          <a:xfrm>
            <a:off x="964412" y="3789705"/>
            <a:ext cx="2430683" cy="1752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</a:rPr>
              <a:t>amet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consectetur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adipiscing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elit</a:t>
            </a:r>
            <a:r>
              <a:rPr lang="en-US" dirty="0">
                <a:solidFill>
                  <a:schemeClr val="bg1"/>
                </a:solidFill>
              </a:rPr>
              <a:t>, sed do </a:t>
            </a:r>
            <a:r>
              <a:rPr lang="en-US" dirty="0" err="1">
                <a:solidFill>
                  <a:schemeClr val="bg1"/>
                </a:solidFill>
              </a:rPr>
              <a:t>eiusmod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tempor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incididunt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ut</a:t>
            </a:r>
            <a:r>
              <a:rPr lang="en-US" dirty="0">
                <a:solidFill>
                  <a:schemeClr val="bg1"/>
                </a:solidFill>
              </a:rPr>
              <a:t> labore et dolore magna </a:t>
            </a:r>
            <a:r>
              <a:rPr lang="en-US" dirty="0" err="1">
                <a:solidFill>
                  <a:schemeClr val="bg1"/>
                </a:solidFill>
              </a:rPr>
              <a:t>aliqua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35EDD6B8-96FB-413E-BF91-AA47F7AC9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36226" y="2875200"/>
            <a:ext cx="802800" cy="802800"/>
          </a:xfrm>
          <a:prstGeom prst="rect">
            <a:avLst/>
          </a:prstGeom>
        </p:spPr>
      </p:pic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id="{3B1DD88C-93CB-41FF-9231-BA395600FCA3}"/>
              </a:ext>
            </a:extLst>
          </p:cNvPr>
          <p:cNvSpPr/>
          <p:nvPr/>
        </p:nvSpPr>
        <p:spPr>
          <a:xfrm>
            <a:off x="931617" y="2141316"/>
            <a:ext cx="2916820" cy="4004841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A3B4F57-86D6-4ED5-8968-9C33E1407A0C}"/>
              </a:ext>
            </a:extLst>
          </p:cNvPr>
          <p:cNvSpPr txBox="1"/>
          <p:nvPr/>
        </p:nvSpPr>
        <p:spPr>
          <a:xfrm>
            <a:off x="1116812" y="3942105"/>
            <a:ext cx="243068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Их захоронение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1" name="Нижний колонтитул 4">
            <a:extLst>
              <a:ext uri="{FF2B5EF4-FFF2-40B4-BE49-F238E27FC236}">
                <a16:creationId xmlns:a16="http://schemas.microsoft.com/office/drawing/2014/main" id="{DC4429A3-4693-4BDB-81C3-87F5080856B5}"/>
              </a:ext>
            </a:extLst>
          </p:cNvPr>
          <p:cNvSpPr txBox="1">
            <a:spLocks/>
          </p:cNvSpPr>
          <p:nvPr/>
        </p:nvSpPr>
        <p:spPr>
          <a:xfrm>
            <a:off x="3907785" y="6492352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Шаблоны презентаций с сайта</a:t>
            </a:r>
            <a:r>
              <a:rPr lang="ru-RU" sz="1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1200" dirty="0">
                <a:solidFill>
                  <a:schemeClr val="accent1">
                    <a:lumMod val="20000"/>
                    <a:lumOff val="8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sz="12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CB08BE2C-FE36-33FC-4028-E4D2A3468000}"/>
              </a:ext>
            </a:extLst>
          </p:cNvPr>
          <p:cNvSpPr/>
          <p:nvPr/>
        </p:nvSpPr>
        <p:spPr>
          <a:xfrm>
            <a:off x="1880657" y="2483997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800E5750-5DCF-6B9D-4047-2E12182FA394}"/>
              </a:ext>
            </a:extLst>
          </p:cNvPr>
          <p:cNvSpPr/>
          <p:nvPr/>
        </p:nvSpPr>
        <p:spPr>
          <a:xfrm>
            <a:off x="5680191" y="2446663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</a:p>
        </p:txBody>
      </p:sp>
      <p:sp>
        <p:nvSpPr>
          <p:cNvPr id="31" name="Прямоугольник: скругленные углы 30">
            <a:extLst>
              <a:ext uri="{FF2B5EF4-FFF2-40B4-BE49-F238E27FC236}">
                <a16:creationId xmlns:a16="http://schemas.microsoft.com/office/drawing/2014/main" id="{1B8F8C77-0ADA-ABED-0D5E-14382F07118B}"/>
              </a:ext>
            </a:extLst>
          </p:cNvPr>
          <p:cNvSpPr/>
          <p:nvPr/>
        </p:nvSpPr>
        <p:spPr>
          <a:xfrm>
            <a:off x="9408352" y="2515814"/>
            <a:ext cx="902991" cy="7097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5715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00322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0755A9-D9EE-40BF-90ED-B33EDF864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270" y="1319232"/>
            <a:ext cx="12072730" cy="5373066"/>
          </a:xfrm>
        </p:spPr>
        <p:txBody>
          <a:bodyPr>
            <a:normAutofit/>
          </a:bodyPr>
          <a:lstStyle/>
          <a:p>
            <a:r>
              <a:rPr lang="ru-RU" b="1" dirty="0"/>
              <a:t>В каждом задании с помощью 5 признаков вам необходимо отгадать определенный вид отходов. </a:t>
            </a:r>
            <a:br>
              <a:rPr lang="ru-RU" b="1" dirty="0"/>
            </a:br>
            <a:br>
              <a:rPr lang="ru-RU" b="1" dirty="0"/>
            </a:br>
            <a:r>
              <a:rPr lang="ru-RU" b="1" dirty="0"/>
              <a:t>Но, если вы сможете это сделать уже после открытия первого признака, то получите 5 баллов, после второго - 4, после третьего - 3 и т.д. </a:t>
            </a:r>
            <a:endParaRPr lang="ru-RU" dirty="0"/>
          </a:p>
        </p:txBody>
      </p:sp>
      <p:sp>
        <p:nvSpPr>
          <p:cNvPr id="9" name="Нижний колонтитул 4">
            <a:extLst>
              <a:ext uri="{FF2B5EF4-FFF2-40B4-BE49-F238E27FC236}">
                <a16:creationId xmlns:a16="http://schemas.microsoft.com/office/drawing/2014/main" id="{635C9AB2-BC4A-48BD-86BB-38B4926CCC7E}"/>
              </a:ext>
            </a:extLst>
          </p:cNvPr>
          <p:cNvSpPr txBox="1">
            <a:spLocks/>
          </p:cNvSpPr>
          <p:nvPr/>
        </p:nvSpPr>
        <p:spPr>
          <a:xfrm>
            <a:off x="3907785" y="6492352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Шаблоны презентаций с сайта </a:t>
            </a:r>
            <a:r>
              <a:rPr lang="en-US" sz="1200" dirty="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sz="1200" dirty="0">
              <a:solidFill>
                <a:schemeClr val="accent1"/>
              </a:solidFill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DBA0B8A-51EA-43DD-9BE0-F5097D0ACB06}"/>
              </a:ext>
            </a:extLst>
          </p:cNvPr>
          <p:cNvSpPr/>
          <p:nvPr/>
        </p:nvSpPr>
        <p:spPr>
          <a:xfrm>
            <a:off x="1053981" y="165702"/>
            <a:ext cx="10084037" cy="181588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3.</a:t>
            </a:r>
          </a:p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«Устами младенца, или не спешите выбрасывать свое будущее (отходы)»</a:t>
            </a:r>
          </a:p>
          <a:p>
            <a:pPr marL="71755" marR="71755" algn="ctr">
              <a:spcAft>
                <a:spcPts val="0"/>
              </a:spcAft>
            </a:pP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21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Изображение выглядит как внешний, скала, природа&#10;&#10;Автоматически созданное описание">
            <a:extLst>
              <a:ext uri="{FF2B5EF4-FFF2-40B4-BE49-F238E27FC236}">
                <a16:creationId xmlns:a16="http://schemas.microsoft.com/office/drawing/2014/main" id="{83F64211-EED9-4E6F-82FB-468CD107668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78" r="21078"/>
          <a:stretch>
            <a:fillRect/>
          </a:stretch>
        </p:blipFill>
        <p:spPr/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624145A-DCC6-489C-A70E-FA6C6685A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135881" cy="1325563"/>
          </a:xfrm>
        </p:spPr>
        <p:txBody>
          <a:bodyPr/>
          <a:lstStyle/>
          <a:p>
            <a:r>
              <a:rPr lang="ru-RU" b="1" dirty="0"/>
              <a:t>Задание первое</a:t>
            </a:r>
            <a:endParaRPr lang="ru-RU" dirty="0"/>
          </a:p>
        </p:txBody>
      </p:sp>
      <p:sp>
        <p:nvSpPr>
          <p:cNvPr id="8" name="Стрелка: шеврон 7">
            <a:extLst>
              <a:ext uri="{FF2B5EF4-FFF2-40B4-BE49-F238E27FC236}">
                <a16:creationId xmlns:a16="http://schemas.microsoft.com/office/drawing/2014/main" id="{6C7FF546-295D-4E85-B215-3E72D17D5A53}"/>
              </a:ext>
            </a:extLst>
          </p:cNvPr>
          <p:cNvSpPr/>
          <p:nvPr/>
        </p:nvSpPr>
        <p:spPr>
          <a:xfrm>
            <a:off x="386080" y="2159000"/>
            <a:ext cx="904240" cy="640080"/>
          </a:xfrm>
          <a:prstGeom prst="chevron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852826-F9D1-4701-8E82-4FDA2925C1BC}"/>
              </a:ext>
            </a:extLst>
          </p:cNvPr>
          <p:cNvSpPr txBox="1"/>
          <p:nvPr/>
        </p:nvSpPr>
        <p:spPr>
          <a:xfrm>
            <a:off x="1457960" y="2017375"/>
            <a:ext cx="4445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 бывает разноцветным, это очень трудно сломать.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Стрелка: шеврон 10">
            <a:extLst>
              <a:ext uri="{FF2B5EF4-FFF2-40B4-BE49-F238E27FC236}">
                <a16:creationId xmlns:a16="http://schemas.microsoft.com/office/drawing/2014/main" id="{0CF2D924-81A9-4463-8142-D9E630FA74CD}"/>
              </a:ext>
            </a:extLst>
          </p:cNvPr>
          <p:cNvSpPr/>
          <p:nvPr/>
        </p:nvSpPr>
        <p:spPr>
          <a:xfrm>
            <a:off x="375920" y="3277216"/>
            <a:ext cx="904240" cy="640080"/>
          </a:xfrm>
          <a:prstGeom prst="chevron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F456BDD8-975D-496B-BDCE-2510C84E0E5D}"/>
              </a:ext>
            </a:extLst>
          </p:cNvPr>
          <p:cNvSpPr/>
          <p:nvPr/>
        </p:nvSpPr>
        <p:spPr>
          <a:xfrm>
            <a:off x="375920" y="4537057"/>
            <a:ext cx="904240" cy="640080"/>
          </a:xfrm>
          <a:prstGeom prst="chevron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Стрелка: шеврон 14">
            <a:extLst>
              <a:ext uri="{FF2B5EF4-FFF2-40B4-BE49-F238E27FC236}">
                <a16:creationId xmlns:a16="http://schemas.microsoft.com/office/drawing/2014/main" id="{673740D2-9653-45F1-961F-3B9BAD43A3BF}"/>
              </a:ext>
            </a:extLst>
          </p:cNvPr>
          <p:cNvSpPr/>
          <p:nvPr/>
        </p:nvSpPr>
        <p:spPr>
          <a:xfrm>
            <a:off x="386080" y="5796898"/>
            <a:ext cx="904240" cy="640080"/>
          </a:xfrm>
          <a:prstGeom prst="chevron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4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Изображение выглядит как внешний, скала, природа&#10;&#10;Автоматически созданное описание">
            <a:extLst>
              <a:ext uri="{FF2B5EF4-FFF2-40B4-BE49-F238E27FC236}">
                <a16:creationId xmlns:a16="http://schemas.microsoft.com/office/drawing/2014/main" id="{83F64211-EED9-4E6F-82FB-468CD107668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78" r="21078"/>
          <a:stretch>
            <a:fillRect/>
          </a:stretch>
        </p:blipFill>
        <p:spPr/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624145A-DCC6-489C-A70E-FA6C6685A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135881" cy="1325563"/>
          </a:xfrm>
        </p:spPr>
        <p:txBody>
          <a:bodyPr/>
          <a:lstStyle/>
          <a:p>
            <a:r>
              <a:rPr lang="ru-RU" b="1" dirty="0"/>
              <a:t>Задание первое</a:t>
            </a:r>
            <a:endParaRPr lang="ru-RU" dirty="0"/>
          </a:p>
        </p:txBody>
      </p:sp>
      <p:sp>
        <p:nvSpPr>
          <p:cNvPr id="8" name="Стрелка: шеврон 7">
            <a:extLst>
              <a:ext uri="{FF2B5EF4-FFF2-40B4-BE49-F238E27FC236}">
                <a16:creationId xmlns:a16="http://schemas.microsoft.com/office/drawing/2014/main" id="{6C7FF546-295D-4E85-B215-3E72D17D5A53}"/>
              </a:ext>
            </a:extLst>
          </p:cNvPr>
          <p:cNvSpPr/>
          <p:nvPr/>
        </p:nvSpPr>
        <p:spPr>
          <a:xfrm>
            <a:off x="386080" y="2159000"/>
            <a:ext cx="904240" cy="640080"/>
          </a:xfrm>
          <a:prstGeom prst="chevron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852826-F9D1-4701-8E82-4FDA2925C1BC}"/>
              </a:ext>
            </a:extLst>
          </p:cNvPr>
          <p:cNvSpPr txBox="1"/>
          <p:nvPr/>
        </p:nvSpPr>
        <p:spPr>
          <a:xfrm>
            <a:off x="1457960" y="2017375"/>
            <a:ext cx="4445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 бывает разноцветным, это очень трудно сломать.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Стрелка: шеврон 10">
            <a:extLst>
              <a:ext uri="{FF2B5EF4-FFF2-40B4-BE49-F238E27FC236}">
                <a16:creationId xmlns:a16="http://schemas.microsoft.com/office/drawing/2014/main" id="{0CF2D924-81A9-4463-8142-D9E630FA74CD}"/>
              </a:ext>
            </a:extLst>
          </p:cNvPr>
          <p:cNvSpPr/>
          <p:nvPr/>
        </p:nvSpPr>
        <p:spPr>
          <a:xfrm>
            <a:off x="375920" y="3277216"/>
            <a:ext cx="904240" cy="640080"/>
          </a:xfrm>
          <a:prstGeom prst="chevron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E8A194-A3F0-46AB-83B4-F0501F3154B4}"/>
              </a:ext>
            </a:extLst>
          </p:cNvPr>
          <p:cNvSpPr txBox="1"/>
          <p:nvPr/>
        </p:nvSpPr>
        <p:spPr>
          <a:xfrm>
            <a:off x="1447800" y="3135591"/>
            <a:ext cx="4445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Если ее поджечь, то появится черный едкий дым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F456BDD8-975D-496B-BDCE-2510C84E0E5D}"/>
              </a:ext>
            </a:extLst>
          </p:cNvPr>
          <p:cNvSpPr/>
          <p:nvPr/>
        </p:nvSpPr>
        <p:spPr>
          <a:xfrm>
            <a:off x="375920" y="4537057"/>
            <a:ext cx="904240" cy="640080"/>
          </a:xfrm>
          <a:prstGeom prst="chevron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Стрелка: шеврон 14">
            <a:extLst>
              <a:ext uri="{FF2B5EF4-FFF2-40B4-BE49-F238E27FC236}">
                <a16:creationId xmlns:a16="http://schemas.microsoft.com/office/drawing/2014/main" id="{673740D2-9653-45F1-961F-3B9BAD43A3BF}"/>
              </a:ext>
            </a:extLst>
          </p:cNvPr>
          <p:cNvSpPr/>
          <p:nvPr/>
        </p:nvSpPr>
        <p:spPr>
          <a:xfrm>
            <a:off x="386080" y="5796898"/>
            <a:ext cx="904240" cy="640080"/>
          </a:xfrm>
          <a:prstGeom prst="chevron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86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Изображение выглядит как внешний, скала, природа&#10;&#10;Автоматически созданное описание">
            <a:extLst>
              <a:ext uri="{FF2B5EF4-FFF2-40B4-BE49-F238E27FC236}">
                <a16:creationId xmlns:a16="http://schemas.microsoft.com/office/drawing/2014/main" id="{83F64211-EED9-4E6F-82FB-468CD107668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78" r="21078"/>
          <a:stretch>
            <a:fillRect/>
          </a:stretch>
        </p:blipFill>
        <p:spPr/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624145A-DCC6-489C-A70E-FA6C6685A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135881" cy="1325563"/>
          </a:xfrm>
        </p:spPr>
        <p:txBody>
          <a:bodyPr/>
          <a:lstStyle/>
          <a:p>
            <a:r>
              <a:rPr lang="ru-RU" b="1" dirty="0"/>
              <a:t>Задание первое</a:t>
            </a:r>
            <a:endParaRPr lang="ru-RU" dirty="0"/>
          </a:p>
        </p:txBody>
      </p:sp>
      <p:sp>
        <p:nvSpPr>
          <p:cNvPr id="8" name="Стрелка: шеврон 7">
            <a:extLst>
              <a:ext uri="{FF2B5EF4-FFF2-40B4-BE49-F238E27FC236}">
                <a16:creationId xmlns:a16="http://schemas.microsoft.com/office/drawing/2014/main" id="{6C7FF546-295D-4E85-B215-3E72D17D5A53}"/>
              </a:ext>
            </a:extLst>
          </p:cNvPr>
          <p:cNvSpPr/>
          <p:nvPr/>
        </p:nvSpPr>
        <p:spPr>
          <a:xfrm>
            <a:off x="386080" y="2159000"/>
            <a:ext cx="904240" cy="640080"/>
          </a:xfrm>
          <a:prstGeom prst="chevron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852826-F9D1-4701-8E82-4FDA2925C1BC}"/>
              </a:ext>
            </a:extLst>
          </p:cNvPr>
          <p:cNvSpPr txBox="1"/>
          <p:nvPr/>
        </p:nvSpPr>
        <p:spPr>
          <a:xfrm>
            <a:off x="1457960" y="2017375"/>
            <a:ext cx="4445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 бывает разноцветным, это очень трудно сломать.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Стрелка: шеврон 10">
            <a:extLst>
              <a:ext uri="{FF2B5EF4-FFF2-40B4-BE49-F238E27FC236}">
                <a16:creationId xmlns:a16="http://schemas.microsoft.com/office/drawing/2014/main" id="{0CF2D924-81A9-4463-8142-D9E630FA74CD}"/>
              </a:ext>
            </a:extLst>
          </p:cNvPr>
          <p:cNvSpPr/>
          <p:nvPr/>
        </p:nvSpPr>
        <p:spPr>
          <a:xfrm>
            <a:off x="375920" y="3277216"/>
            <a:ext cx="904240" cy="640080"/>
          </a:xfrm>
          <a:prstGeom prst="chevron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E8A194-A3F0-46AB-83B4-F0501F3154B4}"/>
              </a:ext>
            </a:extLst>
          </p:cNvPr>
          <p:cNvSpPr txBox="1"/>
          <p:nvPr/>
        </p:nvSpPr>
        <p:spPr>
          <a:xfrm>
            <a:off x="1447800" y="3135591"/>
            <a:ext cx="4445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Если ее поджечь, то появится черный едкий дым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F456BDD8-975D-496B-BDCE-2510C84E0E5D}"/>
              </a:ext>
            </a:extLst>
          </p:cNvPr>
          <p:cNvSpPr/>
          <p:nvPr/>
        </p:nvSpPr>
        <p:spPr>
          <a:xfrm>
            <a:off x="375920" y="4537057"/>
            <a:ext cx="904240" cy="640080"/>
          </a:xfrm>
          <a:prstGeom prst="chevron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3AD9E9D-3922-4F32-BA45-23E95CE60599}"/>
              </a:ext>
            </a:extLst>
          </p:cNvPr>
          <p:cNvSpPr txBox="1"/>
          <p:nvPr/>
        </p:nvSpPr>
        <p:spPr>
          <a:xfrm>
            <a:off x="1447800" y="4395432"/>
            <a:ext cx="4445000" cy="3853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Предметы, сделанные из нее, весят мало.</a:t>
            </a:r>
          </a:p>
        </p:txBody>
      </p:sp>
      <p:sp>
        <p:nvSpPr>
          <p:cNvPr id="15" name="Стрелка: шеврон 14">
            <a:extLst>
              <a:ext uri="{FF2B5EF4-FFF2-40B4-BE49-F238E27FC236}">
                <a16:creationId xmlns:a16="http://schemas.microsoft.com/office/drawing/2014/main" id="{673740D2-9653-45F1-961F-3B9BAD43A3BF}"/>
              </a:ext>
            </a:extLst>
          </p:cNvPr>
          <p:cNvSpPr/>
          <p:nvPr/>
        </p:nvSpPr>
        <p:spPr>
          <a:xfrm>
            <a:off x="386080" y="5796898"/>
            <a:ext cx="904240" cy="640080"/>
          </a:xfrm>
          <a:prstGeom prst="chevron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44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Изображение выглядит как внешний, скала, природа&#10;&#10;Автоматически созданное описание">
            <a:extLst>
              <a:ext uri="{FF2B5EF4-FFF2-40B4-BE49-F238E27FC236}">
                <a16:creationId xmlns:a16="http://schemas.microsoft.com/office/drawing/2014/main" id="{83F64211-EED9-4E6F-82FB-468CD107668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78" r="21078"/>
          <a:stretch>
            <a:fillRect/>
          </a:stretch>
        </p:blipFill>
        <p:spPr/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624145A-DCC6-489C-A70E-FA6C6685A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135881" cy="1325563"/>
          </a:xfrm>
        </p:spPr>
        <p:txBody>
          <a:bodyPr/>
          <a:lstStyle/>
          <a:p>
            <a:r>
              <a:rPr lang="ru-RU" b="1" dirty="0"/>
              <a:t>Задание первое</a:t>
            </a:r>
            <a:endParaRPr lang="ru-RU" dirty="0"/>
          </a:p>
        </p:txBody>
      </p:sp>
      <p:sp>
        <p:nvSpPr>
          <p:cNvPr id="8" name="Стрелка: шеврон 7">
            <a:extLst>
              <a:ext uri="{FF2B5EF4-FFF2-40B4-BE49-F238E27FC236}">
                <a16:creationId xmlns:a16="http://schemas.microsoft.com/office/drawing/2014/main" id="{6C7FF546-295D-4E85-B215-3E72D17D5A53}"/>
              </a:ext>
            </a:extLst>
          </p:cNvPr>
          <p:cNvSpPr/>
          <p:nvPr/>
        </p:nvSpPr>
        <p:spPr>
          <a:xfrm>
            <a:off x="386080" y="2159000"/>
            <a:ext cx="904240" cy="640080"/>
          </a:xfrm>
          <a:prstGeom prst="chevron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852826-F9D1-4701-8E82-4FDA2925C1BC}"/>
              </a:ext>
            </a:extLst>
          </p:cNvPr>
          <p:cNvSpPr txBox="1"/>
          <p:nvPr/>
        </p:nvSpPr>
        <p:spPr>
          <a:xfrm>
            <a:off x="1457960" y="2017375"/>
            <a:ext cx="4445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 бывает разноцветным, это очень трудно сломать.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1" name="Стрелка: шеврон 10">
            <a:extLst>
              <a:ext uri="{FF2B5EF4-FFF2-40B4-BE49-F238E27FC236}">
                <a16:creationId xmlns:a16="http://schemas.microsoft.com/office/drawing/2014/main" id="{0CF2D924-81A9-4463-8142-D9E630FA74CD}"/>
              </a:ext>
            </a:extLst>
          </p:cNvPr>
          <p:cNvSpPr/>
          <p:nvPr/>
        </p:nvSpPr>
        <p:spPr>
          <a:xfrm>
            <a:off x="375920" y="3277216"/>
            <a:ext cx="904240" cy="640080"/>
          </a:xfrm>
          <a:prstGeom prst="chevron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E8A194-A3F0-46AB-83B4-F0501F3154B4}"/>
              </a:ext>
            </a:extLst>
          </p:cNvPr>
          <p:cNvSpPr txBox="1"/>
          <p:nvPr/>
        </p:nvSpPr>
        <p:spPr>
          <a:xfrm>
            <a:off x="1447800" y="3135591"/>
            <a:ext cx="4445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Если ее поджечь, то появится черный едкий дым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F456BDD8-975D-496B-BDCE-2510C84E0E5D}"/>
              </a:ext>
            </a:extLst>
          </p:cNvPr>
          <p:cNvSpPr/>
          <p:nvPr/>
        </p:nvSpPr>
        <p:spPr>
          <a:xfrm>
            <a:off x="375920" y="4537057"/>
            <a:ext cx="904240" cy="640080"/>
          </a:xfrm>
          <a:prstGeom prst="chevron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3AD9E9D-3922-4F32-BA45-23E95CE60599}"/>
              </a:ext>
            </a:extLst>
          </p:cNvPr>
          <p:cNvSpPr txBox="1"/>
          <p:nvPr/>
        </p:nvSpPr>
        <p:spPr>
          <a:xfrm>
            <a:off x="1534159" y="5764982"/>
            <a:ext cx="4445000" cy="771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Ее нельзя выбрасывать, так как в природе она не разлагается</a:t>
            </a:r>
          </a:p>
        </p:txBody>
      </p:sp>
      <p:sp>
        <p:nvSpPr>
          <p:cNvPr id="15" name="Стрелка: шеврон 14">
            <a:extLst>
              <a:ext uri="{FF2B5EF4-FFF2-40B4-BE49-F238E27FC236}">
                <a16:creationId xmlns:a16="http://schemas.microsoft.com/office/drawing/2014/main" id="{673740D2-9653-45F1-961F-3B9BAD43A3BF}"/>
              </a:ext>
            </a:extLst>
          </p:cNvPr>
          <p:cNvSpPr/>
          <p:nvPr/>
        </p:nvSpPr>
        <p:spPr>
          <a:xfrm>
            <a:off x="386080" y="5796898"/>
            <a:ext cx="904240" cy="640080"/>
          </a:xfrm>
          <a:prstGeom prst="chevron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AA9195F-F65D-49AD-B058-490E754D8E3A}"/>
              </a:ext>
            </a:extLst>
          </p:cNvPr>
          <p:cNvSpPr txBox="1"/>
          <p:nvPr/>
        </p:nvSpPr>
        <p:spPr>
          <a:xfrm>
            <a:off x="1457960" y="4525916"/>
            <a:ext cx="4445000" cy="771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Предметы, сделанные из нее, весят мало.</a:t>
            </a:r>
          </a:p>
        </p:txBody>
      </p:sp>
    </p:spTree>
    <p:extLst>
      <p:ext uri="{BB962C8B-B14F-4D97-AF65-F5344CB8AC3E}">
        <p14:creationId xmlns:p14="http://schemas.microsoft.com/office/powerpoint/2010/main" val="2716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880724-C417-D9A0-66BA-47BF1C3A1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0"/>
            <a:ext cx="4846320" cy="1219200"/>
          </a:xfrm>
        </p:spPr>
        <p:txBody>
          <a:bodyPr>
            <a:normAutofit/>
          </a:bodyPr>
          <a:lstStyle/>
          <a:p>
            <a:r>
              <a:rPr lang="ru-RU" sz="4400" b="1" dirty="0"/>
              <a:t>Задание второе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3F8D4E9-24A8-3CCC-06A1-84FC28AD4067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5" r="7785"/>
          <a:stretch>
            <a:fillRect/>
          </a:stretch>
        </p:blipFill>
        <p:spPr bwMode="auto">
          <a:xfrm>
            <a:off x="5227320" y="0"/>
            <a:ext cx="69646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: шеврон 4">
            <a:extLst>
              <a:ext uri="{FF2B5EF4-FFF2-40B4-BE49-F238E27FC236}">
                <a16:creationId xmlns:a16="http://schemas.microsoft.com/office/drawing/2014/main" id="{E5A89DD3-658D-DFCA-374B-E2FD28FAE0F0}"/>
              </a:ext>
            </a:extLst>
          </p:cNvPr>
          <p:cNvSpPr/>
          <p:nvPr/>
        </p:nvSpPr>
        <p:spPr>
          <a:xfrm>
            <a:off x="274320" y="1463040"/>
            <a:ext cx="1234440" cy="655320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Стрелка: шеврон 6">
            <a:extLst>
              <a:ext uri="{FF2B5EF4-FFF2-40B4-BE49-F238E27FC236}">
                <a16:creationId xmlns:a16="http://schemas.microsoft.com/office/drawing/2014/main" id="{D5E9AC1F-0ADE-1AD9-E35E-EE178AE78919}"/>
              </a:ext>
            </a:extLst>
          </p:cNvPr>
          <p:cNvSpPr/>
          <p:nvPr/>
        </p:nvSpPr>
        <p:spPr>
          <a:xfrm>
            <a:off x="274320" y="2514600"/>
            <a:ext cx="1234440" cy="655320"/>
          </a:xfrm>
          <a:prstGeom prst="chevron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трелка: шеврон 7">
            <a:extLst>
              <a:ext uri="{FF2B5EF4-FFF2-40B4-BE49-F238E27FC236}">
                <a16:creationId xmlns:a16="http://schemas.microsoft.com/office/drawing/2014/main" id="{24FA982C-C175-AC23-7E1E-47DF95339408}"/>
              </a:ext>
            </a:extLst>
          </p:cNvPr>
          <p:cNvSpPr/>
          <p:nvPr/>
        </p:nvSpPr>
        <p:spPr>
          <a:xfrm>
            <a:off x="274320" y="3566160"/>
            <a:ext cx="1234440" cy="655320"/>
          </a:xfrm>
          <a:prstGeom prst="chevron">
            <a:avLst/>
          </a:prstGeom>
          <a:solidFill>
            <a:schemeClr val="tx2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трелка: шеврон 8">
            <a:extLst>
              <a:ext uri="{FF2B5EF4-FFF2-40B4-BE49-F238E27FC236}">
                <a16:creationId xmlns:a16="http://schemas.microsoft.com/office/drawing/2014/main" id="{0EC0557A-A4DB-4EEC-2B4C-C091AB48595C}"/>
              </a:ext>
            </a:extLst>
          </p:cNvPr>
          <p:cNvSpPr/>
          <p:nvPr/>
        </p:nvSpPr>
        <p:spPr>
          <a:xfrm>
            <a:off x="274320" y="4617720"/>
            <a:ext cx="1234440" cy="655320"/>
          </a:xfrm>
          <a:prstGeom prst="chevron">
            <a:avLst/>
          </a:prstGeom>
          <a:solidFill>
            <a:schemeClr val="bg2">
              <a:lumMod val="5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0593F8-DA80-DAA8-9DFD-40BF01AFBA0F}"/>
              </a:ext>
            </a:extLst>
          </p:cNvPr>
          <p:cNvSpPr txBox="1"/>
          <p:nvPr/>
        </p:nvSpPr>
        <p:spPr>
          <a:xfrm>
            <a:off x="1775460" y="1682234"/>
            <a:ext cx="26746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Его делают из песка</a:t>
            </a:r>
            <a:endParaRPr lang="ru-RU" sz="2000" dirty="0"/>
          </a:p>
        </p:txBody>
      </p:sp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8B8A1DC0-879D-4A95-4D57-708D43B0E7EB}"/>
              </a:ext>
            </a:extLst>
          </p:cNvPr>
          <p:cNvSpPr/>
          <p:nvPr/>
        </p:nvSpPr>
        <p:spPr>
          <a:xfrm>
            <a:off x="274320" y="5669280"/>
            <a:ext cx="1234440" cy="655320"/>
          </a:xfrm>
          <a:prstGeom prst="chevron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80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880724-C417-D9A0-66BA-47BF1C3A1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0"/>
            <a:ext cx="4846320" cy="1219200"/>
          </a:xfrm>
        </p:spPr>
        <p:txBody>
          <a:bodyPr>
            <a:normAutofit/>
          </a:bodyPr>
          <a:lstStyle/>
          <a:p>
            <a:r>
              <a:rPr lang="ru-RU" sz="4400" b="1" dirty="0"/>
              <a:t>Задание второе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3F8D4E9-24A8-3CCC-06A1-84FC28AD4067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5" r="7785"/>
          <a:stretch>
            <a:fillRect/>
          </a:stretch>
        </p:blipFill>
        <p:spPr bwMode="auto">
          <a:xfrm>
            <a:off x="5227320" y="0"/>
            <a:ext cx="69646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: шеврон 4">
            <a:extLst>
              <a:ext uri="{FF2B5EF4-FFF2-40B4-BE49-F238E27FC236}">
                <a16:creationId xmlns:a16="http://schemas.microsoft.com/office/drawing/2014/main" id="{E5A89DD3-658D-DFCA-374B-E2FD28FAE0F0}"/>
              </a:ext>
            </a:extLst>
          </p:cNvPr>
          <p:cNvSpPr/>
          <p:nvPr/>
        </p:nvSpPr>
        <p:spPr>
          <a:xfrm>
            <a:off x="274320" y="1463040"/>
            <a:ext cx="1234440" cy="655320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Стрелка: шеврон 6">
            <a:extLst>
              <a:ext uri="{FF2B5EF4-FFF2-40B4-BE49-F238E27FC236}">
                <a16:creationId xmlns:a16="http://schemas.microsoft.com/office/drawing/2014/main" id="{D5E9AC1F-0ADE-1AD9-E35E-EE178AE78919}"/>
              </a:ext>
            </a:extLst>
          </p:cNvPr>
          <p:cNvSpPr/>
          <p:nvPr/>
        </p:nvSpPr>
        <p:spPr>
          <a:xfrm>
            <a:off x="274320" y="2514600"/>
            <a:ext cx="1234440" cy="655320"/>
          </a:xfrm>
          <a:prstGeom prst="chevron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трелка: шеврон 7">
            <a:extLst>
              <a:ext uri="{FF2B5EF4-FFF2-40B4-BE49-F238E27FC236}">
                <a16:creationId xmlns:a16="http://schemas.microsoft.com/office/drawing/2014/main" id="{24FA982C-C175-AC23-7E1E-47DF95339408}"/>
              </a:ext>
            </a:extLst>
          </p:cNvPr>
          <p:cNvSpPr/>
          <p:nvPr/>
        </p:nvSpPr>
        <p:spPr>
          <a:xfrm>
            <a:off x="274320" y="3566160"/>
            <a:ext cx="1234440" cy="655320"/>
          </a:xfrm>
          <a:prstGeom prst="chevron">
            <a:avLst/>
          </a:prstGeom>
          <a:solidFill>
            <a:schemeClr val="tx2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трелка: шеврон 8">
            <a:extLst>
              <a:ext uri="{FF2B5EF4-FFF2-40B4-BE49-F238E27FC236}">
                <a16:creationId xmlns:a16="http://schemas.microsoft.com/office/drawing/2014/main" id="{0EC0557A-A4DB-4EEC-2B4C-C091AB48595C}"/>
              </a:ext>
            </a:extLst>
          </p:cNvPr>
          <p:cNvSpPr/>
          <p:nvPr/>
        </p:nvSpPr>
        <p:spPr>
          <a:xfrm>
            <a:off x="274320" y="4617720"/>
            <a:ext cx="1234440" cy="655320"/>
          </a:xfrm>
          <a:prstGeom prst="chevron">
            <a:avLst/>
          </a:prstGeom>
          <a:solidFill>
            <a:schemeClr val="bg2">
              <a:lumMod val="5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0593F8-DA80-DAA8-9DFD-40BF01AFBA0F}"/>
              </a:ext>
            </a:extLst>
          </p:cNvPr>
          <p:cNvSpPr txBox="1"/>
          <p:nvPr/>
        </p:nvSpPr>
        <p:spPr>
          <a:xfrm>
            <a:off x="1775460" y="1682234"/>
            <a:ext cx="26746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Его делают из песка</a:t>
            </a:r>
            <a:endParaRPr lang="ru-RU" sz="2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CB0218-29B6-90F6-3BB4-A1152CDE7BE3}"/>
              </a:ext>
            </a:extLst>
          </p:cNvPr>
          <p:cNvSpPr txBox="1"/>
          <p:nvPr/>
        </p:nvSpPr>
        <p:spPr>
          <a:xfrm>
            <a:off x="1668780" y="2462034"/>
            <a:ext cx="35585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Если его нагреть, оно становится тягучим, как тесто</a:t>
            </a:r>
            <a:endParaRPr lang="ru-RU" sz="2000" dirty="0"/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9DD6A347-C64B-3528-61A8-2765673C2452}"/>
              </a:ext>
            </a:extLst>
          </p:cNvPr>
          <p:cNvSpPr/>
          <p:nvPr/>
        </p:nvSpPr>
        <p:spPr>
          <a:xfrm>
            <a:off x="274320" y="5669280"/>
            <a:ext cx="1234440" cy="655320"/>
          </a:xfrm>
          <a:prstGeom prst="chevron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79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880724-C417-D9A0-66BA-47BF1C3A1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0"/>
            <a:ext cx="4846320" cy="1219200"/>
          </a:xfrm>
        </p:spPr>
        <p:txBody>
          <a:bodyPr>
            <a:normAutofit/>
          </a:bodyPr>
          <a:lstStyle/>
          <a:p>
            <a:r>
              <a:rPr lang="ru-RU" sz="4400" b="1" dirty="0"/>
              <a:t>Задание второе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3F8D4E9-24A8-3CCC-06A1-84FC28AD4067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5" r="7785"/>
          <a:stretch>
            <a:fillRect/>
          </a:stretch>
        </p:blipFill>
        <p:spPr bwMode="auto">
          <a:xfrm>
            <a:off x="5227320" y="0"/>
            <a:ext cx="69646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: шеврон 4">
            <a:extLst>
              <a:ext uri="{FF2B5EF4-FFF2-40B4-BE49-F238E27FC236}">
                <a16:creationId xmlns:a16="http://schemas.microsoft.com/office/drawing/2014/main" id="{E5A89DD3-658D-DFCA-374B-E2FD28FAE0F0}"/>
              </a:ext>
            </a:extLst>
          </p:cNvPr>
          <p:cNvSpPr/>
          <p:nvPr/>
        </p:nvSpPr>
        <p:spPr>
          <a:xfrm>
            <a:off x="274320" y="1463040"/>
            <a:ext cx="1234440" cy="655320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Стрелка: шеврон 6">
            <a:extLst>
              <a:ext uri="{FF2B5EF4-FFF2-40B4-BE49-F238E27FC236}">
                <a16:creationId xmlns:a16="http://schemas.microsoft.com/office/drawing/2014/main" id="{D5E9AC1F-0ADE-1AD9-E35E-EE178AE78919}"/>
              </a:ext>
            </a:extLst>
          </p:cNvPr>
          <p:cNvSpPr/>
          <p:nvPr/>
        </p:nvSpPr>
        <p:spPr>
          <a:xfrm>
            <a:off x="274320" y="2514600"/>
            <a:ext cx="1234440" cy="655320"/>
          </a:xfrm>
          <a:prstGeom prst="chevron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трелка: шеврон 7">
            <a:extLst>
              <a:ext uri="{FF2B5EF4-FFF2-40B4-BE49-F238E27FC236}">
                <a16:creationId xmlns:a16="http://schemas.microsoft.com/office/drawing/2014/main" id="{24FA982C-C175-AC23-7E1E-47DF95339408}"/>
              </a:ext>
            </a:extLst>
          </p:cNvPr>
          <p:cNvSpPr/>
          <p:nvPr/>
        </p:nvSpPr>
        <p:spPr>
          <a:xfrm>
            <a:off x="274320" y="3566160"/>
            <a:ext cx="1234440" cy="655320"/>
          </a:xfrm>
          <a:prstGeom prst="chevron">
            <a:avLst/>
          </a:prstGeom>
          <a:solidFill>
            <a:schemeClr val="tx2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трелка: шеврон 8">
            <a:extLst>
              <a:ext uri="{FF2B5EF4-FFF2-40B4-BE49-F238E27FC236}">
                <a16:creationId xmlns:a16="http://schemas.microsoft.com/office/drawing/2014/main" id="{0EC0557A-A4DB-4EEC-2B4C-C091AB48595C}"/>
              </a:ext>
            </a:extLst>
          </p:cNvPr>
          <p:cNvSpPr/>
          <p:nvPr/>
        </p:nvSpPr>
        <p:spPr>
          <a:xfrm>
            <a:off x="274320" y="4617720"/>
            <a:ext cx="1234440" cy="655320"/>
          </a:xfrm>
          <a:prstGeom prst="chevron">
            <a:avLst/>
          </a:prstGeom>
          <a:solidFill>
            <a:schemeClr val="bg2">
              <a:lumMod val="5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0593F8-DA80-DAA8-9DFD-40BF01AFBA0F}"/>
              </a:ext>
            </a:extLst>
          </p:cNvPr>
          <p:cNvSpPr txBox="1"/>
          <p:nvPr/>
        </p:nvSpPr>
        <p:spPr>
          <a:xfrm>
            <a:off x="1775460" y="1682234"/>
            <a:ext cx="26746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Его делают из песка</a:t>
            </a:r>
            <a:endParaRPr lang="ru-RU" sz="2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CB0218-29B6-90F6-3BB4-A1152CDE7BE3}"/>
              </a:ext>
            </a:extLst>
          </p:cNvPr>
          <p:cNvSpPr txBox="1"/>
          <p:nvPr/>
        </p:nvSpPr>
        <p:spPr>
          <a:xfrm>
            <a:off x="1668780" y="2462034"/>
            <a:ext cx="35585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Если его нагреть, оно становится тягучим, как тесто</a:t>
            </a:r>
            <a:endParaRPr lang="ru-RU" sz="2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7EC1D6B-CFD6-D978-15FF-071FFFF867F4}"/>
              </a:ext>
            </a:extLst>
          </p:cNvPr>
          <p:cNvSpPr txBox="1"/>
          <p:nvPr/>
        </p:nvSpPr>
        <p:spPr>
          <a:xfrm>
            <a:off x="1828800" y="3688081"/>
            <a:ext cx="32385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Чаще всего оно прозрачное</a:t>
            </a:r>
            <a:endParaRPr lang="ru-RU" sz="2000" dirty="0"/>
          </a:p>
        </p:txBody>
      </p:sp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7DCCF7AD-D336-2E9C-9230-61F5E0C54C05}"/>
              </a:ext>
            </a:extLst>
          </p:cNvPr>
          <p:cNvSpPr/>
          <p:nvPr/>
        </p:nvSpPr>
        <p:spPr>
          <a:xfrm>
            <a:off x="274320" y="5669280"/>
            <a:ext cx="1234440" cy="655320"/>
          </a:xfrm>
          <a:prstGeom prst="chevron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12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880724-C417-D9A0-66BA-47BF1C3A1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0"/>
            <a:ext cx="4846320" cy="1219200"/>
          </a:xfrm>
        </p:spPr>
        <p:txBody>
          <a:bodyPr>
            <a:normAutofit/>
          </a:bodyPr>
          <a:lstStyle/>
          <a:p>
            <a:r>
              <a:rPr lang="ru-RU" sz="4400" b="1" dirty="0"/>
              <a:t>Задание второе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3F8D4E9-24A8-3CCC-06A1-84FC28AD4067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5" r="7785"/>
          <a:stretch>
            <a:fillRect/>
          </a:stretch>
        </p:blipFill>
        <p:spPr bwMode="auto">
          <a:xfrm>
            <a:off x="5227320" y="0"/>
            <a:ext cx="69646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: шеврон 4">
            <a:extLst>
              <a:ext uri="{FF2B5EF4-FFF2-40B4-BE49-F238E27FC236}">
                <a16:creationId xmlns:a16="http://schemas.microsoft.com/office/drawing/2014/main" id="{E5A89DD3-658D-DFCA-374B-E2FD28FAE0F0}"/>
              </a:ext>
            </a:extLst>
          </p:cNvPr>
          <p:cNvSpPr/>
          <p:nvPr/>
        </p:nvSpPr>
        <p:spPr>
          <a:xfrm>
            <a:off x="274320" y="1463040"/>
            <a:ext cx="1234440" cy="655320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Стрелка: шеврон 6">
            <a:extLst>
              <a:ext uri="{FF2B5EF4-FFF2-40B4-BE49-F238E27FC236}">
                <a16:creationId xmlns:a16="http://schemas.microsoft.com/office/drawing/2014/main" id="{D5E9AC1F-0ADE-1AD9-E35E-EE178AE78919}"/>
              </a:ext>
            </a:extLst>
          </p:cNvPr>
          <p:cNvSpPr/>
          <p:nvPr/>
        </p:nvSpPr>
        <p:spPr>
          <a:xfrm>
            <a:off x="274320" y="2514600"/>
            <a:ext cx="1234440" cy="655320"/>
          </a:xfrm>
          <a:prstGeom prst="chevron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трелка: шеврон 7">
            <a:extLst>
              <a:ext uri="{FF2B5EF4-FFF2-40B4-BE49-F238E27FC236}">
                <a16:creationId xmlns:a16="http://schemas.microsoft.com/office/drawing/2014/main" id="{24FA982C-C175-AC23-7E1E-47DF95339408}"/>
              </a:ext>
            </a:extLst>
          </p:cNvPr>
          <p:cNvSpPr/>
          <p:nvPr/>
        </p:nvSpPr>
        <p:spPr>
          <a:xfrm>
            <a:off x="274320" y="3566160"/>
            <a:ext cx="1234440" cy="655320"/>
          </a:xfrm>
          <a:prstGeom prst="chevron">
            <a:avLst/>
          </a:prstGeom>
          <a:solidFill>
            <a:schemeClr val="tx2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трелка: шеврон 8">
            <a:extLst>
              <a:ext uri="{FF2B5EF4-FFF2-40B4-BE49-F238E27FC236}">
                <a16:creationId xmlns:a16="http://schemas.microsoft.com/office/drawing/2014/main" id="{0EC0557A-A4DB-4EEC-2B4C-C091AB48595C}"/>
              </a:ext>
            </a:extLst>
          </p:cNvPr>
          <p:cNvSpPr/>
          <p:nvPr/>
        </p:nvSpPr>
        <p:spPr>
          <a:xfrm>
            <a:off x="274320" y="4617720"/>
            <a:ext cx="1234440" cy="655320"/>
          </a:xfrm>
          <a:prstGeom prst="chevron">
            <a:avLst/>
          </a:prstGeom>
          <a:solidFill>
            <a:schemeClr val="bg2">
              <a:lumMod val="5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0593F8-DA80-DAA8-9DFD-40BF01AFBA0F}"/>
              </a:ext>
            </a:extLst>
          </p:cNvPr>
          <p:cNvSpPr txBox="1"/>
          <p:nvPr/>
        </p:nvSpPr>
        <p:spPr>
          <a:xfrm>
            <a:off x="1748790" y="1718250"/>
            <a:ext cx="26746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Его делают из песка</a:t>
            </a:r>
            <a:endParaRPr lang="ru-RU" sz="2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CB0218-29B6-90F6-3BB4-A1152CDE7BE3}"/>
              </a:ext>
            </a:extLst>
          </p:cNvPr>
          <p:cNvSpPr txBox="1"/>
          <p:nvPr/>
        </p:nvSpPr>
        <p:spPr>
          <a:xfrm>
            <a:off x="1668780" y="2462034"/>
            <a:ext cx="35585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Если его нагреть, оно становится тягучим, как тесто</a:t>
            </a:r>
            <a:endParaRPr lang="ru-RU" sz="2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7EC1D6B-CFD6-D978-15FF-071FFFF867F4}"/>
              </a:ext>
            </a:extLst>
          </p:cNvPr>
          <p:cNvSpPr txBox="1"/>
          <p:nvPr/>
        </p:nvSpPr>
        <p:spPr>
          <a:xfrm>
            <a:off x="1668780" y="3726329"/>
            <a:ext cx="32385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Чаще всего оно прозрачное</a:t>
            </a:r>
            <a:endParaRPr lang="ru-RU" sz="2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826DE16-30BA-AD1E-CFDA-FB3B998CBE5B}"/>
              </a:ext>
            </a:extLst>
          </p:cNvPr>
          <p:cNvSpPr txBox="1"/>
          <p:nvPr/>
        </p:nvSpPr>
        <p:spPr>
          <a:xfrm>
            <a:off x="1748790" y="4544378"/>
            <a:ext cx="32385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Брошенное в лесу, оно может стать причиной пожара</a:t>
            </a:r>
            <a:endParaRPr lang="ru-RU" sz="2000" dirty="0"/>
          </a:p>
        </p:txBody>
      </p:sp>
      <p:sp>
        <p:nvSpPr>
          <p:cNvPr id="14" name="Стрелка: шеврон 13">
            <a:extLst>
              <a:ext uri="{FF2B5EF4-FFF2-40B4-BE49-F238E27FC236}">
                <a16:creationId xmlns:a16="http://schemas.microsoft.com/office/drawing/2014/main" id="{9DC778E2-358F-3C8F-0BDB-0BBD028FC09E}"/>
              </a:ext>
            </a:extLst>
          </p:cNvPr>
          <p:cNvSpPr/>
          <p:nvPr/>
        </p:nvSpPr>
        <p:spPr>
          <a:xfrm>
            <a:off x="274320" y="5669280"/>
            <a:ext cx="1234440" cy="655320"/>
          </a:xfrm>
          <a:prstGeom prst="chevron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518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880724-C417-D9A0-66BA-47BF1C3A1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0"/>
            <a:ext cx="4846320" cy="1219200"/>
          </a:xfrm>
        </p:spPr>
        <p:txBody>
          <a:bodyPr>
            <a:normAutofit/>
          </a:bodyPr>
          <a:lstStyle/>
          <a:p>
            <a:r>
              <a:rPr lang="ru-RU" sz="4400" b="1" dirty="0"/>
              <a:t>Задание второе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3F8D4E9-24A8-3CCC-06A1-84FC28AD4067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5" r="7785"/>
          <a:stretch>
            <a:fillRect/>
          </a:stretch>
        </p:blipFill>
        <p:spPr bwMode="auto">
          <a:xfrm>
            <a:off x="5227320" y="0"/>
            <a:ext cx="69646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: шеврон 4">
            <a:extLst>
              <a:ext uri="{FF2B5EF4-FFF2-40B4-BE49-F238E27FC236}">
                <a16:creationId xmlns:a16="http://schemas.microsoft.com/office/drawing/2014/main" id="{E5A89DD3-658D-DFCA-374B-E2FD28FAE0F0}"/>
              </a:ext>
            </a:extLst>
          </p:cNvPr>
          <p:cNvSpPr/>
          <p:nvPr/>
        </p:nvSpPr>
        <p:spPr>
          <a:xfrm>
            <a:off x="274320" y="1463040"/>
            <a:ext cx="1234440" cy="655320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Стрелка: шеврон 6">
            <a:extLst>
              <a:ext uri="{FF2B5EF4-FFF2-40B4-BE49-F238E27FC236}">
                <a16:creationId xmlns:a16="http://schemas.microsoft.com/office/drawing/2014/main" id="{D5E9AC1F-0ADE-1AD9-E35E-EE178AE78919}"/>
              </a:ext>
            </a:extLst>
          </p:cNvPr>
          <p:cNvSpPr/>
          <p:nvPr/>
        </p:nvSpPr>
        <p:spPr>
          <a:xfrm>
            <a:off x="274320" y="2514600"/>
            <a:ext cx="1234440" cy="655320"/>
          </a:xfrm>
          <a:prstGeom prst="chevron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трелка: шеврон 7">
            <a:extLst>
              <a:ext uri="{FF2B5EF4-FFF2-40B4-BE49-F238E27FC236}">
                <a16:creationId xmlns:a16="http://schemas.microsoft.com/office/drawing/2014/main" id="{24FA982C-C175-AC23-7E1E-47DF95339408}"/>
              </a:ext>
            </a:extLst>
          </p:cNvPr>
          <p:cNvSpPr/>
          <p:nvPr/>
        </p:nvSpPr>
        <p:spPr>
          <a:xfrm>
            <a:off x="274320" y="3566160"/>
            <a:ext cx="1234440" cy="655320"/>
          </a:xfrm>
          <a:prstGeom prst="chevron">
            <a:avLst/>
          </a:prstGeom>
          <a:solidFill>
            <a:schemeClr val="tx2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трелка: шеврон 8">
            <a:extLst>
              <a:ext uri="{FF2B5EF4-FFF2-40B4-BE49-F238E27FC236}">
                <a16:creationId xmlns:a16="http://schemas.microsoft.com/office/drawing/2014/main" id="{0EC0557A-A4DB-4EEC-2B4C-C091AB48595C}"/>
              </a:ext>
            </a:extLst>
          </p:cNvPr>
          <p:cNvSpPr/>
          <p:nvPr/>
        </p:nvSpPr>
        <p:spPr>
          <a:xfrm>
            <a:off x="274320" y="4617720"/>
            <a:ext cx="1234440" cy="655320"/>
          </a:xfrm>
          <a:prstGeom prst="chevron">
            <a:avLst/>
          </a:prstGeom>
          <a:solidFill>
            <a:schemeClr val="bg2">
              <a:lumMod val="5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0593F8-DA80-DAA8-9DFD-40BF01AFBA0F}"/>
              </a:ext>
            </a:extLst>
          </p:cNvPr>
          <p:cNvSpPr txBox="1"/>
          <p:nvPr/>
        </p:nvSpPr>
        <p:spPr>
          <a:xfrm>
            <a:off x="1748790" y="1718250"/>
            <a:ext cx="26746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Его делают из песка</a:t>
            </a:r>
            <a:endParaRPr lang="ru-RU" sz="2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CB0218-29B6-90F6-3BB4-A1152CDE7BE3}"/>
              </a:ext>
            </a:extLst>
          </p:cNvPr>
          <p:cNvSpPr txBox="1"/>
          <p:nvPr/>
        </p:nvSpPr>
        <p:spPr>
          <a:xfrm>
            <a:off x="1668780" y="2462034"/>
            <a:ext cx="35585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Если его нагреть, оно становится тягучим, как тесто</a:t>
            </a:r>
            <a:endParaRPr lang="ru-RU" sz="2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7EC1D6B-CFD6-D978-15FF-071FFFF867F4}"/>
              </a:ext>
            </a:extLst>
          </p:cNvPr>
          <p:cNvSpPr txBox="1"/>
          <p:nvPr/>
        </p:nvSpPr>
        <p:spPr>
          <a:xfrm>
            <a:off x="1668780" y="3726329"/>
            <a:ext cx="32385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Чаще всего оно прозрачное</a:t>
            </a:r>
            <a:endParaRPr lang="ru-RU" sz="2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826DE16-30BA-AD1E-CFDA-FB3B998CBE5B}"/>
              </a:ext>
            </a:extLst>
          </p:cNvPr>
          <p:cNvSpPr txBox="1"/>
          <p:nvPr/>
        </p:nvSpPr>
        <p:spPr>
          <a:xfrm>
            <a:off x="1748790" y="4544378"/>
            <a:ext cx="32385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Брошенное в лесу, оно может стать причиной пожара</a:t>
            </a:r>
            <a:endParaRPr lang="ru-RU" sz="2000" dirty="0"/>
          </a:p>
        </p:txBody>
      </p:sp>
      <p:sp>
        <p:nvSpPr>
          <p:cNvPr id="14" name="Стрелка: шеврон 13">
            <a:extLst>
              <a:ext uri="{FF2B5EF4-FFF2-40B4-BE49-F238E27FC236}">
                <a16:creationId xmlns:a16="http://schemas.microsoft.com/office/drawing/2014/main" id="{9DC778E2-358F-3C8F-0BDB-0BBD028FC09E}"/>
              </a:ext>
            </a:extLst>
          </p:cNvPr>
          <p:cNvSpPr/>
          <p:nvPr/>
        </p:nvSpPr>
        <p:spPr>
          <a:xfrm>
            <a:off x="274320" y="5669280"/>
            <a:ext cx="1234440" cy="655320"/>
          </a:xfrm>
          <a:prstGeom prst="chevron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60ECC60-6F4D-78BD-6306-C5D0464D2D82}"/>
              </a:ext>
            </a:extLst>
          </p:cNvPr>
          <p:cNvSpPr txBox="1"/>
          <p:nvPr/>
        </p:nvSpPr>
        <p:spPr>
          <a:xfrm>
            <a:off x="1775460" y="5812274"/>
            <a:ext cx="334518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Когда падает, оно разбивается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48380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1C9762-9535-5379-5355-89B176251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7" y="0"/>
            <a:ext cx="3932237" cy="989012"/>
          </a:xfrm>
        </p:spPr>
        <p:txBody>
          <a:bodyPr>
            <a:normAutofit/>
          </a:bodyPr>
          <a:lstStyle/>
          <a:p>
            <a:r>
              <a:rPr lang="ru-RU" sz="4400" dirty="0"/>
              <a:t>Задание третье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D201D59-2567-7EE6-F52F-7A4F1539B8B4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3" r="35101"/>
          <a:stretch/>
        </p:blipFill>
        <p:spPr bwMode="auto">
          <a:xfrm>
            <a:off x="6202017" y="0"/>
            <a:ext cx="5989983" cy="6872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: шеврон 4">
            <a:extLst>
              <a:ext uri="{FF2B5EF4-FFF2-40B4-BE49-F238E27FC236}">
                <a16:creationId xmlns:a16="http://schemas.microsoft.com/office/drawing/2014/main" id="{B5C7D92D-B39B-BB3E-2B0C-44AB2DDE70F1}"/>
              </a:ext>
            </a:extLst>
          </p:cNvPr>
          <p:cNvSpPr/>
          <p:nvPr/>
        </p:nvSpPr>
        <p:spPr>
          <a:xfrm>
            <a:off x="289822" y="1457739"/>
            <a:ext cx="1099930" cy="636104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Стрелка: шеврон 6">
            <a:extLst>
              <a:ext uri="{FF2B5EF4-FFF2-40B4-BE49-F238E27FC236}">
                <a16:creationId xmlns:a16="http://schemas.microsoft.com/office/drawing/2014/main" id="{2C4F9A74-09C0-FBC6-2BF4-F610602823FE}"/>
              </a:ext>
            </a:extLst>
          </p:cNvPr>
          <p:cNvSpPr/>
          <p:nvPr/>
        </p:nvSpPr>
        <p:spPr>
          <a:xfrm>
            <a:off x="289822" y="2431774"/>
            <a:ext cx="1099930" cy="636104"/>
          </a:xfrm>
          <a:prstGeom prst="chevron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трелка: шеврон 7">
            <a:extLst>
              <a:ext uri="{FF2B5EF4-FFF2-40B4-BE49-F238E27FC236}">
                <a16:creationId xmlns:a16="http://schemas.microsoft.com/office/drawing/2014/main" id="{F5C65756-60C4-47E6-D499-D0DB33C1378D}"/>
              </a:ext>
            </a:extLst>
          </p:cNvPr>
          <p:cNvSpPr/>
          <p:nvPr/>
        </p:nvSpPr>
        <p:spPr>
          <a:xfrm>
            <a:off x="289822" y="3472071"/>
            <a:ext cx="1099930" cy="636104"/>
          </a:xfrm>
          <a:prstGeom prst="chevron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трелка: шеврон 8">
            <a:extLst>
              <a:ext uri="{FF2B5EF4-FFF2-40B4-BE49-F238E27FC236}">
                <a16:creationId xmlns:a16="http://schemas.microsoft.com/office/drawing/2014/main" id="{BAD48D78-93D6-5B41-F0F1-14F4A88CB779}"/>
              </a:ext>
            </a:extLst>
          </p:cNvPr>
          <p:cNvSpPr/>
          <p:nvPr/>
        </p:nvSpPr>
        <p:spPr>
          <a:xfrm>
            <a:off x="289822" y="4419600"/>
            <a:ext cx="1099930" cy="636104"/>
          </a:xfrm>
          <a:prstGeom prst="chevron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трелка: шеврон 9">
            <a:extLst>
              <a:ext uri="{FF2B5EF4-FFF2-40B4-BE49-F238E27FC236}">
                <a16:creationId xmlns:a16="http://schemas.microsoft.com/office/drawing/2014/main" id="{34F72A10-7B28-42B6-AF6C-9F2831B05131}"/>
              </a:ext>
            </a:extLst>
          </p:cNvPr>
          <p:cNvSpPr/>
          <p:nvPr/>
        </p:nvSpPr>
        <p:spPr>
          <a:xfrm>
            <a:off x="289822" y="5400261"/>
            <a:ext cx="1099930" cy="636104"/>
          </a:xfrm>
          <a:prstGeom prst="chevron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D4249A-23D4-D9BD-BC6E-8DDA7462C06F}"/>
              </a:ext>
            </a:extLst>
          </p:cNvPr>
          <p:cNvSpPr txBox="1"/>
          <p:nvPr/>
        </p:nvSpPr>
        <p:spPr>
          <a:xfrm>
            <a:off x="1590260" y="1322029"/>
            <a:ext cx="4591878" cy="771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небольших количествах это очень полезно в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качестве удобрения.</a:t>
            </a:r>
          </a:p>
        </p:txBody>
      </p:sp>
    </p:spTree>
    <p:extLst>
      <p:ext uri="{BB962C8B-B14F-4D97-AF65-F5344CB8AC3E}">
        <p14:creationId xmlns:p14="http://schemas.microsoft.com/office/powerpoint/2010/main" val="65341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1C9762-9535-5379-5355-89B176251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7" y="0"/>
            <a:ext cx="3932237" cy="989012"/>
          </a:xfrm>
        </p:spPr>
        <p:txBody>
          <a:bodyPr>
            <a:normAutofit/>
          </a:bodyPr>
          <a:lstStyle/>
          <a:p>
            <a:r>
              <a:rPr lang="ru-RU" sz="4400" dirty="0"/>
              <a:t>Задание третье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D201D59-2567-7EE6-F52F-7A4F1539B8B4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3" r="35101"/>
          <a:stretch/>
        </p:blipFill>
        <p:spPr bwMode="auto">
          <a:xfrm>
            <a:off x="6202017" y="0"/>
            <a:ext cx="5989983" cy="6872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: шеврон 4">
            <a:extLst>
              <a:ext uri="{FF2B5EF4-FFF2-40B4-BE49-F238E27FC236}">
                <a16:creationId xmlns:a16="http://schemas.microsoft.com/office/drawing/2014/main" id="{B5C7D92D-B39B-BB3E-2B0C-44AB2DDE70F1}"/>
              </a:ext>
            </a:extLst>
          </p:cNvPr>
          <p:cNvSpPr/>
          <p:nvPr/>
        </p:nvSpPr>
        <p:spPr>
          <a:xfrm>
            <a:off x="289822" y="1457739"/>
            <a:ext cx="1099930" cy="636104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Стрелка: шеврон 6">
            <a:extLst>
              <a:ext uri="{FF2B5EF4-FFF2-40B4-BE49-F238E27FC236}">
                <a16:creationId xmlns:a16="http://schemas.microsoft.com/office/drawing/2014/main" id="{2C4F9A74-09C0-FBC6-2BF4-F610602823FE}"/>
              </a:ext>
            </a:extLst>
          </p:cNvPr>
          <p:cNvSpPr/>
          <p:nvPr/>
        </p:nvSpPr>
        <p:spPr>
          <a:xfrm>
            <a:off x="289822" y="2431774"/>
            <a:ext cx="1099930" cy="636104"/>
          </a:xfrm>
          <a:prstGeom prst="chevron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трелка: шеврон 7">
            <a:extLst>
              <a:ext uri="{FF2B5EF4-FFF2-40B4-BE49-F238E27FC236}">
                <a16:creationId xmlns:a16="http://schemas.microsoft.com/office/drawing/2014/main" id="{F5C65756-60C4-47E6-D499-D0DB33C1378D}"/>
              </a:ext>
            </a:extLst>
          </p:cNvPr>
          <p:cNvSpPr/>
          <p:nvPr/>
        </p:nvSpPr>
        <p:spPr>
          <a:xfrm>
            <a:off x="289822" y="3472071"/>
            <a:ext cx="1099930" cy="636104"/>
          </a:xfrm>
          <a:prstGeom prst="chevron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трелка: шеврон 8">
            <a:extLst>
              <a:ext uri="{FF2B5EF4-FFF2-40B4-BE49-F238E27FC236}">
                <a16:creationId xmlns:a16="http://schemas.microsoft.com/office/drawing/2014/main" id="{BAD48D78-93D6-5B41-F0F1-14F4A88CB779}"/>
              </a:ext>
            </a:extLst>
          </p:cNvPr>
          <p:cNvSpPr/>
          <p:nvPr/>
        </p:nvSpPr>
        <p:spPr>
          <a:xfrm>
            <a:off x="289822" y="4419600"/>
            <a:ext cx="1099930" cy="636104"/>
          </a:xfrm>
          <a:prstGeom prst="chevron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трелка: шеврон 9">
            <a:extLst>
              <a:ext uri="{FF2B5EF4-FFF2-40B4-BE49-F238E27FC236}">
                <a16:creationId xmlns:a16="http://schemas.microsoft.com/office/drawing/2014/main" id="{34F72A10-7B28-42B6-AF6C-9F2831B05131}"/>
              </a:ext>
            </a:extLst>
          </p:cNvPr>
          <p:cNvSpPr/>
          <p:nvPr/>
        </p:nvSpPr>
        <p:spPr>
          <a:xfrm>
            <a:off x="289822" y="5400261"/>
            <a:ext cx="1099930" cy="636104"/>
          </a:xfrm>
          <a:prstGeom prst="chevron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D4249A-23D4-D9BD-BC6E-8DDA7462C06F}"/>
              </a:ext>
            </a:extLst>
          </p:cNvPr>
          <p:cNvSpPr txBox="1"/>
          <p:nvPr/>
        </p:nvSpPr>
        <p:spPr>
          <a:xfrm>
            <a:off x="1590260" y="1322029"/>
            <a:ext cx="4591878" cy="771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небольших количествах это очень полезно в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качестве удобрения.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3F32F8-84F8-9D10-1E2B-F5C73440CAB8}"/>
              </a:ext>
            </a:extLst>
          </p:cNvPr>
          <p:cNvSpPr txBox="1"/>
          <p:nvPr/>
        </p:nvSpPr>
        <p:spPr>
          <a:xfrm>
            <a:off x="1560201" y="2359992"/>
            <a:ext cx="447136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Когда этого слишком много, это становится настоящим бедствием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6532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1C9762-9535-5379-5355-89B176251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7" y="0"/>
            <a:ext cx="3932237" cy="989012"/>
          </a:xfrm>
        </p:spPr>
        <p:txBody>
          <a:bodyPr>
            <a:normAutofit/>
          </a:bodyPr>
          <a:lstStyle/>
          <a:p>
            <a:r>
              <a:rPr lang="ru-RU" sz="4400" dirty="0"/>
              <a:t>Задание третье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D201D59-2567-7EE6-F52F-7A4F1539B8B4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3" r="35101"/>
          <a:stretch/>
        </p:blipFill>
        <p:spPr bwMode="auto">
          <a:xfrm>
            <a:off x="6202017" y="0"/>
            <a:ext cx="5989983" cy="6872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: шеврон 4">
            <a:extLst>
              <a:ext uri="{FF2B5EF4-FFF2-40B4-BE49-F238E27FC236}">
                <a16:creationId xmlns:a16="http://schemas.microsoft.com/office/drawing/2014/main" id="{B5C7D92D-B39B-BB3E-2B0C-44AB2DDE70F1}"/>
              </a:ext>
            </a:extLst>
          </p:cNvPr>
          <p:cNvSpPr/>
          <p:nvPr/>
        </p:nvSpPr>
        <p:spPr>
          <a:xfrm>
            <a:off x="289822" y="1457739"/>
            <a:ext cx="1099930" cy="636104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Стрелка: шеврон 6">
            <a:extLst>
              <a:ext uri="{FF2B5EF4-FFF2-40B4-BE49-F238E27FC236}">
                <a16:creationId xmlns:a16="http://schemas.microsoft.com/office/drawing/2014/main" id="{2C4F9A74-09C0-FBC6-2BF4-F610602823FE}"/>
              </a:ext>
            </a:extLst>
          </p:cNvPr>
          <p:cNvSpPr/>
          <p:nvPr/>
        </p:nvSpPr>
        <p:spPr>
          <a:xfrm>
            <a:off x="289822" y="2431774"/>
            <a:ext cx="1099930" cy="636104"/>
          </a:xfrm>
          <a:prstGeom prst="chevron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трелка: шеврон 7">
            <a:extLst>
              <a:ext uri="{FF2B5EF4-FFF2-40B4-BE49-F238E27FC236}">
                <a16:creationId xmlns:a16="http://schemas.microsoft.com/office/drawing/2014/main" id="{F5C65756-60C4-47E6-D499-D0DB33C1378D}"/>
              </a:ext>
            </a:extLst>
          </p:cNvPr>
          <p:cNvSpPr/>
          <p:nvPr/>
        </p:nvSpPr>
        <p:spPr>
          <a:xfrm>
            <a:off x="289822" y="3472071"/>
            <a:ext cx="1099930" cy="636104"/>
          </a:xfrm>
          <a:prstGeom prst="chevron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трелка: шеврон 8">
            <a:extLst>
              <a:ext uri="{FF2B5EF4-FFF2-40B4-BE49-F238E27FC236}">
                <a16:creationId xmlns:a16="http://schemas.microsoft.com/office/drawing/2014/main" id="{BAD48D78-93D6-5B41-F0F1-14F4A88CB779}"/>
              </a:ext>
            </a:extLst>
          </p:cNvPr>
          <p:cNvSpPr/>
          <p:nvPr/>
        </p:nvSpPr>
        <p:spPr>
          <a:xfrm>
            <a:off x="289822" y="4419600"/>
            <a:ext cx="1099930" cy="636104"/>
          </a:xfrm>
          <a:prstGeom prst="chevron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трелка: шеврон 9">
            <a:extLst>
              <a:ext uri="{FF2B5EF4-FFF2-40B4-BE49-F238E27FC236}">
                <a16:creationId xmlns:a16="http://schemas.microsoft.com/office/drawing/2014/main" id="{34F72A10-7B28-42B6-AF6C-9F2831B05131}"/>
              </a:ext>
            </a:extLst>
          </p:cNvPr>
          <p:cNvSpPr/>
          <p:nvPr/>
        </p:nvSpPr>
        <p:spPr>
          <a:xfrm>
            <a:off x="289822" y="5400261"/>
            <a:ext cx="1099930" cy="636104"/>
          </a:xfrm>
          <a:prstGeom prst="chevron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D4249A-23D4-D9BD-BC6E-8DDA7462C06F}"/>
              </a:ext>
            </a:extLst>
          </p:cNvPr>
          <p:cNvSpPr txBox="1"/>
          <p:nvPr/>
        </p:nvSpPr>
        <p:spPr>
          <a:xfrm>
            <a:off x="1590260" y="1322029"/>
            <a:ext cx="4591878" cy="771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небольших количествах это очень полезно в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качестве удобрения.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3F32F8-84F8-9D10-1E2B-F5C73440CAB8}"/>
              </a:ext>
            </a:extLst>
          </p:cNvPr>
          <p:cNvSpPr txBox="1"/>
          <p:nvPr/>
        </p:nvSpPr>
        <p:spPr>
          <a:xfrm>
            <a:off x="1560201" y="2359992"/>
            <a:ext cx="447136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Когда этого слишком много, это становится настоящим бедствием</a:t>
            </a:r>
            <a:endParaRPr lang="ru-RU" sz="2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DBE9A49-ED47-8192-CE17-6638A559637B}"/>
              </a:ext>
            </a:extLst>
          </p:cNvPr>
          <p:cNvSpPr txBox="1"/>
          <p:nvPr/>
        </p:nvSpPr>
        <p:spPr>
          <a:xfrm>
            <a:off x="1590260" y="3590068"/>
            <a:ext cx="384313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 необходимо компостировать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50388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1C9762-9535-5379-5355-89B176251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7" y="0"/>
            <a:ext cx="3932237" cy="989012"/>
          </a:xfrm>
        </p:spPr>
        <p:txBody>
          <a:bodyPr>
            <a:normAutofit/>
          </a:bodyPr>
          <a:lstStyle/>
          <a:p>
            <a:r>
              <a:rPr lang="ru-RU" sz="4400" dirty="0"/>
              <a:t>Задание третье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D201D59-2567-7EE6-F52F-7A4F1539B8B4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3" r="35101"/>
          <a:stretch/>
        </p:blipFill>
        <p:spPr bwMode="auto">
          <a:xfrm>
            <a:off x="6202017" y="0"/>
            <a:ext cx="5989983" cy="6872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: шеврон 4">
            <a:extLst>
              <a:ext uri="{FF2B5EF4-FFF2-40B4-BE49-F238E27FC236}">
                <a16:creationId xmlns:a16="http://schemas.microsoft.com/office/drawing/2014/main" id="{B5C7D92D-B39B-BB3E-2B0C-44AB2DDE70F1}"/>
              </a:ext>
            </a:extLst>
          </p:cNvPr>
          <p:cNvSpPr/>
          <p:nvPr/>
        </p:nvSpPr>
        <p:spPr>
          <a:xfrm>
            <a:off x="289822" y="1457739"/>
            <a:ext cx="1099930" cy="636104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Стрелка: шеврон 6">
            <a:extLst>
              <a:ext uri="{FF2B5EF4-FFF2-40B4-BE49-F238E27FC236}">
                <a16:creationId xmlns:a16="http://schemas.microsoft.com/office/drawing/2014/main" id="{2C4F9A74-09C0-FBC6-2BF4-F610602823FE}"/>
              </a:ext>
            </a:extLst>
          </p:cNvPr>
          <p:cNvSpPr/>
          <p:nvPr/>
        </p:nvSpPr>
        <p:spPr>
          <a:xfrm>
            <a:off x="289822" y="2431774"/>
            <a:ext cx="1099930" cy="636104"/>
          </a:xfrm>
          <a:prstGeom prst="chevron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трелка: шеврон 7">
            <a:extLst>
              <a:ext uri="{FF2B5EF4-FFF2-40B4-BE49-F238E27FC236}">
                <a16:creationId xmlns:a16="http://schemas.microsoft.com/office/drawing/2014/main" id="{F5C65756-60C4-47E6-D499-D0DB33C1378D}"/>
              </a:ext>
            </a:extLst>
          </p:cNvPr>
          <p:cNvSpPr/>
          <p:nvPr/>
        </p:nvSpPr>
        <p:spPr>
          <a:xfrm>
            <a:off x="289822" y="3472071"/>
            <a:ext cx="1099930" cy="636104"/>
          </a:xfrm>
          <a:prstGeom prst="chevron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трелка: шеврон 8">
            <a:extLst>
              <a:ext uri="{FF2B5EF4-FFF2-40B4-BE49-F238E27FC236}">
                <a16:creationId xmlns:a16="http://schemas.microsoft.com/office/drawing/2014/main" id="{BAD48D78-93D6-5B41-F0F1-14F4A88CB779}"/>
              </a:ext>
            </a:extLst>
          </p:cNvPr>
          <p:cNvSpPr/>
          <p:nvPr/>
        </p:nvSpPr>
        <p:spPr>
          <a:xfrm>
            <a:off x="289822" y="4419600"/>
            <a:ext cx="1099930" cy="636104"/>
          </a:xfrm>
          <a:prstGeom prst="chevron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трелка: шеврон 9">
            <a:extLst>
              <a:ext uri="{FF2B5EF4-FFF2-40B4-BE49-F238E27FC236}">
                <a16:creationId xmlns:a16="http://schemas.microsoft.com/office/drawing/2014/main" id="{34F72A10-7B28-42B6-AF6C-9F2831B05131}"/>
              </a:ext>
            </a:extLst>
          </p:cNvPr>
          <p:cNvSpPr/>
          <p:nvPr/>
        </p:nvSpPr>
        <p:spPr>
          <a:xfrm>
            <a:off x="289822" y="5400261"/>
            <a:ext cx="1099930" cy="636104"/>
          </a:xfrm>
          <a:prstGeom prst="chevron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D4249A-23D4-D9BD-BC6E-8DDA7462C06F}"/>
              </a:ext>
            </a:extLst>
          </p:cNvPr>
          <p:cNvSpPr txBox="1"/>
          <p:nvPr/>
        </p:nvSpPr>
        <p:spPr>
          <a:xfrm>
            <a:off x="1590260" y="1322029"/>
            <a:ext cx="4591878" cy="771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небольших количествах это очень полезно в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качестве удобрения.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3F32F8-84F8-9D10-1E2B-F5C73440CAB8}"/>
              </a:ext>
            </a:extLst>
          </p:cNvPr>
          <p:cNvSpPr txBox="1"/>
          <p:nvPr/>
        </p:nvSpPr>
        <p:spPr>
          <a:xfrm>
            <a:off x="1560201" y="2359992"/>
            <a:ext cx="447136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Когда этого слишком много, это становится настоящим бедствием</a:t>
            </a:r>
            <a:endParaRPr lang="ru-RU" sz="2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DBE9A49-ED47-8192-CE17-6638A559637B}"/>
              </a:ext>
            </a:extLst>
          </p:cNvPr>
          <p:cNvSpPr txBox="1"/>
          <p:nvPr/>
        </p:nvSpPr>
        <p:spPr>
          <a:xfrm>
            <a:off x="1590260" y="3590068"/>
            <a:ext cx="384313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 необходимо компостировать</a:t>
            </a:r>
            <a:endParaRPr lang="ru-RU" sz="2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4CACA62-79D4-0381-B062-F2A631B18C6A}"/>
              </a:ext>
            </a:extLst>
          </p:cNvPr>
          <p:cNvSpPr txBox="1"/>
          <p:nvPr/>
        </p:nvSpPr>
        <p:spPr>
          <a:xfrm>
            <a:off x="1518617" y="4275987"/>
            <a:ext cx="447136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 попадании в водоемы это разрушается, рыбы и другие водные животные начинают задыхаться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335694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1C9762-9535-5379-5355-89B176251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7" y="0"/>
            <a:ext cx="3932237" cy="989012"/>
          </a:xfrm>
        </p:spPr>
        <p:txBody>
          <a:bodyPr>
            <a:normAutofit/>
          </a:bodyPr>
          <a:lstStyle/>
          <a:p>
            <a:r>
              <a:rPr lang="ru-RU" sz="4400" dirty="0"/>
              <a:t>Задание третье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D201D59-2567-7EE6-F52F-7A4F1539B8B4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3" r="35101"/>
          <a:stretch/>
        </p:blipFill>
        <p:spPr bwMode="auto">
          <a:xfrm>
            <a:off x="6202017" y="0"/>
            <a:ext cx="5989983" cy="6872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: шеврон 4">
            <a:extLst>
              <a:ext uri="{FF2B5EF4-FFF2-40B4-BE49-F238E27FC236}">
                <a16:creationId xmlns:a16="http://schemas.microsoft.com/office/drawing/2014/main" id="{B5C7D92D-B39B-BB3E-2B0C-44AB2DDE70F1}"/>
              </a:ext>
            </a:extLst>
          </p:cNvPr>
          <p:cNvSpPr/>
          <p:nvPr/>
        </p:nvSpPr>
        <p:spPr>
          <a:xfrm>
            <a:off x="289822" y="1457739"/>
            <a:ext cx="1099930" cy="636104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Стрелка: шеврон 6">
            <a:extLst>
              <a:ext uri="{FF2B5EF4-FFF2-40B4-BE49-F238E27FC236}">
                <a16:creationId xmlns:a16="http://schemas.microsoft.com/office/drawing/2014/main" id="{2C4F9A74-09C0-FBC6-2BF4-F610602823FE}"/>
              </a:ext>
            </a:extLst>
          </p:cNvPr>
          <p:cNvSpPr/>
          <p:nvPr/>
        </p:nvSpPr>
        <p:spPr>
          <a:xfrm>
            <a:off x="289822" y="2431774"/>
            <a:ext cx="1099930" cy="636104"/>
          </a:xfrm>
          <a:prstGeom prst="chevron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трелка: шеврон 7">
            <a:extLst>
              <a:ext uri="{FF2B5EF4-FFF2-40B4-BE49-F238E27FC236}">
                <a16:creationId xmlns:a16="http://schemas.microsoft.com/office/drawing/2014/main" id="{F5C65756-60C4-47E6-D499-D0DB33C1378D}"/>
              </a:ext>
            </a:extLst>
          </p:cNvPr>
          <p:cNvSpPr/>
          <p:nvPr/>
        </p:nvSpPr>
        <p:spPr>
          <a:xfrm>
            <a:off x="289822" y="3472071"/>
            <a:ext cx="1099930" cy="636104"/>
          </a:xfrm>
          <a:prstGeom prst="chevron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трелка: шеврон 8">
            <a:extLst>
              <a:ext uri="{FF2B5EF4-FFF2-40B4-BE49-F238E27FC236}">
                <a16:creationId xmlns:a16="http://schemas.microsoft.com/office/drawing/2014/main" id="{BAD48D78-93D6-5B41-F0F1-14F4A88CB779}"/>
              </a:ext>
            </a:extLst>
          </p:cNvPr>
          <p:cNvSpPr/>
          <p:nvPr/>
        </p:nvSpPr>
        <p:spPr>
          <a:xfrm>
            <a:off x="289822" y="4419600"/>
            <a:ext cx="1099930" cy="636104"/>
          </a:xfrm>
          <a:prstGeom prst="chevron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трелка: шеврон 9">
            <a:extLst>
              <a:ext uri="{FF2B5EF4-FFF2-40B4-BE49-F238E27FC236}">
                <a16:creationId xmlns:a16="http://schemas.microsoft.com/office/drawing/2014/main" id="{34F72A10-7B28-42B6-AF6C-9F2831B05131}"/>
              </a:ext>
            </a:extLst>
          </p:cNvPr>
          <p:cNvSpPr/>
          <p:nvPr/>
        </p:nvSpPr>
        <p:spPr>
          <a:xfrm>
            <a:off x="289822" y="5400261"/>
            <a:ext cx="1099930" cy="636104"/>
          </a:xfrm>
          <a:prstGeom prst="chevron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D4249A-23D4-D9BD-BC6E-8DDA7462C06F}"/>
              </a:ext>
            </a:extLst>
          </p:cNvPr>
          <p:cNvSpPr txBox="1"/>
          <p:nvPr/>
        </p:nvSpPr>
        <p:spPr>
          <a:xfrm>
            <a:off x="1590260" y="1322029"/>
            <a:ext cx="4591878" cy="771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небольших количествах это очень полезно в</a:t>
            </a:r>
            <a:r>
              <a:rPr lang="ru-RU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качестве удобрения.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3F32F8-84F8-9D10-1E2B-F5C73440CAB8}"/>
              </a:ext>
            </a:extLst>
          </p:cNvPr>
          <p:cNvSpPr txBox="1"/>
          <p:nvPr/>
        </p:nvSpPr>
        <p:spPr>
          <a:xfrm>
            <a:off x="1560201" y="2359992"/>
            <a:ext cx="447136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Когда этого слишком много, это становится настоящим бедствием</a:t>
            </a:r>
            <a:endParaRPr lang="ru-RU" sz="2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DBE9A49-ED47-8192-CE17-6638A559637B}"/>
              </a:ext>
            </a:extLst>
          </p:cNvPr>
          <p:cNvSpPr txBox="1"/>
          <p:nvPr/>
        </p:nvSpPr>
        <p:spPr>
          <a:xfrm>
            <a:off x="1590260" y="3590068"/>
            <a:ext cx="384313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 необходимо компостировать</a:t>
            </a:r>
            <a:endParaRPr lang="ru-RU" sz="2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4CACA62-79D4-0381-B062-F2A631B18C6A}"/>
              </a:ext>
            </a:extLst>
          </p:cNvPr>
          <p:cNvSpPr txBox="1"/>
          <p:nvPr/>
        </p:nvSpPr>
        <p:spPr>
          <a:xfrm>
            <a:off x="1518617" y="4275987"/>
            <a:ext cx="447136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 попадании в водоемы это разрушается, рыбы и другие водные животные начинают задыхаться</a:t>
            </a:r>
            <a:endParaRPr lang="ru-RU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CA6FDFF-75C0-98A8-14AF-8BFFE628D303}"/>
              </a:ext>
            </a:extLst>
          </p:cNvPr>
          <p:cNvSpPr txBox="1"/>
          <p:nvPr/>
        </p:nvSpPr>
        <p:spPr>
          <a:xfrm>
            <a:off x="1560201" y="5577459"/>
            <a:ext cx="399246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Его производит обыкновенная корова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3599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>
            <a:extLst>
              <a:ext uri="{FF2B5EF4-FFF2-40B4-BE49-F238E27FC236}">
                <a16:creationId xmlns:a16="http://schemas.microsoft.com/office/drawing/2014/main" id="{7DF5EEC3-1D7E-E4F6-5548-F54BC20725D5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3" r="36162"/>
          <a:stretch/>
        </p:blipFill>
        <p:spPr bwMode="auto">
          <a:xfrm>
            <a:off x="6324600" y="0"/>
            <a:ext cx="5867400" cy="6875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7AD4579E-92B7-A9FD-68F2-426DB5DD7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5867400" cy="1112520"/>
          </a:xfrm>
        </p:spPr>
        <p:txBody>
          <a:bodyPr>
            <a:normAutofit/>
          </a:bodyPr>
          <a:lstStyle/>
          <a:p>
            <a:pPr algn="ctr"/>
            <a:r>
              <a:rPr lang="ru-RU" sz="4400" dirty="0"/>
              <a:t>Задание четвертое</a:t>
            </a:r>
          </a:p>
        </p:txBody>
      </p:sp>
      <p:sp>
        <p:nvSpPr>
          <p:cNvPr id="9" name="Стрелка: шеврон 8">
            <a:extLst>
              <a:ext uri="{FF2B5EF4-FFF2-40B4-BE49-F238E27FC236}">
                <a16:creationId xmlns:a16="http://schemas.microsoft.com/office/drawing/2014/main" id="{E907A34F-73F6-5ADF-CE10-AB0457AF1376}"/>
              </a:ext>
            </a:extLst>
          </p:cNvPr>
          <p:cNvSpPr/>
          <p:nvPr/>
        </p:nvSpPr>
        <p:spPr>
          <a:xfrm>
            <a:off x="289822" y="1457739"/>
            <a:ext cx="1099930" cy="636104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трелка: шеврон 9">
            <a:extLst>
              <a:ext uri="{FF2B5EF4-FFF2-40B4-BE49-F238E27FC236}">
                <a16:creationId xmlns:a16="http://schemas.microsoft.com/office/drawing/2014/main" id="{30734729-4A4D-ECED-2847-DF95C2A62AD9}"/>
              </a:ext>
            </a:extLst>
          </p:cNvPr>
          <p:cNvSpPr/>
          <p:nvPr/>
        </p:nvSpPr>
        <p:spPr>
          <a:xfrm>
            <a:off x="289822" y="2439062"/>
            <a:ext cx="1099930" cy="636104"/>
          </a:xfrm>
          <a:prstGeom prst="chevron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Стрелка: шеврон 10">
            <a:extLst>
              <a:ext uri="{FF2B5EF4-FFF2-40B4-BE49-F238E27FC236}">
                <a16:creationId xmlns:a16="http://schemas.microsoft.com/office/drawing/2014/main" id="{4EA0D346-56E1-A539-65FB-A592717318A9}"/>
              </a:ext>
            </a:extLst>
          </p:cNvPr>
          <p:cNvSpPr/>
          <p:nvPr/>
        </p:nvSpPr>
        <p:spPr>
          <a:xfrm>
            <a:off x="289822" y="3464783"/>
            <a:ext cx="1099930" cy="636104"/>
          </a:xfrm>
          <a:prstGeom prst="chevron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2571AC50-503E-D381-B345-BA67623EC86A}"/>
              </a:ext>
            </a:extLst>
          </p:cNvPr>
          <p:cNvSpPr/>
          <p:nvPr/>
        </p:nvSpPr>
        <p:spPr>
          <a:xfrm>
            <a:off x="307974" y="4446106"/>
            <a:ext cx="1099930" cy="636104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F3777472-2355-E5C5-EB79-99D94EF99048}"/>
              </a:ext>
            </a:extLst>
          </p:cNvPr>
          <p:cNvSpPr/>
          <p:nvPr/>
        </p:nvSpPr>
        <p:spPr>
          <a:xfrm>
            <a:off x="289822" y="5400261"/>
            <a:ext cx="1099930" cy="636104"/>
          </a:xfrm>
          <a:prstGeom prst="chevron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93707AA-4C8A-B9C2-7F61-5CBD7E3E5742}"/>
              </a:ext>
            </a:extLst>
          </p:cNvPr>
          <p:cNvSpPr txBox="1"/>
          <p:nvPr/>
        </p:nvSpPr>
        <p:spPr>
          <a:xfrm>
            <a:off x="1546860" y="1575736"/>
            <a:ext cx="40005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 нас это получают из древесины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35484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>
            <a:extLst>
              <a:ext uri="{FF2B5EF4-FFF2-40B4-BE49-F238E27FC236}">
                <a16:creationId xmlns:a16="http://schemas.microsoft.com/office/drawing/2014/main" id="{7DF5EEC3-1D7E-E4F6-5548-F54BC20725D5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3" r="36162"/>
          <a:stretch/>
        </p:blipFill>
        <p:spPr bwMode="auto">
          <a:xfrm>
            <a:off x="6324600" y="0"/>
            <a:ext cx="5867400" cy="6875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7AD4579E-92B7-A9FD-68F2-426DB5DD7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5212080" cy="1112520"/>
          </a:xfrm>
        </p:spPr>
        <p:txBody>
          <a:bodyPr>
            <a:normAutofit/>
          </a:bodyPr>
          <a:lstStyle/>
          <a:p>
            <a:pPr algn="ctr"/>
            <a:r>
              <a:rPr lang="ru-RU" sz="4400" dirty="0"/>
              <a:t>Задание четвертое</a:t>
            </a:r>
          </a:p>
        </p:txBody>
      </p:sp>
      <p:sp>
        <p:nvSpPr>
          <p:cNvPr id="9" name="Стрелка: шеврон 8">
            <a:extLst>
              <a:ext uri="{FF2B5EF4-FFF2-40B4-BE49-F238E27FC236}">
                <a16:creationId xmlns:a16="http://schemas.microsoft.com/office/drawing/2014/main" id="{E907A34F-73F6-5ADF-CE10-AB0457AF1376}"/>
              </a:ext>
            </a:extLst>
          </p:cNvPr>
          <p:cNvSpPr/>
          <p:nvPr/>
        </p:nvSpPr>
        <p:spPr>
          <a:xfrm>
            <a:off x="289822" y="1457739"/>
            <a:ext cx="1099930" cy="636104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трелка: шеврон 9">
            <a:extLst>
              <a:ext uri="{FF2B5EF4-FFF2-40B4-BE49-F238E27FC236}">
                <a16:creationId xmlns:a16="http://schemas.microsoft.com/office/drawing/2014/main" id="{30734729-4A4D-ECED-2847-DF95C2A62AD9}"/>
              </a:ext>
            </a:extLst>
          </p:cNvPr>
          <p:cNvSpPr/>
          <p:nvPr/>
        </p:nvSpPr>
        <p:spPr>
          <a:xfrm>
            <a:off x="289822" y="2439062"/>
            <a:ext cx="1099930" cy="636104"/>
          </a:xfrm>
          <a:prstGeom prst="chevron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Стрелка: шеврон 10">
            <a:extLst>
              <a:ext uri="{FF2B5EF4-FFF2-40B4-BE49-F238E27FC236}">
                <a16:creationId xmlns:a16="http://schemas.microsoft.com/office/drawing/2014/main" id="{4EA0D346-56E1-A539-65FB-A592717318A9}"/>
              </a:ext>
            </a:extLst>
          </p:cNvPr>
          <p:cNvSpPr/>
          <p:nvPr/>
        </p:nvSpPr>
        <p:spPr>
          <a:xfrm>
            <a:off x="289822" y="3464783"/>
            <a:ext cx="1099930" cy="636104"/>
          </a:xfrm>
          <a:prstGeom prst="chevron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2571AC50-503E-D381-B345-BA67623EC86A}"/>
              </a:ext>
            </a:extLst>
          </p:cNvPr>
          <p:cNvSpPr/>
          <p:nvPr/>
        </p:nvSpPr>
        <p:spPr>
          <a:xfrm>
            <a:off x="307974" y="4446106"/>
            <a:ext cx="1099930" cy="636104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F3777472-2355-E5C5-EB79-99D94EF99048}"/>
              </a:ext>
            </a:extLst>
          </p:cNvPr>
          <p:cNvSpPr/>
          <p:nvPr/>
        </p:nvSpPr>
        <p:spPr>
          <a:xfrm>
            <a:off x="289822" y="5400261"/>
            <a:ext cx="1099930" cy="636104"/>
          </a:xfrm>
          <a:prstGeom prst="chevron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93707AA-4C8A-B9C2-7F61-5CBD7E3E5742}"/>
              </a:ext>
            </a:extLst>
          </p:cNvPr>
          <p:cNvSpPr txBox="1"/>
          <p:nvPr/>
        </p:nvSpPr>
        <p:spPr>
          <a:xfrm>
            <a:off x="1546860" y="1575736"/>
            <a:ext cx="40005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 нас это получают из древесины</a:t>
            </a:r>
            <a:endParaRPr lang="ru-RU" sz="2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3CD6D3-F59D-1DE4-C472-26A1B9D01F86}"/>
              </a:ext>
            </a:extLst>
          </p:cNvPr>
          <p:cNvSpPr txBox="1"/>
          <p:nvPr/>
        </p:nvSpPr>
        <p:spPr>
          <a:xfrm>
            <a:off x="1615439" y="2534200"/>
            <a:ext cx="432054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 легко горит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00963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>
            <a:extLst>
              <a:ext uri="{FF2B5EF4-FFF2-40B4-BE49-F238E27FC236}">
                <a16:creationId xmlns:a16="http://schemas.microsoft.com/office/drawing/2014/main" id="{7DF5EEC3-1D7E-E4F6-5548-F54BC20725D5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3" r="36162"/>
          <a:stretch/>
        </p:blipFill>
        <p:spPr bwMode="auto">
          <a:xfrm>
            <a:off x="6324600" y="0"/>
            <a:ext cx="5867400" cy="6875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7AD4579E-92B7-A9FD-68F2-426DB5DD7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5212080" cy="1112520"/>
          </a:xfrm>
        </p:spPr>
        <p:txBody>
          <a:bodyPr>
            <a:normAutofit/>
          </a:bodyPr>
          <a:lstStyle/>
          <a:p>
            <a:pPr algn="ctr"/>
            <a:r>
              <a:rPr lang="ru-RU" sz="4400" dirty="0"/>
              <a:t>Задание четвертое</a:t>
            </a:r>
          </a:p>
        </p:txBody>
      </p:sp>
      <p:sp>
        <p:nvSpPr>
          <p:cNvPr id="9" name="Стрелка: шеврон 8">
            <a:extLst>
              <a:ext uri="{FF2B5EF4-FFF2-40B4-BE49-F238E27FC236}">
                <a16:creationId xmlns:a16="http://schemas.microsoft.com/office/drawing/2014/main" id="{E907A34F-73F6-5ADF-CE10-AB0457AF1376}"/>
              </a:ext>
            </a:extLst>
          </p:cNvPr>
          <p:cNvSpPr/>
          <p:nvPr/>
        </p:nvSpPr>
        <p:spPr>
          <a:xfrm>
            <a:off x="289822" y="1457739"/>
            <a:ext cx="1099930" cy="636104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трелка: шеврон 9">
            <a:extLst>
              <a:ext uri="{FF2B5EF4-FFF2-40B4-BE49-F238E27FC236}">
                <a16:creationId xmlns:a16="http://schemas.microsoft.com/office/drawing/2014/main" id="{30734729-4A4D-ECED-2847-DF95C2A62AD9}"/>
              </a:ext>
            </a:extLst>
          </p:cNvPr>
          <p:cNvSpPr/>
          <p:nvPr/>
        </p:nvSpPr>
        <p:spPr>
          <a:xfrm>
            <a:off x="289822" y="2439062"/>
            <a:ext cx="1099930" cy="636104"/>
          </a:xfrm>
          <a:prstGeom prst="chevron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Стрелка: шеврон 10">
            <a:extLst>
              <a:ext uri="{FF2B5EF4-FFF2-40B4-BE49-F238E27FC236}">
                <a16:creationId xmlns:a16="http://schemas.microsoft.com/office/drawing/2014/main" id="{4EA0D346-56E1-A539-65FB-A592717318A9}"/>
              </a:ext>
            </a:extLst>
          </p:cNvPr>
          <p:cNvSpPr/>
          <p:nvPr/>
        </p:nvSpPr>
        <p:spPr>
          <a:xfrm>
            <a:off x="289822" y="3464783"/>
            <a:ext cx="1099930" cy="636104"/>
          </a:xfrm>
          <a:prstGeom prst="chevron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2571AC50-503E-D381-B345-BA67623EC86A}"/>
              </a:ext>
            </a:extLst>
          </p:cNvPr>
          <p:cNvSpPr/>
          <p:nvPr/>
        </p:nvSpPr>
        <p:spPr>
          <a:xfrm>
            <a:off x="307974" y="4446106"/>
            <a:ext cx="1099930" cy="636104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F3777472-2355-E5C5-EB79-99D94EF99048}"/>
              </a:ext>
            </a:extLst>
          </p:cNvPr>
          <p:cNvSpPr/>
          <p:nvPr/>
        </p:nvSpPr>
        <p:spPr>
          <a:xfrm>
            <a:off x="289822" y="5400261"/>
            <a:ext cx="1099930" cy="636104"/>
          </a:xfrm>
          <a:prstGeom prst="chevron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93707AA-4C8A-B9C2-7F61-5CBD7E3E5742}"/>
              </a:ext>
            </a:extLst>
          </p:cNvPr>
          <p:cNvSpPr txBox="1"/>
          <p:nvPr/>
        </p:nvSpPr>
        <p:spPr>
          <a:xfrm>
            <a:off x="1546860" y="1575736"/>
            <a:ext cx="40005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 нас это получают из древесины</a:t>
            </a:r>
            <a:endParaRPr lang="ru-RU" sz="2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3CD6D3-F59D-1DE4-C472-26A1B9D01F86}"/>
              </a:ext>
            </a:extLst>
          </p:cNvPr>
          <p:cNvSpPr txBox="1"/>
          <p:nvPr/>
        </p:nvSpPr>
        <p:spPr>
          <a:xfrm>
            <a:off x="1615439" y="2534200"/>
            <a:ext cx="432054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 легко горит</a:t>
            </a:r>
            <a:endParaRPr lang="ru-RU" sz="20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C4BB3E0-9201-AC42-2130-C271FD08D15C}"/>
              </a:ext>
            </a:extLst>
          </p:cNvPr>
          <p:cNvSpPr txBox="1"/>
          <p:nvPr/>
        </p:nvSpPr>
        <p:spPr>
          <a:xfrm>
            <a:off x="1615439" y="3598169"/>
            <a:ext cx="448056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 изобрели китайцы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767288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>
            <a:extLst>
              <a:ext uri="{FF2B5EF4-FFF2-40B4-BE49-F238E27FC236}">
                <a16:creationId xmlns:a16="http://schemas.microsoft.com/office/drawing/2014/main" id="{7DF5EEC3-1D7E-E4F6-5548-F54BC20725D5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3" r="36162"/>
          <a:stretch/>
        </p:blipFill>
        <p:spPr bwMode="auto">
          <a:xfrm>
            <a:off x="6324600" y="0"/>
            <a:ext cx="5867400" cy="6875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7AD4579E-92B7-A9FD-68F2-426DB5DD7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5212080" cy="1112520"/>
          </a:xfrm>
        </p:spPr>
        <p:txBody>
          <a:bodyPr>
            <a:normAutofit/>
          </a:bodyPr>
          <a:lstStyle/>
          <a:p>
            <a:pPr algn="ctr"/>
            <a:r>
              <a:rPr lang="ru-RU" sz="4400" dirty="0"/>
              <a:t>Задание четвертое</a:t>
            </a:r>
          </a:p>
        </p:txBody>
      </p:sp>
      <p:sp>
        <p:nvSpPr>
          <p:cNvPr id="9" name="Стрелка: шеврон 8">
            <a:extLst>
              <a:ext uri="{FF2B5EF4-FFF2-40B4-BE49-F238E27FC236}">
                <a16:creationId xmlns:a16="http://schemas.microsoft.com/office/drawing/2014/main" id="{E907A34F-73F6-5ADF-CE10-AB0457AF1376}"/>
              </a:ext>
            </a:extLst>
          </p:cNvPr>
          <p:cNvSpPr/>
          <p:nvPr/>
        </p:nvSpPr>
        <p:spPr>
          <a:xfrm>
            <a:off x="289822" y="1457739"/>
            <a:ext cx="1099930" cy="636104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трелка: шеврон 9">
            <a:extLst>
              <a:ext uri="{FF2B5EF4-FFF2-40B4-BE49-F238E27FC236}">
                <a16:creationId xmlns:a16="http://schemas.microsoft.com/office/drawing/2014/main" id="{30734729-4A4D-ECED-2847-DF95C2A62AD9}"/>
              </a:ext>
            </a:extLst>
          </p:cNvPr>
          <p:cNvSpPr/>
          <p:nvPr/>
        </p:nvSpPr>
        <p:spPr>
          <a:xfrm>
            <a:off x="289822" y="2439062"/>
            <a:ext cx="1099930" cy="636104"/>
          </a:xfrm>
          <a:prstGeom prst="chevron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Стрелка: шеврон 10">
            <a:extLst>
              <a:ext uri="{FF2B5EF4-FFF2-40B4-BE49-F238E27FC236}">
                <a16:creationId xmlns:a16="http://schemas.microsoft.com/office/drawing/2014/main" id="{4EA0D346-56E1-A539-65FB-A592717318A9}"/>
              </a:ext>
            </a:extLst>
          </p:cNvPr>
          <p:cNvSpPr/>
          <p:nvPr/>
        </p:nvSpPr>
        <p:spPr>
          <a:xfrm>
            <a:off x="289822" y="3464783"/>
            <a:ext cx="1099930" cy="636104"/>
          </a:xfrm>
          <a:prstGeom prst="chevron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2571AC50-503E-D381-B345-BA67623EC86A}"/>
              </a:ext>
            </a:extLst>
          </p:cNvPr>
          <p:cNvSpPr/>
          <p:nvPr/>
        </p:nvSpPr>
        <p:spPr>
          <a:xfrm>
            <a:off x="307974" y="4446106"/>
            <a:ext cx="1099930" cy="636104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F3777472-2355-E5C5-EB79-99D94EF99048}"/>
              </a:ext>
            </a:extLst>
          </p:cNvPr>
          <p:cNvSpPr/>
          <p:nvPr/>
        </p:nvSpPr>
        <p:spPr>
          <a:xfrm>
            <a:off x="289822" y="5400261"/>
            <a:ext cx="1099930" cy="636104"/>
          </a:xfrm>
          <a:prstGeom prst="chevron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93707AA-4C8A-B9C2-7F61-5CBD7E3E5742}"/>
              </a:ext>
            </a:extLst>
          </p:cNvPr>
          <p:cNvSpPr txBox="1"/>
          <p:nvPr/>
        </p:nvSpPr>
        <p:spPr>
          <a:xfrm>
            <a:off x="1546860" y="1575736"/>
            <a:ext cx="40005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 нас это получают из древесины</a:t>
            </a:r>
            <a:endParaRPr lang="ru-RU" sz="2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3CD6D3-F59D-1DE4-C472-26A1B9D01F86}"/>
              </a:ext>
            </a:extLst>
          </p:cNvPr>
          <p:cNvSpPr txBox="1"/>
          <p:nvPr/>
        </p:nvSpPr>
        <p:spPr>
          <a:xfrm>
            <a:off x="1615439" y="2534200"/>
            <a:ext cx="432054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 легко горит</a:t>
            </a:r>
            <a:endParaRPr lang="ru-RU" sz="20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C4BB3E0-9201-AC42-2130-C271FD08D15C}"/>
              </a:ext>
            </a:extLst>
          </p:cNvPr>
          <p:cNvSpPr txBox="1"/>
          <p:nvPr/>
        </p:nvSpPr>
        <p:spPr>
          <a:xfrm>
            <a:off x="1615439" y="3598169"/>
            <a:ext cx="448056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 изобрели китайцы</a:t>
            </a:r>
            <a:endParaRPr lang="ru-RU" sz="20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ECF1038-5BC2-54AC-300E-E04541188128}"/>
              </a:ext>
            </a:extLst>
          </p:cNvPr>
          <p:cNvSpPr txBox="1"/>
          <p:nvPr/>
        </p:nvSpPr>
        <p:spPr>
          <a:xfrm>
            <a:off x="1615439" y="4579492"/>
            <a:ext cx="432054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Из этого получается много мусора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9894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>
            <a:extLst>
              <a:ext uri="{FF2B5EF4-FFF2-40B4-BE49-F238E27FC236}">
                <a16:creationId xmlns:a16="http://schemas.microsoft.com/office/drawing/2014/main" id="{7DF5EEC3-1D7E-E4F6-5548-F54BC20725D5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3" r="36162"/>
          <a:stretch/>
        </p:blipFill>
        <p:spPr bwMode="auto">
          <a:xfrm>
            <a:off x="6324600" y="0"/>
            <a:ext cx="5867400" cy="6875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7AD4579E-92B7-A9FD-68F2-426DB5DD7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5212080" cy="1112520"/>
          </a:xfrm>
        </p:spPr>
        <p:txBody>
          <a:bodyPr>
            <a:normAutofit/>
          </a:bodyPr>
          <a:lstStyle/>
          <a:p>
            <a:pPr algn="ctr"/>
            <a:r>
              <a:rPr lang="ru-RU" sz="4400" dirty="0"/>
              <a:t>Задание четвертое</a:t>
            </a:r>
          </a:p>
        </p:txBody>
      </p:sp>
      <p:sp>
        <p:nvSpPr>
          <p:cNvPr id="9" name="Стрелка: шеврон 8">
            <a:extLst>
              <a:ext uri="{FF2B5EF4-FFF2-40B4-BE49-F238E27FC236}">
                <a16:creationId xmlns:a16="http://schemas.microsoft.com/office/drawing/2014/main" id="{E907A34F-73F6-5ADF-CE10-AB0457AF1376}"/>
              </a:ext>
            </a:extLst>
          </p:cNvPr>
          <p:cNvSpPr/>
          <p:nvPr/>
        </p:nvSpPr>
        <p:spPr>
          <a:xfrm>
            <a:off x="289822" y="1457739"/>
            <a:ext cx="1099930" cy="636104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трелка: шеврон 9">
            <a:extLst>
              <a:ext uri="{FF2B5EF4-FFF2-40B4-BE49-F238E27FC236}">
                <a16:creationId xmlns:a16="http://schemas.microsoft.com/office/drawing/2014/main" id="{30734729-4A4D-ECED-2847-DF95C2A62AD9}"/>
              </a:ext>
            </a:extLst>
          </p:cNvPr>
          <p:cNvSpPr/>
          <p:nvPr/>
        </p:nvSpPr>
        <p:spPr>
          <a:xfrm>
            <a:off x="289822" y="2439062"/>
            <a:ext cx="1099930" cy="636104"/>
          </a:xfrm>
          <a:prstGeom prst="chevron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Стрелка: шеврон 10">
            <a:extLst>
              <a:ext uri="{FF2B5EF4-FFF2-40B4-BE49-F238E27FC236}">
                <a16:creationId xmlns:a16="http://schemas.microsoft.com/office/drawing/2014/main" id="{4EA0D346-56E1-A539-65FB-A592717318A9}"/>
              </a:ext>
            </a:extLst>
          </p:cNvPr>
          <p:cNvSpPr/>
          <p:nvPr/>
        </p:nvSpPr>
        <p:spPr>
          <a:xfrm>
            <a:off x="289822" y="3464783"/>
            <a:ext cx="1099930" cy="636104"/>
          </a:xfrm>
          <a:prstGeom prst="chevron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Стрелка: шеврон 11">
            <a:extLst>
              <a:ext uri="{FF2B5EF4-FFF2-40B4-BE49-F238E27FC236}">
                <a16:creationId xmlns:a16="http://schemas.microsoft.com/office/drawing/2014/main" id="{2571AC50-503E-D381-B345-BA67623EC86A}"/>
              </a:ext>
            </a:extLst>
          </p:cNvPr>
          <p:cNvSpPr/>
          <p:nvPr/>
        </p:nvSpPr>
        <p:spPr>
          <a:xfrm>
            <a:off x="307974" y="4446106"/>
            <a:ext cx="1099930" cy="636104"/>
          </a:xfrm>
          <a:prstGeom prst="chevron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F3777472-2355-E5C5-EB79-99D94EF99048}"/>
              </a:ext>
            </a:extLst>
          </p:cNvPr>
          <p:cNvSpPr/>
          <p:nvPr/>
        </p:nvSpPr>
        <p:spPr>
          <a:xfrm>
            <a:off x="289822" y="5400261"/>
            <a:ext cx="1099930" cy="636104"/>
          </a:xfrm>
          <a:prstGeom prst="chevron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93707AA-4C8A-B9C2-7F61-5CBD7E3E5742}"/>
              </a:ext>
            </a:extLst>
          </p:cNvPr>
          <p:cNvSpPr txBox="1"/>
          <p:nvPr/>
        </p:nvSpPr>
        <p:spPr>
          <a:xfrm>
            <a:off x="1546860" y="1575736"/>
            <a:ext cx="40005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 нас это получают из древесины</a:t>
            </a:r>
            <a:endParaRPr lang="ru-RU" sz="2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3CD6D3-F59D-1DE4-C472-26A1B9D01F86}"/>
              </a:ext>
            </a:extLst>
          </p:cNvPr>
          <p:cNvSpPr txBox="1"/>
          <p:nvPr/>
        </p:nvSpPr>
        <p:spPr>
          <a:xfrm>
            <a:off x="1615439" y="2534200"/>
            <a:ext cx="432054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 легко горит</a:t>
            </a:r>
            <a:endParaRPr lang="ru-RU" sz="20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C4BB3E0-9201-AC42-2130-C271FD08D15C}"/>
              </a:ext>
            </a:extLst>
          </p:cNvPr>
          <p:cNvSpPr txBox="1"/>
          <p:nvPr/>
        </p:nvSpPr>
        <p:spPr>
          <a:xfrm>
            <a:off x="1615439" y="3598169"/>
            <a:ext cx="448056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 изобрели китайцы</a:t>
            </a:r>
            <a:endParaRPr lang="ru-RU" sz="20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ECF1038-5BC2-54AC-300E-E04541188128}"/>
              </a:ext>
            </a:extLst>
          </p:cNvPr>
          <p:cNvSpPr txBox="1"/>
          <p:nvPr/>
        </p:nvSpPr>
        <p:spPr>
          <a:xfrm>
            <a:off x="1615439" y="4579492"/>
            <a:ext cx="432054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Из этого получается много мусора</a:t>
            </a:r>
            <a:endParaRPr lang="ru-RU" sz="20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BBDB660-3E3C-98E0-9B3C-8155E5B31D2C}"/>
              </a:ext>
            </a:extLst>
          </p:cNvPr>
          <p:cNvSpPr txBox="1"/>
          <p:nvPr/>
        </p:nvSpPr>
        <p:spPr>
          <a:xfrm>
            <a:off x="1615439" y="5533647"/>
            <a:ext cx="66903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 этом обычно рисуют или пишут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873385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1146C4A-68B0-4174-16F2-343A655258E9}"/>
              </a:ext>
            </a:extLst>
          </p:cNvPr>
          <p:cNvSpPr txBox="1"/>
          <p:nvPr/>
        </p:nvSpPr>
        <p:spPr>
          <a:xfrm>
            <a:off x="434553" y="1644657"/>
            <a:ext cx="11536680" cy="51380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3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Задание - необходимо закончить фразы. </a:t>
            </a:r>
          </a:p>
          <a:p>
            <a:pPr>
              <a:lnSpc>
                <a:spcPct val="115000"/>
              </a:lnSpc>
            </a:pPr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Фразы будут читаться каждой команде по очереди. Если команда не может закончить фразу, то команда – соперница может закончить фразу за нее. </a:t>
            </a:r>
          </a:p>
          <a:p>
            <a:pPr>
              <a:lnSpc>
                <a:spcPct val="115000"/>
              </a:lnSpc>
            </a:pP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 каждую  правильно законченную фразу команда получает по 1 баллу.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162BA0C-4569-4D10-BC71-566D899F0C28}"/>
              </a:ext>
            </a:extLst>
          </p:cNvPr>
          <p:cNvSpPr/>
          <p:nvPr/>
        </p:nvSpPr>
        <p:spPr>
          <a:xfrm>
            <a:off x="994160" y="-30851"/>
            <a:ext cx="10084037" cy="138499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4.</a:t>
            </a:r>
          </a:p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«Что может сделать один?»</a:t>
            </a:r>
          </a:p>
          <a:p>
            <a:pPr marL="71755" marR="71755" algn="ctr">
              <a:spcAft>
                <a:spcPts val="0"/>
              </a:spcAft>
            </a:pP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63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2459FDE9-4791-3405-463F-F0E226862FE9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9" r="2277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F7E713-F2C4-AEC3-FA3D-F43067B3D813}"/>
              </a:ext>
            </a:extLst>
          </p:cNvPr>
          <p:cNvSpPr txBox="1"/>
          <p:nvPr/>
        </p:nvSpPr>
        <p:spPr>
          <a:xfrm>
            <a:off x="777241" y="821373"/>
            <a:ext cx="519684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1.Старайся покупать напитки в стеклянных бутылках, которые можно... 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77441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2459FDE9-4791-3405-463F-F0E226862FE9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9" r="2277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F7E713-F2C4-AEC3-FA3D-F43067B3D813}"/>
              </a:ext>
            </a:extLst>
          </p:cNvPr>
          <p:cNvSpPr txBox="1"/>
          <p:nvPr/>
        </p:nvSpPr>
        <p:spPr>
          <a:xfrm>
            <a:off x="777241" y="821373"/>
            <a:ext cx="519684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1.Старайся покупать напитки в стеклянных бутылках, которые можно...  </a:t>
            </a:r>
          </a:p>
          <a:p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6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(сдать в магазин, чтобы они использовались много раз).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30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2459FDE9-4791-3405-463F-F0E226862FE9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9" r="2277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F7E713-F2C4-AEC3-FA3D-F43067B3D813}"/>
              </a:ext>
            </a:extLst>
          </p:cNvPr>
          <p:cNvSpPr txBox="1"/>
          <p:nvPr/>
        </p:nvSpPr>
        <p:spPr>
          <a:xfrm>
            <a:off x="777241" y="821373"/>
            <a:ext cx="519684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Одежду, которую ты уже не носишь, можно...</a:t>
            </a:r>
          </a:p>
          <a:p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28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2459FDE9-4791-3405-463F-F0E226862FE9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9" r="2277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F7E713-F2C4-AEC3-FA3D-F43067B3D813}"/>
              </a:ext>
            </a:extLst>
          </p:cNvPr>
          <p:cNvSpPr txBox="1"/>
          <p:nvPr/>
        </p:nvSpPr>
        <p:spPr>
          <a:xfrm>
            <a:off x="777241" y="821373"/>
            <a:ext cx="519684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Одежду, которую ты уже не носишь, можно...</a:t>
            </a:r>
          </a:p>
          <a:p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6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(отдать нуждающимся).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657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2459FDE9-4791-3405-463F-F0E226862FE9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9" r="2277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F7E713-F2C4-AEC3-FA3D-F43067B3D813}"/>
              </a:ext>
            </a:extLst>
          </p:cNvPr>
          <p:cNvSpPr txBox="1"/>
          <p:nvPr/>
        </p:nvSpPr>
        <p:spPr>
          <a:xfrm>
            <a:off x="624841" y="566678"/>
            <a:ext cx="519684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Не выбрасывай старые игрушки и книги: они могут... </a:t>
            </a:r>
          </a:p>
        </p:txBody>
      </p:sp>
    </p:spTree>
    <p:extLst>
      <p:ext uri="{BB962C8B-B14F-4D97-AF65-F5344CB8AC3E}">
        <p14:creationId xmlns:p14="http://schemas.microsoft.com/office/powerpoint/2010/main" val="179983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2459FDE9-4791-3405-463F-F0E226862FE9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9" r="2277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F7E713-F2C4-AEC3-FA3D-F43067B3D813}"/>
              </a:ext>
            </a:extLst>
          </p:cNvPr>
          <p:cNvSpPr txBox="1"/>
          <p:nvPr/>
        </p:nvSpPr>
        <p:spPr>
          <a:xfrm>
            <a:off x="777241" y="821373"/>
            <a:ext cx="519684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Не выбрасывай старые игрушки и книги: они могут... </a:t>
            </a:r>
          </a:p>
          <a:p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6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(кому-то понадобиться).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85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2459FDE9-4791-3405-463F-F0E226862FE9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9" r="2277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F7E713-F2C4-AEC3-FA3D-F43067B3D813}"/>
              </a:ext>
            </a:extLst>
          </p:cNvPr>
          <p:cNvSpPr txBox="1"/>
          <p:nvPr/>
        </p:nvSpPr>
        <p:spPr>
          <a:xfrm>
            <a:off x="777241" y="821373"/>
            <a:ext cx="519684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 Узнай, где поблизости есть пункт приема макулатуры, и... </a:t>
            </a:r>
          </a:p>
          <a:p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287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2459FDE9-4791-3405-463F-F0E226862FE9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9" r="2277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F7E713-F2C4-AEC3-FA3D-F43067B3D813}"/>
              </a:ext>
            </a:extLst>
          </p:cNvPr>
          <p:cNvSpPr txBox="1"/>
          <p:nvPr/>
        </p:nvSpPr>
        <p:spPr>
          <a:xfrm>
            <a:off x="777241" y="821373"/>
            <a:ext cx="519684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 Узнай, где поблизости есть пункт приема макулатуры, и... </a:t>
            </a:r>
          </a:p>
          <a:p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6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(сдай туда ненужную бумагу).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10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2459FDE9-4791-3405-463F-F0E226862FE9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9" r="2277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F7E713-F2C4-AEC3-FA3D-F43067B3D813}"/>
              </a:ext>
            </a:extLst>
          </p:cNvPr>
          <p:cNvSpPr txBox="1"/>
          <p:nvPr/>
        </p:nvSpPr>
        <p:spPr>
          <a:xfrm>
            <a:off x="777241" y="821373"/>
            <a:ext cx="519684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 Почини и исправь вещь вместо того, чтобы... </a:t>
            </a:r>
          </a:p>
        </p:txBody>
      </p:sp>
    </p:spTree>
    <p:extLst>
      <p:ext uri="{BB962C8B-B14F-4D97-AF65-F5344CB8AC3E}">
        <p14:creationId xmlns:p14="http://schemas.microsoft.com/office/powerpoint/2010/main" val="187950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2459FDE9-4791-3405-463F-F0E226862FE9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9" r="2277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F7E713-F2C4-AEC3-FA3D-F43067B3D813}"/>
              </a:ext>
            </a:extLst>
          </p:cNvPr>
          <p:cNvSpPr txBox="1"/>
          <p:nvPr/>
        </p:nvSpPr>
        <p:spPr>
          <a:xfrm>
            <a:off x="777241" y="821373"/>
            <a:ext cx="519684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 Почини и исправь вещь вместо того, чтобы... </a:t>
            </a:r>
          </a:p>
          <a:p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6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(ее выбрасывать).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33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2459FDE9-4791-3405-463F-F0E226862FE9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9" r="2277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F7E713-F2C4-AEC3-FA3D-F43067B3D813}"/>
              </a:ext>
            </a:extLst>
          </p:cNvPr>
          <p:cNvSpPr txBox="1"/>
          <p:nvPr/>
        </p:nvSpPr>
        <p:spPr>
          <a:xfrm>
            <a:off x="777241" y="821373"/>
            <a:ext cx="519684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6. Старайся не пользоваться пенопластом, так как он практически... </a:t>
            </a:r>
          </a:p>
        </p:txBody>
      </p:sp>
    </p:spTree>
    <p:extLst>
      <p:ext uri="{BB962C8B-B14F-4D97-AF65-F5344CB8AC3E}">
        <p14:creationId xmlns:p14="http://schemas.microsoft.com/office/powerpoint/2010/main" val="23594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2459FDE9-4791-3405-463F-F0E226862FE9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9" r="2277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F7E713-F2C4-AEC3-FA3D-F43067B3D813}"/>
              </a:ext>
            </a:extLst>
          </p:cNvPr>
          <p:cNvSpPr txBox="1"/>
          <p:nvPr/>
        </p:nvSpPr>
        <p:spPr>
          <a:xfrm>
            <a:off x="777241" y="821373"/>
            <a:ext cx="519684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6. Старайся не пользоваться пенопластом, так как он практически... </a:t>
            </a:r>
          </a:p>
          <a:p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6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(не разлагается в природе).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98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2459FDE9-4791-3405-463F-F0E226862FE9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9" r="2277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F7E713-F2C4-AEC3-FA3D-F43067B3D813}"/>
              </a:ext>
            </a:extLst>
          </p:cNvPr>
          <p:cNvSpPr txBox="1"/>
          <p:nvPr/>
        </p:nvSpPr>
        <p:spPr>
          <a:xfrm>
            <a:off x="777241" y="1019493"/>
            <a:ext cx="519684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7. Старайся аккуратно обращаться со стеклянной тарой, которую можно... </a:t>
            </a:r>
          </a:p>
        </p:txBody>
      </p:sp>
    </p:spTree>
    <p:extLst>
      <p:ext uri="{BB962C8B-B14F-4D97-AF65-F5344CB8AC3E}">
        <p14:creationId xmlns:p14="http://schemas.microsoft.com/office/powerpoint/2010/main" val="26936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2459FDE9-4791-3405-463F-F0E226862FE9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9" r="2277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F7E713-F2C4-AEC3-FA3D-F43067B3D813}"/>
              </a:ext>
            </a:extLst>
          </p:cNvPr>
          <p:cNvSpPr txBox="1"/>
          <p:nvPr/>
        </p:nvSpPr>
        <p:spPr>
          <a:xfrm>
            <a:off x="777241" y="1019493"/>
            <a:ext cx="519684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7. Старайся аккуратно обращаться со стеклянной тарой, которую можно... </a:t>
            </a:r>
          </a:p>
          <a:p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6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(сдать).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353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2459FDE9-4791-3405-463F-F0E226862FE9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9" r="2277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F7E713-F2C4-AEC3-FA3D-F43067B3D813}"/>
              </a:ext>
            </a:extLst>
          </p:cNvPr>
          <p:cNvSpPr txBox="1"/>
          <p:nvPr/>
        </p:nvSpPr>
        <p:spPr>
          <a:xfrm>
            <a:off x="777241" y="1019493"/>
            <a:ext cx="519684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8. Экономь электроэнергию и горючее; если можно, пользуйся чаще … </a:t>
            </a:r>
          </a:p>
          <a:p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363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2459FDE9-4791-3405-463F-F0E226862FE9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9" r="2277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F7E713-F2C4-AEC3-FA3D-F43067B3D813}"/>
              </a:ext>
            </a:extLst>
          </p:cNvPr>
          <p:cNvSpPr txBox="1"/>
          <p:nvPr/>
        </p:nvSpPr>
        <p:spPr>
          <a:xfrm>
            <a:off x="777241" y="1019493"/>
            <a:ext cx="519684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8. Экономь электроэнергию и горючее; если можно, пользуйся чаще … </a:t>
            </a:r>
          </a:p>
          <a:p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6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(общественным транспортом).</a:t>
            </a:r>
            <a:endParaRPr lang="ru-RU" sz="360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32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3EE701-D080-0535-D306-26B3037B2F68}"/>
              </a:ext>
            </a:extLst>
          </p:cNvPr>
          <p:cNvSpPr txBox="1"/>
          <p:nvPr/>
        </p:nvSpPr>
        <p:spPr>
          <a:xfrm>
            <a:off x="1116330" y="1982450"/>
            <a:ext cx="995934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 каждый правильный  ответ команда  получит 1 балл</a:t>
            </a:r>
            <a:endParaRPr lang="ru-RU" sz="44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0DEA278-35A4-4236-B0D4-B2B65E3D2F14}"/>
              </a:ext>
            </a:extLst>
          </p:cNvPr>
          <p:cNvSpPr/>
          <p:nvPr/>
        </p:nvSpPr>
        <p:spPr>
          <a:xfrm>
            <a:off x="991633" y="328072"/>
            <a:ext cx="10084037" cy="138499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 5.</a:t>
            </a:r>
          </a:p>
          <a:p>
            <a:pPr marL="71755" marR="71755" algn="ctr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«Экологический буксир»</a:t>
            </a:r>
          </a:p>
          <a:p>
            <a:pPr marL="71755" marR="71755" algn="ctr">
              <a:spcAft>
                <a:spcPts val="0"/>
              </a:spcAft>
            </a:pP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44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3EE701-D080-0535-D306-26B3037B2F68}"/>
              </a:ext>
            </a:extLst>
          </p:cNvPr>
          <p:cNvSpPr txBox="1"/>
          <p:nvPr/>
        </p:nvSpPr>
        <p:spPr>
          <a:xfrm>
            <a:off x="1116330" y="1982450"/>
            <a:ext cx="995934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1. Какую часть обуви найдём у холма?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3757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3EE701-D080-0535-D306-26B3037B2F68}"/>
              </a:ext>
            </a:extLst>
          </p:cNvPr>
          <p:cNvSpPr txBox="1"/>
          <p:nvPr/>
        </p:nvSpPr>
        <p:spPr>
          <a:xfrm>
            <a:off x="1116330" y="1982450"/>
            <a:ext cx="995934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Подошву.</a:t>
            </a:r>
            <a:endParaRPr lang="ru-RU" sz="6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88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3EE701-D080-0535-D306-26B3037B2F68}"/>
              </a:ext>
            </a:extLst>
          </p:cNvPr>
          <p:cNvSpPr txBox="1"/>
          <p:nvPr/>
        </p:nvSpPr>
        <p:spPr>
          <a:xfrm>
            <a:off x="1116330" y="1982450"/>
            <a:ext cx="995934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2. Жидкость без запаха, вкуса и цвета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138857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3EE701-D080-0535-D306-26B3037B2F68}"/>
              </a:ext>
            </a:extLst>
          </p:cNvPr>
          <p:cNvSpPr txBox="1"/>
          <p:nvPr/>
        </p:nvSpPr>
        <p:spPr>
          <a:xfrm>
            <a:off x="1116330" y="1982450"/>
            <a:ext cx="995934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Вода</a:t>
            </a:r>
            <a:endParaRPr lang="ru-RU" sz="6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20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3EE701-D080-0535-D306-26B3037B2F68}"/>
              </a:ext>
            </a:extLst>
          </p:cNvPr>
          <p:cNvSpPr txBox="1"/>
          <p:nvPr/>
        </p:nvSpPr>
        <p:spPr>
          <a:xfrm>
            <a:off x="1116330" y="1982450"/>
            <a:ext cx="995934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3. Дерево – чемпион Сибири по скорости роста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3944044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3EE701-D080-0535-D306-26B3037B2F68}"/>
              </a:ext>
            </a:extLst>
          </p:cNvPr>
          <p:cNvSpPr txBox="1"/>
          <p:nvPr/>
        </p:nvSpPr>
        <p:spPr>
          <a:xfrm>
            <a:off x="1116330" y="1982450"/>
            <a:ext cx="995934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Тополь</a:t>
            </a:r>
            <a:endParaRPr lang="ru-RU" sz="6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293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3EE701-D080-0535-D306-26B3037B2F68}"/>
              </a:ext>
            </a:extLst>
          </p:cNvPr>
          <p:cNvSpPr txBox="1"/>
          <p:nvPr/>
        </p:nvSpPr>
        <p:spPr>
          <a:xfrm>
            <a:off x="857250" y="504170"/>
            <a:ext cx="9959340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4. Цветки, какой культуры придворные дамы французской</a:t>
            </a:r>
          </a:p>
          <a:p>
            <a:pPr algn="ctr"/>
            <a:r>
              <a:rPr lang="ru-RU" sz="6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королевы использовали как украшение в причёске? </a:t>
            </a:r>
          </a:p>
          <a:p>
            <a:pPr algn="ctr"/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307279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3EE701-D080-0535-D306-26B3037B2F68}"/>
              </a:ext>
            </a:extLst>
          </p:cNvPr>
          <p:cNvSpPr txBox="1"/>
          <p:nvPr/>
        </p:nvSpPr>
        <p:spPr>
          <a:xfrm>
            <a:off x="1116330" y="1982450"/>
            <a:ext cx="995934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Картофеля</a:t>
            </a:r>
            <a:endParaRPr lang="ru-RU" sz="6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82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3EE701-D080-0535-D306-26B3037B2F68}"/>
              </a:ext>
            </a:extLst>
          </p:cNvPr>
          <p:cNvSpPr txBox="1"/>
          <p:nvPr/>
        </p:nvSpPr>
        <p:spPr>
          <a:xfrm>
            <a:off x="857250" y="504170"/>
            <a:ext cx="995934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5. Какой золотой цветок даёт белый пушок? 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1993392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3EE701-D080-0535-D306-26B3037B2F68}"/>
              </a:ext>
            </a:extLst>
          </p:cNvPr>
          <p:cNvSpPr txBox="1"/>
          <p:nvPr/>
        </p:nvSpPr>
        <p:spPr>
          <a:xfrm>
            <a:off x="1116330" y="1982450"/>
            <a:ext cx="1077087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Одуванчик, мать-и-мачеха</a:t>
            </a:r>
            <a:endParaRPr lang="ru-RU" sz="6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55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3EE701-D080-0535-D306-26B3037B2F68}"/>
              </a:ext>
            </a:extLst>
          </p:cNvPr>
          <p:cNvSpPr txBox="1"/>
          <p:nvPr/>
        </p:nvSpPr>
        <p:spPr>
          <a:xfrm>
            <a:off x="857250" y="504170"/>
            <a:ext cx="995934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6. У каких птиц есть «детские сады» для малышей? 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73087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3EE701-D080-0535-D306-26B3037B2F68}"/>
              </a:ext>
            </a:extLst>
          </p:cNvPr>
          <p:cNvSpPr txBox="1"/>
          <p:nvPr/>
        </p:nvSpPr>
        <p:spPr>
          <a:xfrm>
            <a:off x="1116330" y="1982450"/>
            <a:ext cx="1077087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 пингвинов</a:t>
            </a:r>
            <a:endParaRPr lang="ru-RU" sz="6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26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3EE701-D080-0535-D306-26B3037B2F68}"/>
              </a:ext>
            </a:extLst>
          </p:cNvPr>
          <p:cNvSpPr txBox="1"/>
          <p:nvPr/>
        </p:nvSpPr>
        <p:spPr>
          <a:xfrm>
            <a:off x="857250" y="504170"/>
            <a:ext cx="995934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7. У собаки, какой породы язык синего цвета? 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208844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3EE701-D080-0535-D306-26B3037B2F68}"/>
              </a:ext>
            </a:extLst>
          </p:cNvPr>
          <p:cNvSpPr txBox="1"/>
          <p:nvPr/>
        </p:nvSpPr>
        <p:spPr>
          <a:xfrm>
            <a:off x="1116330" y="1982450"/>
            <a:ext cx="1077087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Чау – чау</a:t>
            </a:r>
            <a:endParaRPr lang="ru-RU" sz="6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3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3EE701-D080-0535-D306-26B3037B2F68}"/>
              </a:ext>
            </a:extLst>
          </p:cNvPr>
          <p:cNvSpPr txBox="1"/>
          <p:nvPr/>
        </p:nvSpPr>
        <p:spPr>
          <a:xfrm>
            <a:off x="857250" y="504170"/>
            <a:ext cx="995934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8. Какую цепь нельзя поднять? 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246090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3EE701-D080-0535-D306-26B3037B2F68}"/>
              </a:ext>
            </a:extLst>
          </p:cNvPr>
          <p:cNvSpPr txBox="1"/>
          <p:nvPr/>
        </p:nvSpPr>
        <p:spPr>
          <a:xfrm>
            <a:off x="1116330" y="1982450"/>
            <a:ext cx="1077087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Горную</a:t>
            </a:r>
            <a:endParaRPr lang="ru-RU" sz="6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92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3EE701-D080-0535-D306-26B3037B2F68}"/>
              </a:ext>
            </a:extLst>
          </p:cNvPr>
          <p:cNvSpPr txBox="1"/>
          <p:nvPr/>
        </p:nvSpPr>
        <p:spPr>
          <a:xfrm>
            <a:off x="857250" y="504170"/>
            <a:ext cx="995934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9. Кругом вода, а с питьём беда? 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160632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3EE701-D080-0535-D306-26B3037B2F68}"/>
              </a:ext>
            </a:extLst>
          </p:cNvPr>
          <p:cNvSpPr txBox="1"/>
          <p:nvPr/>
        </p:nvSpPr>
        <p:spPr>
          <a:xfrm>
            <a:off x="1116330" y="1982450"/>
            <a:ext cx="1077087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6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Море</a:t>
            </a:r>
            <a:endParaRPr lang="ru-RU" sz="6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17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62D6E91-889E-DB1C-DC25-609CBB99B8DD}"/>
              </a:ext>
            </a:extLst>
          </p:cNvPr>
          <p:cNvSpPr txBox="1"/>
          <p:nvPr/>
        </p:nvSpPr>
        <p:spPr>
          <a:xfrm>
            <a:off x="198120" y="714494"/>
            <a:ext cx="1199388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800" dirty="0"/>
              <a:t>https://www.youtube.com/watch?v=QFJ2yhZxrGY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AE5172-DA46-CAD3-42D8-C294B4455877}"/>
              </a:ext>
            </a:extLst>
          </p:cNvPr>
          <p:cNvSpPr txBox="1"/>
          <p:nvPr/>
        </p:nvSpPr>
        <p:spPr>
          <a:xfrm>
            <a:off x="1784985" y="5035510"/>
            <a:ext cx="882015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«Помойка на небе»</a:t>
            </a:r>
            <a:endParaRPr lang="ru-RU" sz="6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05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538</TotalTime>
  <Words>2731</Words>
  <Application>Microsoft Office PowerPoint</Application>
  <PresentationFormat>Широкоэкранный</PresentationFormat>
  <Paragraphs>386</Paragraphs>
  <Slides>89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89</vt:i4>
      </vt:variant>
    </vt:vector>
  </HeadingPairs>
  <TitlesOfParts>
    <vt:vector size="95" baseType="lpstr">
      <vt:lpstr>Arial</vt:lpstr>
      <vt:lpstr>Calibri</vt:lpstr>
      <vt:lpstr>Calibri Light</vt:lpstr>
      <vt:lpstr>Open Sans Light</vt:lpstr>
      <vt:lpstr>Times New Roman</vt:lpstr>
      <vt:lpstr>Тема Office</vt:lpstr>
      <vt:lpstr>«Свалка по имени ЗЕМЛЯ»</vt:lpstr>
      <vt:lpstr>Презентация PowerPoint</vt:lpstr>
      <vt:lpstr>Презентация PowerPoint</vt:lpstr>
      <vt:lpstr>Презентация PowerPoint</vt:lpstr>
      <vt:lpstr>Конкурс 1. «Ребусы», за каждый правильный ответ, 5 баллов</vt:lpstr>
      <vt:lpstr>Конкурс 1. «Ребусы»</vt:lpstr>
      <vt:lpstr>Конкурс 1. «Ребусы»</vt:lpstr>
      <vt:lpstr>Конкурс 1. «Ребусы»</vt:lpstr>
      <vt:lpstr>Конкурс 1. «Ребусы»</vt:lpstr>
      <vt:lpstr>Конкурс 1. «Ребусы»</vt:lpstr>
      <vt:lpstr>Конкурс 1. «Ребусы»</vt:lpstr>
      <vt:lpstr>Конкурс 1. «Ребусы»</vt:lpstr>
      <vt:lpstr>Конкурс 1. «Ребусы»</vt:lpstr>
      <vt:lpstr>Конкурс 1. «Ребусы»</vt:lpstr>
      <vt:lpstr>Конкурс 1. «Ребусы»</vt:lpstr>
      <vt:lpstr>Конкурс 1. «Ребусы»</vt:lpstr>
      <vt:lpstr>Конкурс 1. «Ребусы»</vt:lpstr>
      <vt:lpstr>Если вы правильно назовете химические элементы, то из первых букв этих названий получится крылатая фраза, На выполнение задания 5 мин</vt:lpstr>
      <vt:lpstr>Если вы правильно назовете химические элементы, то из первых букв этих названий получится крылатая фраза, На выполнение задания 5 мин</vt:lpstr>
      <vt:lpstr>Презентация PowerPoint</vt:lpstr>
      <vt:lpstr>1. Большую часть мусора, загрязняющего Землю, составляют:</vt:lpstr>
      <vt:lpstr>2. Прежде чем начать утилизацию отходов, их необходимо:</vt:lpstr>
      <vt:lpstr>3) Для того чтобы переработать пластмассу, ее необходимо:</vt:lpstr>
      <vt:lpstr>4) Первоочередная забота при выборе свалки</vt:lpstr>
      <vt:lpstr>5) Вредные выбросы оказывают влияние</vt:lpstr>
      <vt:lpstr>6) Самая страшная «добавка» к воде</vt:lpstr>
      <vt:lpstr>7) Какие из радиоактивных отходов целенаправленно  рассеивают в окружающую среду</vt:lpstr>
      <vt:lpstr>8) Бутылка или банка из пластмассы, брошенная в лесу, пролежит без изменения</vt:lpstr>
      <vt:lpstr>9) Поступление в среду обитания вредных  веществ  приводит к нарушению функционирования экологических систем, называют</vt:lpstr>
      <vt:lpstr>10) Выброшенную бумагу "съедят" невидимки - микробы за:</vt:lpstr>
      <vt:lpstr>11) Гарбология это...</vt:lpstr>
      <vt:lpstr>12) Наиболее эффективный путь борьбы с нарастающим количеством отходов,  попадающих в  окружающую среду</vt:lpstr>
      <vt:lpstr>В каждом задании с помощью 5 признаков вам необходимо отгадать определенный вид отходов.   Но, если вы сможете это сделать уже после открытия первого признака, то получите 5 баллов, после второго - 4, после третьего - 3 и т.д. </vt:lpstr>
      <vt:lpstr>Задание первое</vt:lpstr>
      <vt:lpstr>Задание первое</vt:lpstr>
      <vt:lpstr>Задание первое</vt:lpstr>
      <vt:lpstr>Задание первое</vt:lpstr>
      <vt:lpstr>Задание второе</vt:lpstr>
      <vt:lpstr>Задание второе</vt:lpstr>
      <vt:lpstr>Задание второе</vt:lpstr>
      <vt:lpstr>Задание второе</vt:lpstr>
      <vt:lpstr>Задание второе</vt:lpstr>
      <vt:lpstr>Задание третье</vt:lpstr>
      <vt:lpstr>Задание третье</vt:lpstr>
      <vt:lpstr>Задание третье</vt:lpstr>
      <vt:lpstr>Задание третье</vt:lpstr>
      <vt:lpstr>Задание третье</vt:lpstr>
      <vt:lpstr>Задание четвертое</vt:lpstr>
      <vt:lpstr>Задание четвертое</vt:lpstr>
      <vt:lpstr>Задание четвертое</vt:lpstr>
      <vt:lpstr>Задание четвертое</vt:lpstr>
      <vt:lpstr>Задание четвертое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Obstinate</dc:creator>
  <cp:lastModifiedBy>Александра Исакова</cp:lastModifiedBy>
  <cp:revision>35</cp:revision>
  <dcterms:created xsi:type="dcterms:W3CDTF">2021-11-30T07:46:11Z</dcterms:created>
  <dcterms:modified xsi:type="dcterms:W3CDTF">2023-04-11T14:07:30Z</dcterms:modified>
</cp:coreProperties>
</file>