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324" r:id="rId15"/>
    <p:sldId id="325" r:id="rId16"/>
    <p:sldId id="326" r:id="rId17"/>
    <p:sldId id="307" r:id="rId18"/>
    <p:sldId id="301" r:id="rId19"/>
    <p:sldId id="283" r:id="rId20"/>
    <p:sldId id="284" r:id="rId21"/>
    <p:sldId id="308" r:id="rId22"/>
    <p:sldId id="323" r:id="rId23"/>
    <p:sldId id="327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01B786-1E99-48C7-B26F-76923609D760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350975-7BAB-430F-A9BB-90BF51BA08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8970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18688-9200-4CD1-8C18-481F094085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A9A4095-57F1-4789-9356-6A0DCE505B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8917651-77B1-45A3-87F5-149285F0EE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BE59-836E-42B6-ADCB-2FA89623443F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38FFE70-597D-468D-AB47-324C641CA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4EB2F8-2FFC-4E5D-851B-61A83ADE4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5D40-8C7E-485B-8C91-21698CC331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4008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2F9032-6E54-4965-8D20-B4725BF58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6A0418C-62EF-4AAE-8D87-A22910B1F9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B8F3F28-B25A-4D47-9D63-72BD17494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BE59-836E-42B6-ADCB-2FA89623443F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59B314A-3270-4BEE-A643-23769B74E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39298BF-174D-414D-A4C5-54DC6A5743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5D40-8C7E-485B-8C91-21698CC331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9661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6C0972-13D5-4569-AEBB-301699988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EF78377-C2D2-46F1-950D-80A535319B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510A4D3-5478-4BE3-BB99-9021368669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BE59-836E-42B6-ADCB-2FA89623443F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FE52163-6F32-47D0-8827-0841D4C4A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C10D9DB-79FF-46BD-8520-B95FFA8F6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5D40-8C7E-485B-8C91-21698CC331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3158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350271-C428-4A6A-B1C7-69378C0AF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DB23578-4010-438D-9AD8-42E752DC2D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7452CC4-7685-4301-84BC-7107BA71E5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AC81905-971C-4081-9A13-6F72DCA621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BE59-836E-42B6-ADCB-2FA89623443F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D09C3AC-7C60-40D5-9CD3-C52DD6B47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6455D6D-838E-4B7A-8B51-54500DCBD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5D40-8C7E-485B-8C91-21698CC331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1956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3E4029-EFD4-4FC6-8012-A50C19EA54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3C0A397-CCB7-473F-8481-F3EA598D8B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B00BA1F-28AE-4ADE-92FE-FF2DCDC0DB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43E9CEE-DA50-49D0-A4A3-F2DC3378D6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2491C87-F289-4934-81A0-F7842D0DCE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2C8113CE-011D-428D-8397-64F510B79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BE59-836E-42B6-ADCB-2FA89623443F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5EA96E50-6956-4B88-BAF4-06676BE73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F0E2974-5106-4BA4-8B71-DB472CAC2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5D40-8C7E-485B-8C91-21698CC331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7816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6F09FB-AE09-4AE8-9B6E-1DC92186A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562C499-19F0-41E5-8623-4E556C5E3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BE59-836E-42B6-ADCB-2FA89623443F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C740AAC-485D-4D20-AAF0-DD5C9D062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E4745EE-FC68-4BDA-8144-EEE884708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5D40-8C7E-485B-8C91-21698CC331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4111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064BEDD-2783-4200-8387-BDDBF47512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BE59-836E-42B6-ADCB-2FA89623443F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BABBED5-20B8-4526-A624-563DF5EA2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132AA77-D405-4C96-A6BB-78AD8F5DD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5D40-8C7E-485B-8C91-21698CC331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725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4641A3-FF54-43F8-988A-446B353EEB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6235A6E-6B3D-468C-B149-A5DFA5F135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5728D65-A026-4691-8828-EC6AAF0576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98B2FF4-C495-4492-847E-FFD6EB5EA8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BE59-836E-42B6-ADCB-2FA89623443F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6A4E83B-4514-48A6-A0F8-4DD47965A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EC018D9-C308-4E08-AF28-45A2AF247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5D40-8C7E-485B-8C91-21698CC331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1450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CB858C-8541-48CF-A99D-51324C589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0694349-385A-4B2C-8240-E2C95232ED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9784605-A88F-46A9-BA5D-DAF8D1BBF3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BB39FE1-3D7D-4D5B-9BC1-9EFEAF503A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BE59-836E-42B6-ADCB-2FA89623443F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33E1FAB-5BED-4AE9-B40F-4BCE37436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F5F5F69-6E62-4340-A9FA-0C081EAF6A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5D40-8C7E-485B-8C91-21698CC331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1591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0106D4-5143-48C7-A30D-98E8CEE56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878E24F-1FFF-43E5-ABD2-CB25D8CE10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518E573-3188-4657-B8E1-D19FCB66C8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BE59-836E-42B6-ADCB-2FA89623443F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84EE906-CD95-412C-ABF1-5C193659D2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36D213D-15EE-41E7-B6D9-3C28BCE18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5D40-8C7E-485B-8C91-21698CC331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3121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2BEA266-D978-4590-97A6-C0B6A2557A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661F33F-2281-4FEE-8220-32DBD66F22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030CA7C-2B9B-4B29-99A3-47EFDE14F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BE59-836E-42B6-ADCB-2FA89623443F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47F3BA5-6C14-4E11-B779-8F074BB0FA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2C79DAA-E976-4AB2-AEE9-1AA5C2B89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5D40-8C7E-485B-8C91-21698CC331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2955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3C6B6C-631D-4AD7-9F84-A00CD4A78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D98BCD8-2492-46B1-B337-5FCADBF964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76304C4-F6D2-4531-8CC7-7D07353537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7BBE59-836E-42B6-ADCB-2FA89623443F}" type="datetimeFigureOut">
              <a:rPr lang="ru-RU" smtClean="0"/>
              <a:t>05.11.2024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23C8023-D9A8-4435-85BD-8AD0C684A4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D5ADED6-6CBD-4798-A9B5-6B34F75278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45D40-8C7E-485B-8C91-21698CC331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5482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mailto:dreewa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95B3FFAF-5055-422D-B21E-D27820B3F7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59468" y="2088445"/>
            <a:ext cx="9008532" cy="2358496"/>
          </a:xfrm>
        </p:spPr>
        <p:txBody>
          <a:bodyPr>
            <a:normAutofit fontScale="90000"/>
          </a:bodyPr>
          <a:lstStyle/>
          <a:p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sz="2700" dirty="0"/>
            </a:br>
            <a:br>
              <a:rPr lang="ru-RU" sz="2700" dirty="0"/>
            </a:br>
            <a:br>
              <a:rPr lang="ru-RU" sz="4400" dirty="0">
                <a:solidFill>
                  <a:srgbClr val="FF0000"/>
                </a:solidFill>
              </a:rPr>
            </a:br>
            <a:r>
              <a:rPr lang="ru-RU" sz="4400" b="1" dirty="0">
                <a:solidFill>
                  <a:srgbClr val="FF0000"/>
                </a:solidFill>
              </a:rPr>
              <a:t>Способы создания  проблемной ситуации на этапе целеполагания</a:t>
            </a:r>
            <a:br>
              <a:rPr lang="ru-RU" sz="4400" dirty="0">
                <a:solidFill>
                  <a:srgbClr val="FF0000"/>
                </a:solidFill>
              </a:rPr>
            </a:br>
            <a:br>
              <a:rPr lang="ru-RU" sz="3600" dirty="0">
                <a:solidFill>
                  <a:srgbClr val="FF0000"/>
                </a:solidFill>
              </a:rPr>
            </a:br>
            <a:endParaRPr lang="ru-RU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3056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D66299-A90A-4E8B-8A5C-5CA745016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800" dirty="0"/>
              <a:t>В методической литературе представлен конструктор урока ФГОС, где каждому этапу урока соответствуют свои приемы обучения.  Они представлены в данной таблице.</a:t>
            </a: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53D2A9E2-B730-4820-BC42-63EF86BA10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7334631"/>
              </p:ext>
            </p:extLst>
          </p:nvPr>
        </p:nvGraphicFramePr>
        <p:xfrm>
          <a:off x="1364566" y="1800665"/>
          <a:ext cx="10114671" cy="47908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27232">
                  <a:extLst>
                    <a:ext uri="{9D8B030D-6E8A-4147-A177-3AD203B41FA5}">
                      <a16:colId xmlns:a16="http://schemas.microsoft.com/office/drawing/2014/main" val="1650902122"/>
                    </a:ext>
                  </a:extLst>
                </a:gridCol>
                <a:gridCol w="1992135">
                  <a:extLst>
                    <a:ext uri="{9D8B030D-6E8A-4147-A177-3AD203B41FA5}">
                      <a16:colId xmlns:a16="http://schemas.microsoft.com/office/drawing/2014/main" val="2135238153"/>
                    </a:ext>
                  </a:extLst>
                </a:gridCol>
                <a:gridCol w="1836186">
                  <a:extLst>
                    <a:ext uri="{9D8B030D-6E8A-4147-A177-3AD203B41FA5}">
                      <a16:colId xmlns:a16="http://schemas.microsoft.com/office/drawing/2014/main" val="308634483"/>
                    </a:ext>
                  </a:extLst>
                </a:gridCol>
                <a:gridCol w="3959118">
                  <a:extLst>
                    <a:ext uri="{9D8B030D-6E8A-4147-A177-3AD203B41FA5}">
                      <a16:colId xmlns:a16="http://schemas.microsoft.com/office/drawing/2014/main" val="2127412082"/>
                    </a:ext>
                  </a:extLst>
                </a:gridCol>
              </a:tblGrid>
              <a:tr h="9503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Обобщенные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этапы урока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Основные этапы урока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Наблюдаемые приемы обучения и учения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Активный поиск приемов обучения 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299005359"/>
                  </a:ext>
                </a:extLst>
              </a:tr>
              <a:tr h="33262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Самоопределение к деятельности и актуализация знаний.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Организационный момент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Приветствие преподавателя, подготовка рабочих мест, ОБЖ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Фантастическая добавка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 Эмоциональное вхождение в урок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Элемент театрализации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Начало урока с пословицы, поговорки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Начало урока с высказывания выдающихся людей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Эпиграф к уроку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Постановка учебной задачи  посредством проблемного вопроса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Проблемная ситуация предыдущего урока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Интеллектуальная разминка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Нестандартный вход в урок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Ассоциативный ряд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7158563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9223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7F7B6B55-F9E5-48E1-9181-BC7E5266DA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2041163"/>
              </p:ext>
            </p:extLst>
          </p:nvPr>
        </p:nvGraphicFramePr>
        <p:xfrm>
          <a:off x="1125415" y="506437"/>
          <a:ext cx="10367890" cy="58521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18661">
                  <a:extLst>
                    <a:ext uri="{9D8B030D-6E8A-4147-A177-3AD203B41FA5}">
                      <a16:colId xmlns:a16="http://schemas.microsoft.com/office/drawing/2014/main" val="2157681305"/>
                    </a:ext>
                  </a:extLst>
                </a:gridCol>
                <a:gridCol w="2033524">
                  <a:extLst>
                    <a:ext uri="{9D8B030D-6E8A-4147-A177-3AD203B41FA5}">
                      <a16:colId xmlns:a16="http://schemas.microsoft.com/office/drawing/2014/main" val="3499662319"/>
                    </a:ext>
                  </a:extLst>
                </a:gridCol>
                <a:gridCol w="1874333">
                  <a:extLst>
                    <a:ext uri="{9D8B030D-6E8A-4147-A177-3AD203B41FA5}">
                      <a16:colId xmlns:a16="http://schemas.microsoft.com/office/drawing/2014/main" val="8520589"/>
                    </a:ext>
                  </a:extLst>
                </a:gridCol>
                <a:gridCol w="4041372">
                  <a:extLst>
                    <a:ext uri="{9D8B030D-6E8A-4147-A177-3AD203B41FA5}">
                      <a16:colId xmlns:a16="http://schemas.microsoft.com/office/drawing/2014/main" val="676124601"/>
                    </a:ext>
                  </a:extLst>
                </a:gridCol>
              </a:tblGrid>
              <a:tr h="265000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Постановка цели урока в начале или в процессе урока, мотивация учебной деятельности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</a:rPr>
                        <a:t>Формулировка</a:t>
                      </a: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en-US" sz="1600" dirty="0" err="1">
                          <a:effectLst/>
                        </a:rPr>
                        <a:t>цели</a:t>
                      </a: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en-US" sz="1600" dirty="0" err="1">
                          <a:effectLst/>
                        </a:rPr>
                        <a:t>урока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Тема-вопрос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Работа над понятием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Ситуация яркого пятна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Подводящий диалог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Группировка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Исключение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Домысливание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Линия времени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Генераторы - критики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Необъявленная тема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Зигзаг 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618559634"/>
                  </a:ext>
                </a:extLst>
              </a:tr>
              <a:tr h="31318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«Открытие» нового знания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Первичное восприятие и усвоение нового теоретического учебного материала (правил, понятий, алгоритмов…)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Приемы привлечения внимания учащихся к принципиально новым сведениям; приемы первичного закрепления.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Удивляй!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Пресс-конференция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Ключевые термины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Привлекательная цель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Мультимедийная презентация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Отсроченная отгадка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Вопросы к тексту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Работа с Интернет-ресурсами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Хорошо - плохо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Жокей и лошадь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Автобусная остановка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Бортовые журналы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7326680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33987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7128BCB6-94DB-45B4-97E7-D1178B80F4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61267"/>
              </p:ext>
            </p:extLst>
          </p:nvPr>
        </p:nvGraphicFramePr>
        <p:xfrm>
          <a:off x="534572" y="520506"/>
          <a:ext cx="11422965" cy="582395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72021">
                  <a:extLst>
                    <a:ext uri="{9D8B030D-6E8A-4147-A177-3AD203B41FA5}">
                      <a16:colId xmlns:a16="http://schemas.microsoft.com/office/drawing/2014/main" val="2446880132"/>
                    </a:ext>
                  </a:extLst>
                </a:gridCol>
                <a:gridCol w="3953614">
                  <a:extLst>
                    <a:ext uri="{9D8B030D-6E8A-4147-A177-3AD203B41FA5}">
                      <a16:colId xmlns:a16="http://schemas.microsoft.com/office/drawing/2014/main" val="188082802"/>
                    </a:ext>
                  </a:extLst>
                </a:gridCol>
                <a:gridCol w="3297330">
                  <a:extLst>
                    <a:ext uri="{9D8B030D-6E8A-4147-A177-3AD203B41FA5}">
                      <a16:colId xmlns:a16="http://schemas.microsoft.com/office/drawing/2014/main" val="3344571219"/>
                    </a:ext>
                  </a:extLst>
                </a:gridCol>
              </a:tblGrid>
              <a:tr h="740023">
                <a:tc>
                  <a:txBody>
                    <a:bodyPr/>
                    <a:lstStyle/>
                    <a:p>
                      <a:pPr marL="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Приём создания проблемной ситуации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2964" marR="72964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Вопросы и предложения для противоречия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2964" marR="72964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</a:rPr>
                        <a:t>Вопросы и предложения для формулирования проблемы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2964" marR="72964" marT="0" marB="0"/>
                </a:tc>
                <a:extLst>
                  <a:ext uri="{0D108BD9-81ED-4DB2-BD59-A6C34878D82A}">
                    <a16:rowId xmlns:a16="http://schemas.microsoft.com/office/drawing/2014/main" val="2041907273"/>
                  </a:ext>
                </a:extLst>
              </a:tr>
              <a:tr h="740023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600" dirty="0">
                          <a:effectLst/>
                        </a:rPr>
                        <a:t>Предъявить противоречивые факты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2964" marR="72964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Что вас удивило? Что интересного заметили? Какие факты видите?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2964" marR="72964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</a:rPr>
                        <a:t>Какой вопрос возникает? В чём вы испытываете затруднение?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2964" marR="72964" marT="0" marB="0"/>
                </a:tc>
                <a:extLst>
                  <a:ext uri="{0D108BD9-81ED-4DB2-BD59-A6C34878D82A}">
                    <a16:rowId xmlns:a16="http://schemas.microsoft.com/office/drawing/2014/main" val="581105454"/>
                  </a:ext>
                </a:extLst>
              </a:tr>
              <a:tr h="740023">
                <a:tc>
                  <a:txBody>
                    <a:bodyPr/>
                    <a:lstStyle/>
                    <a:p>
                      <a:pPr marL="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2.Столкнуть разные мнения учеников вопросом или заданием.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2964" marR="72964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Сколько мнений?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2964" marR="72964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Какая тема урока? Какая цель урока?</a:t>
                      </a:r>
                    </a:p>
                    <a:p>
                      <a:pPr marL="2286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</a:rPr>
                        <a:t>Зачем нам это надо?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2964" marR="72964" marT="0" marB="0"/>
                </a:tc>
                <a:extLst>
                  <a:ext uri="{0D108BD9-81ED-4DB2-BD59-A6C34878D82A}">
                    <a16:rowId xmlns:a16="http://schemas.microsoft.com/office/drawing/2014/main" val="3376357642"/>
                  </a:ext>
                </a:extLst>
              </a:tr>
              <a:tr h="991615">
                <a:tc>
                  <a:txBody>
                    <a:bodyPr/>
                    <a:lstStyle/>
                    <a:p>
                      <a:pPr marL="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3.Обнажить представление учащихся вопросом или практическим заданием «на ошибку».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2964" marR="72964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Что вы предполагали сначала? Что получилось?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2964" marR="72964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</a:rPr>
                        <a:t>Сформулируйте проблему. Как будем действовать дальше?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2964" marR="72964" marT="0" marB="0"/>
                </a:tc>
                <a:extLst>
                  <a:ext uri="{0D108BD9-81ED-4DB2-BD59-A6C34878D82A}">
                    <a16:rowId xmlns:a16="http://schemas.microsoft.com/office/drawing/2014/main" val="3134807473"/>
                  </a:ext>
                </a:extLst>
              </a:tr>
              <a:tr h="488432">
                <a:tc>
                  <a:txBody>
                    <a:bodyPr/>
                    <a:lstStyle/>
                    <a:p>
                      <a:pPr marL="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4.Дать практическое задание не выполнимое вообще.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2964" marR="72964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Можете ли вы выполнить задание? В чём затруднение?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2964" marR="72964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</a:rPr>
                        <a:t>Чего мы не знаем? Какова цель урока?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2964" marR="72964" marT="0" marB="0"/>
                </a:tc>
                <a:extLst>
                  <a:ext uri="{0D108BD9-81ED-4DB2-BD59-A6C34878D82A}">
                    <a16:rowId xmlns:a16="http://schemas.microsoft.com/office/drawing/2014/main" val="2358247771"/>
                  </a:ext>
                </a:extLst>
              </a:tr>
              <a:tr h="991615">
                <a:tc>
                  <a:txBody>
                    <a:bodyPr/>
                    <a:lstStyle/>
                    <a:p>
                      <a:pPr marL="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5.Дать практическое задание не сходное с предыдущим.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2964" marR="72964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Вы смогли выполнить задание? Почему не получается? Чем это задание не похоже на предыдущее?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2964" marR="72964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</a:rPr>
                        <a:t>Почему задание не выполнено? Что неизвестно? Какова цель урока?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2964" marR="72964" marT="0" marB="0"/>
                </a:tc>
                <a:extLst>
                  <a:ext uri="{0D108BD9-81ED-4DB2-BD59-A6C34878D82A}">
                    <a16:rowId xmlns:a16="http://schemas.microsoft.com/office/drawing/2014/main" val="1561043172"/>
                  </a:ext>
                </a:extLst>
              </a:tr>
              <a:tr h="991615">
                <a:tc>
                  <a:txBody>
                    <a:bodyPr/>
                    <a:lstStyle/>
                    <a:p>
                      <a:pPr marL="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6.Дать невыполнимое практическое задание, сходное с предыдущим. Показать неприменимость старых знаний.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2964" marR="72964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Что хотели сделать? Что сделали? Какие знания применили? Задание выполнено?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2964" marR="72964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Какова будет цель урока?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2964" marR="72964" marT="0" marB="0"/>
                </a:tc>
                <a:extLst>
                  <a:ext uri="{0D108BD9-81ED-4DB2-BD59-A6C34878D82A}">
                    <a16:rowId xmlns:a16="http://schemas.microsoft.com/office/drawing/2014/main" val="14403448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12736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AC8342-13F9-44BE-B44C-6632E4C03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71306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Предъявить противоречивые факты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FB266BA-0AC9-4BBB-80B3-67192ADCF5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520" y="1069145"/>
            <a:ext cx="10622280" cy="5107818"/>
          </a:xfrm>
        </p:spPr>
        <p:txBody>
          <a:bodyPr>
            <a:normAutofit/>
          </a:bodyPr>
          <a:lstStyle/>
          <a:p>
            <a:pPr algn="just"/>
            <a:r>
              <a:rPr lang="ru-RU" dirty="0">
                <a:latin typeface="TimesNewRomanPSMT"/>
              </a:rPr>
              <a:t>По заданию учителя школьники прочитывают вслух слова: весть, известие, вестник, известный, известно. Тем самым учитель одновременно предъявляет два противоречивых факта (в одних словах «т» произносится, в других нет). После этого задаются вопросы : Что вы можете сказать об этих словах? Что интересного заметили? (побуждение к осознанию противоречия). Какой возникает вопрос? (вопрос к формулированию проблемы). Почему в некоторых словах «т» не произносится?</a:t>
            </a:r>
          </a:p>
          <a:p>
            <a:pPr algn="just"/>
            <a:r>
              <a:rPr lang="ru-RU" dirty="0">
                <a:latin typeface="TimesNewRomanPSMT"/>
              </a:rPr>
              <a:t>И тема урока сегодня?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86172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5E6189-49FE-44CB-A04A-E8D541887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FF0000"/>
                </a:solidFill>
              </a:rPr>
              <a:t>Столкнуть разные мнения учеников вопросом или заданием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4E5274E-4900-4E04-A4D1-9BBEED5967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NewRomanPSMT"/>
              </a:rPr>
              <a:t>   От данных слов образуйте новые слова с помощью суффиксов – чик и – </a:t>
            </a:r>
            <a:r>
              <a:rPr lang="ru-RU" dirty="0" err="1">
                <a:latin typeface="TimesNewRomanPSMT"/>
              </a:rPr>
              <a:t>щик</a:t>
            </a:r>
            <a:r>
              <a:rPr lang="ru-RU" dirty="0">
                <a:latin typeface="TimesNewRomanPSMT"/>
              </a:rPr>
              <a:t> (практическое задание). Посмотрим, как группы выполнили задание. Прочитайте, какое слово было образовано от слов «груз», «буфет». Класс разбивается на группы. Завершив работу, каждая вывешивает свой лист на доску. Грузчик и </a:t>
            </a:r>
            <a:r>
              <a:rPr lang="ru-RU" dirty="0" err="1">
                <a:latin typeface="TimesNewRomanPSMT"/>
              </a:rPr>
              <a:t>грузЩик</a:t>
            </a:r>
            <a:r>
              <a:rPr lang="ru-RU" dirty="0">
                <a:latin typeface="TimesNewRomanPSMT"/>
              </a:rPr>
              <a:t>. Буфетчик и </a:t>
            </a:r>
            <a:r>
              <a:rPr lang="ru-RU" dirty="0" err="1">
                <a:latin typeface="TimesNewRomanPSMT"/>
              </a:rPr>
              <a:t>буфетЩик</a:t>
            </a:r>
            <a:r>
              <a:rPr lang="ru-RU" dirty="0">
                <a:latin typeface="TimesNewRomanPSMT"/>
              </a:rPr>
              <a:t>. Вопросы: Итак, что же получается? Задание я вам дала одно. А как вы его выполнили? (побуждение к осознанию противоречия). Почему же так вышло? Чего мы не знаем? Какой будет тема урока? Правописание суффиксов –чик и –</a:t>
            </a:r>
            <a:r>
              <a:rPr lang="ru-RU" dirty="0" err="1">
                <a:latin typeface="TimesNewRomanPSMT"/>
              </a:rPr>
              <a:t>щик</a:t>
            </a:r>
            <a:r>
              <a:rPr lang="ru-RU" dirty="0">
                <a:latin typeface="TimesNewRomanPSMT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58001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652553-C6FA-49F5-9BCB-BEFECE051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FF0000"/>
                </a:solidFill>
              </a:rPr>
              <a:t>Обнажить представление учащихся вопросом или практическим заданием «на ошибку».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DDCE098-4EA9-45AD-93F3-6DB22B3A5F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dirty="0">
                <a:latin typeface="TimesNewRomanPSMT"/>
              </a:rPr>
              <a:t>Учащимся предлагается следующее задание: подберите проверочное слово к слову ВИНЕГРЕТ(практическое задание, не выполнимое вообще). Вопросы: Вы можете подобрать проверочное слово? А почему? В чем затруднение? (побуждение к осознанию противоречия). Значит, что будем сегодня делать, какой вопрос исследовать? (побуждение к формулированию проблемы). Правописание непроверяемых гласных в корне.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21033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062710-2FFB-44AB-A04C-DCBA28F793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FF0000"/>
                </a:solidFill>
              </a:rPr>
              <a:t>Дать практическое задание не выполнимое вообще.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BC0464D-8DD0-4060-8635-FDBA22F318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dirty="0">
                <a:latin typeface="TimesNewRomanPSMT"/>
              </a:rPr>
              <a:t>На доске два столбика слов: редкий, мягкий, легкий; редко, мягко, легко.  Что можете о них сказать?( Это родственные слова. В первом столбике прилагательные, во втором наречия). Разберите по составу слова каждого столбика. Слова второго столбика наречия. Вспомним что такое наречие? ( неизменяемая часть речи). Но тогда у наречий чего не может быть?(ОКОНЧАНИЙ) Итак, что вы сначала думали по поводу «о»? А что оказалось потом? (побуждение к осознанию противоречия).</a:t>
            </a:r>
          </a:p>
          <a:p>
            <a:pPr algn="just"/>
            <a:r>
              <a:rPr lang="ru-RU" dirty="0">
                <a:latin typeface="TimesNewRomanPSMT"/>
              </a:rPr>
              <a:t>Значит, какой вопрос возникает? (побуждение к формулированию проблемы). Что же такое «о» в наречиях?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0401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EB2BDC-CFFE-4635-BE7F-05EE505D2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FF0000"/>
                </a:solidFill>
              </a:rPr>
              <a:t>Дать практическое задание не сходное с предыдущим.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E11DF93-8F73-4B9D-B84C-DB755CE92B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Какую тему мы проходили на прошлом уроке?( СПРЯЖЕНИЕ ГЛАГОЛОВ).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Определите спряжение глаголов «смотреть» и «стелить». Давайте проверим. Я проспрягала эти глаголы на доске. Что вы замечаете? ( Смотреть – глагол второго спряжения, а стелить – первого) Итак, что вы хотели сделать? Какое правило применили? Получилось выполнить задание? (побуждение к осознанию противоречия). Значит, что это за глаголы? Какой будет тема урока? (побуждение к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формулированию проблемы). Глаголы-исключения.</a:t>
            </a:r>
          </a:p>
        </p:txBody>
      </p:sp>
    </p:spTree>
    <p:extLst>
      <p:ext uri="{BB962C8B-B14F-4D97-AF65-F5344CB8AC3E}">
        <p14:creationId xmlns:p14="http://schemas.microsoft.com/office/powerpoint/2010/main" val="36282579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5FE863-E03A-4860-B315-567E3F65E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FF0000"/>
                </a:solidFill>
              </a:rPr>
              <a:t>Дать невыполнимое практическое задание, сходное с предыдущим. Показать неприменимость старых знаний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FEC52C1-8378-494D-8AE7-93CE143E14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Спишите из упражнения слова «долетел», «забежал», «надписал» и т.д. Поставьте ударение. Подчеркните безударные гласные. В каких частях слова находятся безударные гласные?( В корне и приставке.) Обозначьте их. Какое правило о безударных гласных мы уже знаем? А какого правила о безударных гласных еще не изучали? Определите тему урока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833587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AEB752-7925-4D35-8A90-4C9B28B2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61817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Подводящий диалог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95765E6-C1DD-42DF-8361-85A2DBA81C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026942"/>
            <a:ext cx="11203745" cy="5465933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распространенный прием на этапе актуализации знаний – подводящий диалог. На этапе актуализации учебного материала ведется беседа, направленная на обобщение, конкретизацию, логику рассуждения. Диалог подводится  к тому, о чем учащиеся не могут рассказать в силу некомпетентности или недостаточно полного обоснования своих действий. Тем самым возникает ситуация, для которой необходимы дополнительные исследования или действия. Ставится цель.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Приведем пример подводящего диалога с целью выхода на проблему урока. Сравните значения слова журавль.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1.Большая  болотная птица с длинными ногами и длинной шеей.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2.Длинный шест у колодца для подъёма воды.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Какое из значений будет основным (прямым), а какое – вторичным (переносным)? Как вы думаете, почему? Сформулируйте проблему урока. Как определить прямое и переносное значения? Чем они отличаются? Что общего есть у разных значений слова журавль?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Выберите нужный признак: цвет, действие, форма, ощущение, внешний вид.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Обобщим наблюдения: Какие значения этих слов будут первичными, т.е. прямыми? В какие значения можно внести компонент «как бы», «похоже», т.е. произвести перенос названия на другой предмет? Сделайте вывод об особенностях прямого и переносного значений слова.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11131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8A2EA0-EA2C-48A2-BC4E-AD3BE4A28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Способ  исключения.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AC985A6-76E2-4803-B94C-B6DF586999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046" y="1434905"/>
            <a:ext cx="10720754" cy="4742058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этапе открытия нового знания для выхода на проблему эффективен способ  исключения. Например, назовите «лишнее» слово в ряду и объясните, почему оно «лишнее»: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Растение, заросли, выращенный, расти, растаять, отросток, водоросли, рост.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Запишите однокоренные слова. Поставьте ударение.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«необычного» в корнях этих слов?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08379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0F227B-1B46-4B0F-AC3F-EAFF78828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Приём «Лингвистическая задача»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4879A9-ED85-4724-A22B-7B318C88D6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2363"/>
            <a:ext cx="10795782" cy="5170512"/>
          </a:xfrm>
        </p:spPr>
        <p:txBody>
          <a:bodyPr/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Приём «Лингвистическая задача» Задача 1. Незнайка решил помочь Морфологии собрать вещи в туристический поход. В рюкзак он положил глаголы, приставки, предлоги, синонимы, обращения, орфограммы, запятые, прилагательные. Какие вещи Морфологии придется выложить из рюкзака? 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2. Ворон к ворону летит,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Ворон ворону кричит… (А.С. Пушкин). Сколько слов в  предложении?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30364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24976B-B34F-4C55-BA04-EEB5976DF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47749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Обществознание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5E94240-DD5A-4F95-A138-2FDD484086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012874"/>
            <a:ext cx="10676467" cy="5164089"/>
          </a:xfrm>
        </p:spPr>
        <p:txBody>
          <a:bodyPr>
            <a:normAutofit fontScale="70000" lnSpcReduction="20000"/>
          </a:bodyPr>
          <a:lstStyle/>
          <a:p>
            <a:pPr algn="just">
              <a:lnSpc>
                <a:spcPct val="120000"/>
              </a:lnSpc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ВАЖНЫЕ ВОПРОСЫ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–способ определения проблем, над которыми хотели бы поработать ученики. Озвучивается тема занятия и каждый ученик на карточках пишет свои вопросы по теме (2–3 мин.), затем создаются малые группы по 4–6 человек, в которых рассматриваются вопросы и выбирается 2–3 наиболее важных; материалы работы малых групп вывешиваются на доске, вопросы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ранжируются,и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начинается работа.</a:t>
            </a:r>
          </a:p>
          <a:p>
            <a:pPr algn="just">
              <a:lnSpc>
                <a:spcPct val="120000"/>
              </a:lnSpc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ВЕРНЫЕ –НЕВЕРНЫЕ УТВЕРЖДЕНИЯ, ВЕРЮ –НЕ ВЕРЮ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–способ развития учебно-познавательных компетенций. Учитель зачитывает несколько утверждений по определённой теме (от 5 и более). Если ученик считает, что сказанное верно, он ставит знак «+», если нет, ставит знак «–». По окончании работы открывается ключ, можно проводить коллективную, индивидуальную проверку или осуществлять взаимопроверку.</a:t>
            </a:r>
          </a:p>
          <a:p>
            <a:pPr algn="just">
              <a:lnSpc>
                <a:spcPct val="120000"/>
              </a:lnSpc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ПО ОПОРНЫМ СЛОВАМ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–способ развития умения формулировать вопросы по теме. Педагог озвучивает тему урока, записывает её на доске и записывает вопросные слова (что, зачем, как, почему, при помощи чего…) в соответствии с темой, по которым учащиеся придумывают вопросы.</a:t>
            </a:r>
          </a:p>
        </p:txBody>
      </p:sp>
    </p:spTree>
    <p:extLst>
      <p:ext uri="{BB962C8B-B14F-4D97-AF65-F5344CB8AC3E}">
        <p14:creationId xmlns:p14="http://schemas.microsoft.com/office/powerpoint/2010/main" val="39033113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A1F9294-8521-41E0-B8F2-D3EA157F0A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3723" y="787791"/>
            <a:ext cx="10580077" cy="5389172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ЛОГИЧЕСКИЕ ЦЕПОЧКИ (ПЕРЕПУТАННЫЕ ЛОГИЧЕСКИЕ ЦЕПОЧКИ)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–способ осмысления темы и актуализации опорных знаний. Педагог распечатывает основные определения по теме урока, разрезает их на отдельные слова или словосочетания и предлагает учащимся (фронтально,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микрогруппах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индивидуально) собрать логическую цепочку (определение понятия) либо предлагает восстановить выложенную на доске перепутанную логическую цепочку.</a:t>
            </a:r>
          </a:p>
          <a:p>
            <a:pPr algn="just"/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МЕНТАЛЬНАЯ КАРТА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–способ актуализации опыта учащихся по проблеме. В центре большого листа бумаги записывается основная идея (слово или словосочетание), затем участники по очереди предлагают свои ассоциации относительно данной проблемы, которые вписываются на листе, между ассоциациями стрелочками устанавливаются связи.</a:t>
            </a:r>
          </a:p>
        </p:txBody>
      </p:sp>
    </p:spTree>
    <p:extLst>
      <p:ext uri="{BB962C8B-B14F-4D97-AF65-F5344CB8AC3E}">
        <p14:creationId xmlns:p14="http://schemas.microsoft.com/office/powerpoint/2010/main" val="17102559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A201E73E-6EBA-4B0B-9B89-E6178F3F75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640" y="562708"/>
            <a:ext cx="10805160" cy="5614255"/>
          </a:xfrm>
        </p:spPr>
        <p:txBody>
          <a:bodyPr>
            <a:normAutofit fontScale="92500"/>
          </a:bodyPr>
          <a:lstStyle/>
          <a:p>
            <a:pPr algn="just"/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ПРОГНОЗИРОВАНИЕ ПО КЛЮЧЕВЫМ СЛОВАМ, ПРОГНОЗИРОВАНИЕ ПО НАЗВАНИЮ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–актуализация опорных знаний, формирование умения прогнозировать содержание. Педагог записывает на доске основные понятия новой темы (либо название новой темы) и предлагает учащимся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микрогруппах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написать своё видение новой темы (план, о чём), затем –обсуждение в группе.</a:t>
            </a:r>
          </a:p>
          <a:p>
            <a:pPr algn="just"/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РАССКАЗ-ПРЕДПОЛОЖЕНИЕ ПО КЛЮЧЕВЫМ СЛОВАМ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–способ развития прогностических способностей и актуализации опыта. Педагог выписывает на доске ключевые слова по теме урока и предлагает учащимся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микрогруппах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или индивидуально составить рассказ.</a:t>
            </a:r>
          </a:p>
          <a:p>
            <a:pPr algn="just"/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СПИСКА ИЗВЕСТНОЙ ИНФОРМАЦИИ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–способ актуализации опорных знаний. Педагог озвучивает (записывает на доске) тему урока и предлагает учащимся составить список известной им информации по данной теме. Ответы заслушиваются и дополняются.</a:t>
            </a:r>
          </a:p>
        </p:txBody>
      </p:sp>
    </p:spTree>
    <p:extLst>
      <p:ext uri="{BB962C8B-B14F-4D97-AF65-F5344CB8AC3E}">
        <p14:creationId xmlns:p14="http://schemas.microsoft.com/office/powerpoint/2010/main" val="36123405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825654" y="476672"/>
            <a:ext cx="10766752" cy="648743"/>
          </a:xfrm>
        </p:spPr>
        <p:txBody>
          <a:bodyPr>
            <a:normAutofit fontScale="90000"/>
          </a:bodyPr>
          <a:lstStyle/>
          <a:p>
            <a:br>
              <a:rPr lang="ru-RU" dirty="0">
                <a:solidFill>
                  <a:srgbClr val="FF0000"/>
                </a:solidFill>
              </a:rPr>
            </a:br>
            <a:br>
              <a:rPr lang="ru-RU" dirty="0">
                <a:solidFill>
                  <a:srgbClr val="FF0000"/>
                </a:solidFill>
              </a:rPr>
            </a:br>
            <a:r>
              <a:rPr lang="ru-RU" dirty="0">
                <a:solidFill>
                  <a:srgbClr val="FF0000"/>
                </a:solidFill>
              </a:rPr>
              <a:t>Литература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825654" y="1263723"/>
            <a:ext cx="10742956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36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Вопрос-завязка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6 класс</a:t>
            </a:r>
            <a:r>
              <a:rPr lang="ru-RU" sz="28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lang="ru-RU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В.Г. Распутин «Уроки французского».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8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Тема:  Взаимоотношения главного героя с окружающими</a:t>
            </a:r>
            <a:r>
              <a:rPr lang="ru-RU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Какие понятия противопоставлены в словах Бориса Пастернака </a:t>
            </a:r>
            <a:r>
              <a:rPr lang="ru-RU" sz="2800" b="1" i="1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«Верю я, придет пора. Силу подлости и злобы одолеет дух добра»?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800" b="1" i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Поступки каких героев могут быть соотнесены с этими понятиями?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769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503712" y="620688"/>
            <a:ext cx="8424936" cy="5616624"/>
          </a:xfrm>
        </p:spPr>
        <p:txBody>
          <a:bodyPr>
            <a:normAutofit/>
          </a:bodyPr>
          <a:lstStyle/>
          <a:p>
            <a:br>
              <a:rPr lang="ru-RU" dirty="0">
                <a:solidFill>
                  <a:srgbClr val="FF0000"/>
                </a:solidFill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564445" y="1148734"/>
            <a:ext cx="1114818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А. Грин «Алые паруса».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800" b="1" i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Что такое мечта?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800" b="1" i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Есть ли у вас мечта?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Когда исполняются мечты?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Книга "Алые паруса" - волшебная, в ней тайна, которая по сей день скрыта от большинства читателей. </a:t>
            </a:r>
            <a:r>
              <a:rPr lang="ru-RU" sz="2800" b="1" i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 какой же тайне идет речь?</a:t>
            </a:r>
            <a:r>
              <a:rPr lang="ru-RU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Постройте ассоциативную цепочку, связанную со словом "тайна", опираясь на текст… (Тайна - секрет - "Секрет" - корабль - алые паруса)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800" b="1" i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Какая же тайна скрывается в алых парусах?</a:t>
            </a:r>
            <a:r>
              <a:rPr lang="ru-RU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Попробуем отыскать. Отправляемся в путь вслед за алыми парусами.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0906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344" y="764704"/>
            <a:ext cx="9937394" cy="5760640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Ассоциации</a:t>
            </a:r>
            <a:r>
              <a:rPr lang="ru-RU" sz="3600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Предлагаются 3 текста</a:t>
            </a:r>
            <a:br>
              <a:rPr lang="ru-RU" sz="3600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700" i="1" dirty="0">
                <a:latin typeface="Times New Roman" pitchFamily="18" charset="0"/>
                <a:cs typeface="Times New Roman" pitchFamily="18" charset="0"/>
              </a:rPr>
              <a:t>Мчатся тучи, вьются тучи;</a:t>
            </a:r>
            <a:br>
              <a:rPr lang="ru-RU" sz="27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i="1" dirty="0">
                <a:latin typeface="Times New Roman" pitchFamily="18" charset="0"/>
                <a:cs typeface="Times New Roman" pitchFamily="18" charset="0"/>
              </a:rPr>
              <a:t>Невидимкою луна</a:t>
            </a:r>
            <a:br>
              <a:rPr lang="ru-RU" sz="27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i="1" dirty="0">
                <a:latin typeface="Times New Roman" pitchFamily="18" charset="0"/>
                <a:cs typeface="Times New Roman" pitchFamily="18" charset="0"/>
              </a:rPr>
              <a:t>Освещает снег летучий;</a:t>
            </a:r>
            <a:br>
              <a:rPr lang="ru-RU" sz="27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i="1" dirty="0">
                <a:latin typeface="Times New Roman" pitchFamily="18" charset="0"/>
                <a:cs typeface="Times New Roman" pitchFamily="18" charset="0"/>
              </a:rPr>
              <a:t>Мутно небо, ночь мутна.</a:t>
            </a:r>
            <a:br>
              <a:rPr lang="ru-RU" sz="27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i="1" dirty="0">
                <a:latin typeface="Times New Roman" pitchFamily="18" charset="0"/>
                <a:cs typeface="Times New Roman" pitchFamily="18" charset="0"/>
              </a:rPr>
              <a:t>Еду, еду в чистом поле;</a:t>
            </a:r>
            <a:br>
              <a:rPr lang="ru-RU" sz="27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i="1" dirty="0">
                <a:latin typeface="Times New Roman" pitchFamily="18" charset="0"/>
                <a:cs typeface="Times New Roman" pitchFamily="18" charset="0"/>
              </a:rPr>
              <a:t>Колокольчик дин-дин-дин...</a:t>
            </a:r>
            <a:br>
              <a:rPr lang="ru-RU" sz="27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i="1" dirty="0">
                <a:latin typeface="Times New Roman" pitchFamily="18" charset="0"/>
                <a:cs typeface="Times New Roman" pitchFamily="18" charset="0"/>
              </a:rPr>
              <a:t>Страшно, страшно поневоле</a:t>
            </a:r>
            <a:br>
              <a:rPr lang="ru-RU" sz="27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i="1" dirty="0">
                <a:latin typeface="Times New Roman" pitchFamily="18" charset="0"/>
                <a:cs typeface="Times New Roman" pitchFamily="18" charset="0"/>
              </a:rPr>
              <a:t>Средь неведомых равнин!</a:t>
            </a:r>
            <a:br>
              <a:rPr lang="ru-RU" sz="27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i="1" dirty="0">
                <a:latin typeface="Times New Roman" pitchFamily="18" charset="0"/>
                <a:cs typeface="Times New Roman" pitchFamily="18" charset="0"/>
              </a:rPr>
              <a:t>Вьюга злится, вьюга плачет;</a:t>
            </a:r>
            <a:br>
              <a:rPr lang="ru-RU" sz="27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i="1" dirty="0">
                <a:latin typeface="Times New Roman" pitchFamily="18" charset="0"/>
                <a:cs typeface="Times New Roman" pitchFamily="18" charset="0"/>
              </a:rPr>
              <a:t>Кони чуткие храпят;</a:t>
            </a:r>
            <a:br>
              <a:rPr lang="ru-RU" sz="27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i="1" dirty="0">
                <a:latin typeface="Times New Roman" pitchFamily="18" charset="0"/>
                <a:cs typeface="Times New Roman" pitchFamily="18" charset="0"/>
              </a:rPr>
              <a:t>Вот уж он далече скачет;</a:t>
            </a:r>
            <a:br>
              <a:rPr lang="ru-RU" sz="27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i="1" dirty="0">
                <a:latin typeface="Times New Roman" pitchFamily="18" charset="0"/>
                <a:cs typeface="Times New Roman" pitchFamily="18" charset="0"/>
              </a:rPr>
              <a:t>Лишь глаза во мгле горят;</a:t>
            </a:r>
            <a:br>
              <a:rPr lang="ru-RU" sz="27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i="1" dirty="0">
                <a:latin typeface="Times New Roman" pitchFamily="18" charset="0"/>
                <a:cs typeface="Times New Roman" pitchFamily="18" charset="0"/>
              </a:rPr>
              <a:t>Кони снова </a:t>
            </a:r>
            <a:r>
              <a:rPr lang="ru-RU" sz="2700" i="1" dirty="0" err="1">
                <a:latin typeface="Times New Roman" pitchFamily="18" charset="0"/>
                <a:cs typeface="Times New Roman" pitchFamily="18" charset="0"/>
              </a:rPr>
              <a:t>понеслися</a:t>
            </a:r>
            <a:r>
              <a:rPr lang="ru-RU" sz="2700" i="1" dirty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7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i="1" dirty="0">
                <a:latin typeface="Times New Roman" pitchFamily="18" charset="0"/>
                <a:cs typeface="Times New Roman" pitchFamily="18" charset="0"/>
              </a:rPr>
              <a:t>Колокольчик дин-дин-дин...</a:t>
            </a:r>
            <a:br>
              <a:rPr lang="ru-RU" sz="27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i="1" dirty="0">
                <a:latin typeface="Times New Roman" pitchFamily="18" charset="0"/>
                <a:cs typeface="Times New Roman" pitchFamily="18" charset="0"/>
              </a:rPr>
              <a:t>Вижу: духи </a:t>
            </a:r>
            <a:r>
              <a:rPr lang="ru-RU" sz="2700" i="1" dirty="0" err="1">
                <a:latin typeface="Times New Roman" pitchFamily="18" charset="0"/>
                <a:cs typeface="Times New Roman" pitchFamily="18" charset="0"/>
              </a:rPr>
              <a:t>собралися</a:t>
            </a:r>
            <a:br>
              <a:rPr lang="ru-RU" sz="27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i="1" dirty="0">
                <a:latin typeface="Times New Roman" pitchFamily="18" charset="0"/>
                <a:cs typeface="Times New Roman" pitchFamily="18" charset="0"/>
              </a:rPr>
              <a:t>Средь белеющих равнин. </a:t>
            </a:r>
            <a:br>
              <a:rPr lang="ru-RU" sz="27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i="1" dirty="0">
                <a:latin typeface="Times New Roman" pitchFamily="18" charset="0"/>
                <a:cs typeface="Times New Roman" pitchFamily="18" charset="0"/>
              </a:rPr>
              <a:t>      (А.С. Пушкин. «Бесы</a:t>
            </a: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»)</a:t>
            </a:r>
            <a:br>
              <a:rPr lang="ru-RU" sz="2200" i="1" dirty="0">
                <a:latin typeface="Times New Roman" pitchFamily="18" charset="0"/>
                <a:cs typeface="Times New Roman" pitchFamily="18" charset="0"/>
              </a:rPr>
            </a:br>
            <a:endParaRPr lang="ru-RU" sz="22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51384" y="188640"/>
            <a:ext cx="11305256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Ассоциативный ряд.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35360" y="836712"/>
            <a:ext cx="11665296" cy="5688632"/>
          </a:xfrm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ru-RU" b="1" dirty="0"/>
              <a:t>2</a:t>
            </a:r>
            <a:r>
              <a:rPr lang="ru-RU" sz="2600" b="1" i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600" i="1" dirty="0">
                <a:latin typeface="Times New Roman" pitchFamily="18" charset="0"/>
                <a:cs typeface="Times New Roman" pitchFamily="18" charset="0"/>
              </a:rPr>
              <a:t>Но едва Владимир выехал за околицу в поле, как поднялся ветер и сделалась такая метель, что он ничего не </a:t>
            </a:r>
            <a:r>
              <a:rPr lang="ru-RU" sz="2600" i="1" dirty="0" err="1">
                <a:latin typeface="Times New Roman" pitchFamily="18" charset="0"/>
                <a:cs typeface="Times New Roman" pitchFamily="18" charset="0"/>
              </a:rPr>
              <a:t>взвидел</a:t>
            </a:r>
            <a:r>
              <a:rPr lang="ru-RU" sz="2600" i="1" dirty="0">
                <a:latin typeface="Times New Roman" pitchFamily="18" charset="0"/>
                <a:cs typeface="Times New Roman" pitchFamily="18" charset="0"/>
              </a:rPr>
              <a:t>. В одну минуту дорогу занесло; окрестность исчезла во мгле мутной и желтоватой, сквозь которую летели белые хлопья снегу; небо </a:t>
            </a:r>
            <a:r>
              <a:rPr lang="ru-RU" sz="2600" i="1" dirty="0" err="1">
                <a:latin typeface="Times New Roman" pitchFamily="18" charset="0"/>
                <a:cs typeface="Times New Roman" pitchFamily="18" charset="0"/>
              </a:rPr>
              <a:t>слилося</a:t>
            </a:r>
            <a:r>
              <a:rPr lang="ru-RU" sz="2600" i="1" dirty="0">
                <a:latin typeface="Times New Roman" pitchFamily="18" charset="0"/>
                <a:cs typeface="Times New Roman" pitchFamily="18" charset="0"/>
              </a:rPr>
              <a:t> с землею. Владимир очутился в поле и напрасно хотел снова попасть на дорогу; лошадь ступала наудачу и поминутно то взъезжала на сугроб, то проваливалась в яму; сани поминутно опрокидывались. Владимир старался только не потерять настоящего направления. Но ему казалось, что уже прошло более получаса, а он не доезжал еще до </a:t>
            </a:r>
            <a:r>
              <a:rPr lang="ru-RU" sz="2600" i="1" dirty="0" err="1">
                <a:latin typeface="Times New Roman" pitchFamily="18" charset="0"/>
                <a:cs typeface="Times New Roman" pitchFamily="18" charset="0"/>
              </a:rPr>
              <a:t>Жадринской</a:t>
            </a:r>
            <a:r>
              <a:rPr lang="ru-RU" sz="2600" i="1" dirty="0">
                <a:latin typeface="Times New Roman" pitchFamily="18" charset="0"/>
                <a:cs typeface="Times New Roman" pitchFamily="18" charset="0"/>
              </a:rPr>
              <a:t> рощи. Прошло еще около десяти минут; рощи все было не видать. Владимир ехал полем, пересеченным глубокими оврагами. Метель не утихала, небо не прояснялось. Лошадь начинала уставать, а с него пот катился градом, несмотря на то, что он поминутно был по пояс в снегу.</a:t>
            </a:r>
          </a:p>
          <a:p>
            <a:pPr algn="just">
              <a:buNone/>
            </a:pPr>
            <a:r>
              <a:rPr lang="ru-RU" sz="2600" i="1" dirty="0">
                <a:latin typeface="Times New Roman" pitchFamily="18" charset="0"/>
                <a:cs typeface="Times New Roman" pitchFamily="18" charset="0"/>
              </a:rPr>
              <a:t>         Наконец он увидел, что едет не в ту сторону. Владимир остановился: начал думать, припоминать, соображать - и уверился, что должно было взять ему вправо. Он поехал вправо. Лошадь его чуть ступала. Уже более часа был он в дороге. </a:t>
            </a:r>
          </a:p>
          <a:p>
            <a:pPr>
              <a:buNone/>
            </a:pPr>
            <a:r>
              <a:rPr lang="ru-RU" sz="2600" b="1" i="1" dirty="0">
                <a:latin typeface="Times New Roman" pitchFamily="18" charset="0"/>
                <a:cs typeface="Times New Roman" pitchFamily="18" charset="0"/>
              </a:rPr>
              <a:t>       (А.С. Пушкин. «Метель»)</a:t>
            </a: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263352" y="188640"/>
            <a:ext cx="11665296" cy="6408712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  <a:p>
            <a:pPr>
              <a:lnSpc>
                <a:spcPct val="120000"/>
              </a:lnSpc>
              <a:buNone/>
            </a:pPr>
            <a:r>
              <a:rPr lang="ru-RU" sz="6200" b="1" i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8800" i="1" dirty="0">
                <a:latin typeface="Times New Roman" pitchFamily="18" charset="0"/>
                <a:cs typeface="Times New Roman" pitchFamily="18" charset="0"/>
              </a:rPr>
              <a:t>. Я увидел в самом деле на краю неба белое облачко, которое принял было сперва за отдаленный холмик. Ямщик изъяснил мне, что облачко предвещало буран.</a:t>
            </a:r>
          </a:p>
          <a:p>
            <a:pPr>
              <a:lnSpc>
                <a:spcPct val="120000"/>
              </a:lnSpc>
              <a:buNone/>
            </a:pPr>
            <a:r>
              <a:rPr lang="ru-RU" sz="8800" i="1" dirty="0">
                <a:latin typeface="Times New Roman" pitchFamily="18" charset="0"/>
                <a:cs typeface="Times New Roman" pitchFamily="18" charset="0"/>
              </a:rPr>
              <a:t>         Я слыхал о тамошних метелях и знал, что целые обозы бывали ими занесены… Но ветер показался мне не силен; я понадеялся добраться заблаговременно до следующей станции и велел ехать скорее.</a:t>
            </a:r>
          </a:p>
          <a:p>
            <a:pPr>
              <a:lnSpc>
                <a:spcPct val="120000"/>
              </a:lnSpc>
              <a:buNone/>
            </a:pPr>
            <a:r>
              <a:rPr lang="ru-RU" sz="8800" i="1" dirty="0">
                <a:latin typeface="Times New Roman" pitchFamily="18" charset="0"/>
                <a:cs typeface="Times New Roman" pitchFamily="18" charset="0"/>
              </a:rPr>
              <a:t>         Ямщик поскакал; но все поглядывал на восток. Лошади бежали дружно. Ветер между тем час от часу становился сильнее. Облачко обратилось в белую тучу, которая тяжело подымалась, росла и постепенно облегала небо. Пошел мелкий снег — и вдруг повалил хлопьями. Ветер завыл; сделалась метель. В одно мгновение темное небо смешалось со снежным морем. Все исчезло. «Ну, барин, — закричал ямщик, — беда: буран!»...</a:t>
            </a:r>
          </a:p>
          <a:p>
            <a:pPr>
              <a:lnSpc>
                <a:spcPct val="120000"/>
              </a:lnSpc>
              <a:buNone/>
            </a:pPr>
            <a:r>
              <a:rPr lang="ru-RU" sz="8800" i="1" dirty="0">
                <a:latin typeface="Times New Roman" pitchFamily="18" charset="0"/>
                <a:cs typeface="Times New Roman" pitchFamily="18" charset="0"/>
              </a:rPr>
              <a:t>         Я выглянул из кибитки: все было мрак и вихорь. Ветер выл с такой свирепой выразительностью, что казался одушевленным; снег засыпал меня и Савельича; лошади шли шагом — и скоро стали. «Что же ты не едешь?» — спросил я ямщика с нетерпением. «Да что ехать? — отвечал он, слезая с облучка, — невесть и так куда заехали: дороги нет, и мгла кругом». </a:t>
            </a:r>
          </a:p>
          <a:p>
            <a:pPr>
              <a:lnSpc>
                <a:spcPct val="120000"/>
              </a:lnSpc>
              <a:buNone/>
            </a:pPr>
            <a:r>
              <a:rPr lang="ru-RU" sz="8000" b="1" i="1" dirty="0">
                <a:latin typeface="Times New Roman" pitchFamily="18" charset="0"/>
                <a:cs typeface="Times New Roman" pitchFamily="18" charset="0"/>
              </a:rPr>
              <a:t>     (А.С. Пушкин «Капитанская дочка». Гл. «Вожатый»)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694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8897" y="404664"/>
            <a:ext cx="10157354" cy="432048"/>
          </a:xfrm>
        </p:spPr>
        <p:txBody>
          <a:bodyPr>
            <a:noAutofit/>
          </a:bodyPr>
          <a:lstStyle/>
          <a:p>
            <a:pPr algn="ctr"/>
            <a:r>
              <a:rPr lang="ru-RU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Ассоциативный  ряд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7368" y="980728"/>
            <a:ext cx="11449272" cy="5616624"/>
          </a:xfrm>
        </p:spPr>
        <p:txBody>
          <a:bodyPr>
            <a:normAutofit/>
          </a:bodyPr>
          <a:lstStyle/>
          <a:p>
            <a:pPr algn="ctr">
              <a:lnSpc>
                <a:spcPct val="200000"/>
              </a:lnSpc>
              <a:buNone/>
            </a:pPr>
            <a:r>
              <a:rPr lang="ru-RU" b="1" i="1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Подумать, из каких произведений А.С. Пушкина взяты цитаты? По каким признакам это можно предположить? (Общая тема – «Метель»)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08F9AB-C930-4231-BE26-60AB9D4151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Вопросы, предложения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8E177AE-B6FA-41E7-88D6-302F772B89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dreewa@mail.ru</a:t>
            </a:r>
            <a:r>
              <a:rPr lang="ru-RU" dirty="0"/>
              <a:t> Дреева Галина Николаевна</a:t>
            </a:r>
          </a:p>
        </p:txBody>
      </p:sp>
    </p:spTree>
    <p:extLst>
      <p:ext uri="{BB962C8B-B14F-4D97-AF65-F5344CB8AC3E}">
        <p14:creationId xmlns:p14="http://schemas.microsoft.com/office/powerpoint/2010/main" val="262941843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2386</Words>
  <Application>Microsoft Office PowerPoint</Application>
  <PresentationFormat>Широкоэкранный</PresentationFormat>
  <Paragraphs>151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9" baseType="lpstr">
      <vt:lpstr>Arial</vt:lpstr>
      <vt:lpstr>Calibri</vt:lpstr>
      <vt:lpstr>Calibri Light</vt:lpstr>
      <vt:lpstr>Times New Roman</vt:lpstr>
      <vt:lpstr>TimesNewRomanPSMT</vt:lpstr>
      <vt:lpstr>Тема Office</vt:lpstr>
      <vt:lpstr>                                                                                                                                                                           Способы создания  проблемной ситуации на этапе целеполагания  </vt:lpstr>
      <vt:lpstr>В методической литературе представлен конструктор урока ФГОС, где каждому этапу урока соответствуют свои приемы обучения.  Они представлены в данной таблице.</vt:lpstr>
      <vt:lpstr>Презентация PowerPoint</vt:lpstr>
      <vt:lpstr>Презентация PowerPoint</vt:lpstr>
      <vt:lpstr>Предъявить противоречивые факты </vt:lpstr>
      <vt:lpstr>Столкнуть разные мнения учеников вопросом или заданием</vt:lpstr>
      <vt:lpstr>Обнажить представление учащихся вопросом или практическим заданием «на ошибку».</vt:lpstr>
      <vt:lpstr>Дать практическое задание не выполнимое вообще.</vt:lpstr>
      <vt:lpstr>Дать практическое задание не сходное с предыдущим.</vt:lpstr>
      <vt:lpstr>Дать невыполнимое практическое задание, сходное с предыдущим. Показать неприменимость старых знаний</vt:lpstr>
      <vt:lpstr>Подводящий диалог</vt:lpstr>
      <vt:lpstr>Способ  исключения.</vt:lpstr>
      <vt:lpstr>Приём «Лингвистическая задача»</vt:lpstr>
      <vt:lpstr>Обществознание</vt:lpstr>
      <vt:lpstr>Презентация PowerPoint</vt:lpstr>
      <vt:lpstr>Презентация PowerPoint</vt:lpstr>
      <vt:lpstr>  Литература</vt:lpstr>
      <vt:lpstr> </vt:lpstr>
      <vt:lpstr>Ассоциации    Предлагаются 3 текста 1. Мчатся тучи, вьются тучи; Невидимкою луна Освещает снег летучий; Мутно небо, ночь мутна. Еду, еду в чистом поле; Колокольчик дин-дин-дин... Страшно, страшно поневоле Средь неведомых равнин! Вьюга злится, вьюга плачет; Кони чуткие храпят; Вот уж он далече скачет; Лишь глаза во мгле горят; Кони снова понеслися; Колокольчик дин-дин-дин... Вижу: духи собралися Средь белеющих равнин.        (А.С. Пушкин. «Бесы») </vt:lpstr>
      <vt:lpstr>Ассоциативный ряд.</vt:lpstr>
      <vt:lpstr>Презентация PowerPoint</vt:lpstr>
      <vt:lpstr>Ассоциативный  ряд</vt:lpstr>
      <vt:lpstr>Вопросы, предложения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                                                                  Формы и методы, используемые на этапе целеполагания и создания  проблемной ситуации.   </dc:title>
  <dc:creator>Пользователь</dc:creator>
  <cp:lastModifiedBy>Пользователь</cp:lastModifiedBy>
  <cp:revision>14</cp:revision>
  <dcterms:created xsi:type="dcterms:W3CDTF">2021-12-03T16:30:44Z</dcterms:created>
  <dcterms:modified xsi:type="dcterms:W3CDTF">2024-11-05T13:26:42Z</dcterms:modified>
</cp:coreProperties>
</file>