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60" r:id="rId14"/>
    <p:sldId id="26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5" autoAdjust="0"/>
    <p:restoredTop sz="94664" autoAdjust="0"/>
  </p:normalViewPr>
  <p:slideViewPr>
    <p:cSldViewPr>
      <p:cViewPr varScale="1">
        <p:scale>
          <a:sx n="83" d="100"/>
          <a:sy n="83" d="100"/>
        </p:scale>
        <p:origin x="-14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FE7DC-A013-4691-BCC3-88E53DA5B685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E5879-FE09-430F-BC7C-47860051B2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014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Минимализм </a:t>
            </a:r>
            <a:r>
              <a:rPr lang="ru-RU" smtClean="0"/>
              <a:t>наше всё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AE5879-FE09-430F-BC7C-47860051B2E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715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FF67C4DB-6C18-4754-9756-EBD863E6AFF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DFBB8710-3901-40C7-A72E-C84FBBA45F1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196752"/>
            <a:ext cx="7772400" cy="1470025"/>
          </a:xfrm>
        </p:spPr>
        <p:txBody>
          <a:bodyPr/>
          <a:lstStyle/>
          <a:p>
            <a:r>
              <a:rPr lang="ru-RU" dirty="0" smtClean="0"/>
              <a:t>Автомат Калашникова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068960"/>
            <a:ext cx="6400800" cy="576064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На </a:t>
            </a:r>
            <a:r>
              <a:rPr lang="ru-RU" dirty="0" smtClean="0"/>
              <a:t>пальцах</a:t>
            </a:r>
            <a:endParaRPr lang="en-US" dirty="0" smtClean="0"/>
          </a:p>
          <a:p>
            <a:endParaRPr lang="en-US" dirty="0"/>
          </a:p>
          <a:p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95536" y="5373216"/>
            <a:ext cx="8064896" cy="5760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77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8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 smtClean="0"/>
              <a:t>Педагог дополнительного образования</a:t>
            </a:r>
          </a:p>
          <a:p>
            <a:pPr algn="r"/>
            <a:r>
              <a:rPr lang="ru-RU" sz="1400" dirty="0" smtClean="0"/>
              <a:t> ГБОУ СОШ № 149 Калининского района </a:t>
            </a:r>
            <a:r>
              <a:rPr lang="ru-RU" sz="1400" dirty="0" err="1" smtClean="0"/>
              <a:t>г.Санкт</a:t>
            </a:r>
            <a:r>
              <a:rPr lang="ru-RU" sz="1400" dirty="0" smtClean="0"/>
              <a:t>-Петербурга</a:t>
            </a:r>
          </a:p>
          <a:p>
            <a:pPr algn="r"/>
            <a:r>
              <a:rPr lang="ru-RU" sz="1400" dirty="0" smtClean="0"/>
              <a:t>Сафронов А.В.</a:t>
            </a:r>
            <a:endParaRPr lang="en-US" sz="1400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017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6781800" cy="8801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052736"/>
            <a:ext cx="7543800" cy="3886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p9111\OneDrive\Изображения\127421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24" y="1006544"/>
            <a:ext cx="4471047" cy="422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9111\OneDrive\Изображения\f840590cba8764dd6f5aa4a129f271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018265"/>
            <a:ext cx="2861195" cy="4263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9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9111\OneDrive\Изображения\image0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779" y="908720"/>
            <a:ext cx="4342830" cy="155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70" y="808699"/>
            <a:ext cx="4489542" cy="158417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Список модификаций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327" y="2228722"/>
            <a:ext cx="4414903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/>
              <a:t>7,62-мм автомат АК (инд.56-А-212) (базовая модель)</a:t>
            </a:r>
          </a:p>
          <a:p>
            <a:r>
              <a:rPr lang="ru-RU" sz="1050" dirty="0"/>
              <a:t>7,62-мм автомат АКС (инд. 56-A-212M)</a:t>
            </a:r>
          </a:p>
          <a:p>
            <a:r>
              <a:rPr lang="ru-RU" sz="1050" dirty="0"/>
              <a:t>7,62-мм облегченный автомат АК (инд.56-А-212)</a:t>
            </a:r>
          </a:p>
          <a:p>
            <a:r>
              <a:rPr lang="ru-RU" sz="1050" dirty="0"/>
              <a:t>7,62-мм облегченный автомат АКС (инд.56-А-212)</a:t>
            </a:r>
          </a:p>
          <a:p>
            <a:r>
              <a:rPr lang="ru-RU" sz="1050" dirty="0"/>
              <a:t>7,62-мм облегченный автомат АКС (инд.56-А-212)</a:t>
            </a:r>
          </a:p>
          <a:p>
            <a:r>
              <a:rPr lang="ru-RU" sz="1050" dirty="0"/>
              <a:t>7,62-мм облегченный автомат - АКН с прибором ночного видения НСП2</a:t>
            </a:r>
          </a:p>
          <a:p>
            <a:r>
              <a:rPr lang="ru-RU" sz="1050" dirty="0"/>
              <a:t>7,62-мм модернизированный автомат АКМ (инд. 6П1)</a:t>
            </a:r>
          </a:p>
          <a:p>
            <a:r>
              <a:rPr lang="ru-RU" sz="1050" dirty="0"/>
              <a:t>7,62-мм модернизированный автомат АКМС (инд. 6П4)</a:t>
            </a:r>
          </a:p>
          <a:p>
            <a:r>
              <a:rPr lang="ru-RU" sz="1050" dirty="0"/>
              <a:t>7,62-мм модернизированный автомат АКМН (инд. 6П1Н)</a:t>
            </a:r>
          </a:p>
          <a:p>
            <a:r>
              <a:rPr lang="ru-RU" sz="1050" dirty="0"/>
              <a:t>7,62-мм модернизированный автомат АКМ с гранатометом ГП-25 (инд. 6Г15)</a:t>
            </a:r>
          </a:p>
          <a:p>
            <a:r>
              <a:rPr lang="ru-RU" sz="1050" dirty="0"/>
              <a:t>7,62-мм модернизированный автомат АКМСН с прицелом ночного видения </a:t>
            </a:r>
            <a:r>
              <a:rPr lang="ru-RU" sz="1050" dirty="0" smtClean="0"/>
              <a:t>НСП-ЗА (</a:t>
            </a:r>
            <a:r>
              <a:rPr lang="ru-RU" sz="1050" dirty="0"/>
              <a:t>инд. 1ПН-27</a:t>
            </a:r>
            <a:r>
              <a:rPr lang="ru-RU" sz="1050" dirty="0" smtClean="0"/>
              <a:t>)</a:t>
            </a:r>
            <a:endParaRPr lang="ru-RU" sz="1050" dirty="0"/>
          </a:p>
          <a:p>
            <a:r>
              <a:rPr lang="ru-RU" sz="1050" dirty="0"/>
              <a:t>7,62-мм модернизированный автомат АКМН с прицелом ночного видения НСПУ(инд. 1ПН-34)</a:t>
            </a:r>
          </a:p>
          <a:p>
            <a:r>
              <a:rPr lang="ru-RU" sz="1050" dirty="0"/>
              <a:t>5,45-мм автомат АК-74 (инд. 6П20)</a:t>
            </a:r>
          </a:p>
          <a:p>
            <a:r>
              <a:rPr lang="ru-RU" sz="1050" dirty="0"/>
              <a:t>5,45-мм автомат АКС74 образца 1974 года со складывающимся металлическим прикладом.</a:t>
            </a:r>
          </a:p>
          <a:p>
            <a:r>
              <a:rPr lang="ru-RU" sz="1050" dirty="0"/>
              <a:t>5,45-мм автомат АК74Н3 (инд.6П20Н3) образца 1974 года с ПНВ НСПУ-3 (инд. 1ПН-51)</a:t>
            </a:r>
          </a:p>
          <a:p>
            <a:r>
              <a:rPr lang="ru-RU" sz="1050" dirty="0"/>
              <a:t>5,45-мм автомат образца 1974 года АК74 (инд. 6П20)</a:t>
            </a:r>
          </a:p>
          <a:p>
            <a:r>
              <a:rPr lang="ru-RU" sz="1050" dirty="0"/>
              <a:t>5,45-мм автомат образца 1974 года АКС74 (инд.6П21)</a:t>
            </a:r>
          </a:p>
          <a:p>
            <a:r>
              <a:rPr lang="ru-RU" sz="1050" dirty="0"/>
              <a:t>5,45-мм укороченный автомат АКС74У (инд. 6П26</a:t>
            </a:r>
            <a:r>
              <a:rPr lang="ru-RU" sz="1050" dirty="0" smtClean="0"/>
              <a:t>)</a:t>
            </a:r>
            <a:endParaRPr lang="ru-RU" sz="105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66769" y="2348880"/>
            <a:ext cx="457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/>
              <a:t>5,45-мм укороченный автомат AKC74У (инд. 6П26Н) с прицелом ночного видения НСПУ</a:t>
            </a:r>
          </a:p>
          <a:p>
            <a:r>
              <a:rPr lang="ru-RU" sz="1000" dirty="0"/>
              <a:t>5,45-мм укороченный автомат АКС74УБ (инд. 6П27) с ПБС и гранатометом БС-1.</a:t>
            </a:r>
          </a:p>
          <a:p>
            <a:r>
              <a:rPr lang="ru-RU" sz="1000" dirty="0"/>
              <a:t>5,45-мм модернизированный автомат АК74М</a:t>
            </a:r>
          </a:p>
          <a:p>
            <a:r>
              <a:rPr lang="ru-RU" sz="1000" dirty="0"/>
              <a:t>7,62-мм автомат А-91</a:t>
            </a:r>
          </a:p>
          <a:p>
            <a:r>
              <a:rPr lang="ru-RU" sz="1000" dirty="0"/>
              <a:t>9-мм малогабаритный автомат «</a:t>
            </a:r>
            <a:r>
              <a:rPr lang="ru-RU" sz="1000" dirty="0" err="1"/>
              <a:t>Тисс</a:t>
            </a:r>
            <a:r>
              <a:rPr lang="ru-RU" sz="1000" dirty="0"/>
              <a:t>»</a:t>
            </a:r>
          </a:p>
          <a:p>
            <a:r>
              <a:rPr lang="ru-RU" sz="1000" dirty="0"/>
              <a:t>9-мм малогабаритный автомат 9А-91</a:t>
            </a:r>
          </a:p>
          <a:p>
            <a:r>
              <a:rPr lang="ru-RU" sz="1000" dirty="0"/>
              <a:t>5,56-мм автомат АК101. Патрон 5,56х45 NATO</a:t>
            </a:r>
          </a:p>
          <a:p>
            <a:r>
              <a:rPr lang="ru-RU" sz="1000" dirty="0"/>
              <a:t>7,62-мм автомат АК103. Патрон 7,62х39</a:t>
            </a:r>
          </a:p>
          <a:p>
            <a:r>
              <a:rPr lang="ru-RU" sz="1000" dirty="0"/>
              <a:t>7,62-мм малогабаритный автомат АК104. Патрон 7,62х39</a:t>
            </a:r>
          </a:p>
          <a:p>
            <a:r>
              <a:rPr lang="ru-RU" sz="1000" dirty="0"/>
              <a:t>5,45-мм малогабаритный автомат АК105. Патрон 5,45х39</a:t>
            </a:r>
          </a:p>
          <a:p>
            <a:r>
              <a:rPr lang="ru-RU" sz="1000" dirty="0"/>
              <a:t>5,45-мм автомат АЕК-971</a:t>
            </a:r>
          </a:p>
          <a:p>
            <a:r>
              <a:rPr lang="ru-RU" sz="1000" dirty="0"/>
              <a:t>5,45-мм автомат АН94</a:t>
            </a:r>
          </a:p>
          <a:p>
            <a:r>
              <a:rPr lang="ru-RU" sz="1000" dirty="0"/>
              <a:t>5,45-мм автомат АК-107</a:t>
            </a:r>
          </a:p>
          <a:p>
            <a:r>
              <a:rPr lang="ru-RU" sz="1000" dirty="0"/>
              <a:t>5,56-мм автомат АК-108</a:t>
            </a:r>
          </a:p>
          <a:p>
            <a:r>
              <a:rPr lang="ru-RU" sz="1000" dirty="0" err="1"/>
              <a:t>Cтрелково</a:t>
            </a:r>
            <a:r>
              <a:rPr lang="ru-RU" sz="1000" dirty="0"/>
              <a:t>-гранатометный комплекс ОЦ-14 «Гроза»</a:t>
            </a:r>
          </a:p>
          <a:p>
            <a:r>
              <a:rPr lang="ru-RU" sz="1000" dirty="0"/>
              <a:t>Автомат штурмовой с вспомогательной рукояткой ОЦ-14-4А-01</a:t>
            </a:r>
          </a:p>
          <a:p>
            <a:r>
              <a:rPr lang="ru-RU" sz="1000" dirty="0"/>
              <a:t>Штурмовой автомат с подствольным гранатометом (ОЦ-14-4А)</a:t>
            </a:r>
          </a:p>
          <a:p>
            <a:r>
              <a:rPr lang="ru-RU" sz="1000" dirty="0"/>
              <a:t>штурмовой автомат с дульной муфтой (ОЦ-14-4А-02)</a:t>
            </a:r>
          </a:p>
          <a:p>
            <a:r>
              <a:rPr lang="ru-RU" sz="1000" dirty="0"/>
              <a:t>бесшумный штурмовой автомат (ОЦ-14-4А-03)</a:t>
            </a:r>
          </a:p>
        </p:txBody>
      </p:sp>
    </p:spTree>
    <p:extLst>
      <p:ext uri="{BB962C8B-B14F-4D97-AF65-F5344CB8AC3E}">
        <p14:creationId xmlns:p14="http://schemas.microsoft.com/office/powerpoint/2010/main" val="280186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8"/>
          <p:cNvSpPr txBox="1">
            <a:spLocks noChangeArrowheads="1"/>
          </p:cNvSpPr>
          <p:nvPr/>
        </p:nvSpPr>
        <p:spPr bwMode="auto">
          <a:xfrm>
            <a:off x="395288" y="260350"/>
            <a:ext cx="8353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9219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497887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/>
              <a:t>Общее устройство АК-74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600"/>
          </a:p>
        </p:txBody>
      </p:sp>
      <p:pic>
        <p:nvPicPr>
          <p:cNvPr id="28682" name="Picture 10" descr="132b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11"/>
          <p:cNvSpPr>
            <a:spLocks noChangeArrowheads="1"/>
          </p:cNvSpPr>
          <p:nvPr/>
        </p:nvSpPr>
        <p:spPr bwMode="auto">
          <a:xfrm>
            <a:off x="250825" y="4584700"/>
            <a:ext cx="84978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 dirty="0"/>
              <a:t>Ствол </a:t>
            </a:r>
            <a:r>
              <a:rPr lang="ru-RU" altLang="ru-RU" dirty="0"/>
              <a:t>служит для направления полета пули</a:t>
            </a:r>
            <a:r>
              <a:rPr lang="en-US" altLang="ru-RU" dirty="0"/>
              <a:t>. </a:t>
            </a:r>
            <a:r>
              <a:rPr lang="ru-RU" altLang="ru-RU" b="1" dirty="0"/>
              <a:t>Приклад и пистолетная рукоятка</a:t>
            </a:r>
            <a:r>
              <a:rPr lang="ru-RU" altLang="ru-RU" dirty="0"/>
              <a:t> обеспечивают удобство стрельбы из автомата</a:t>
            </a:r>
            <a:r>
              <a:rPr lang="en-US" altLang="ru-RU" dirty="0"/>
              <a:t> </a:t>
            </a:r>
            <a:r>
              <a:rPr lang="ru-RU" altLang="ru-RU" dirty="0"/>
              <a:t>.</a:t>
            </a:r>
          </a:p>
        </p:txBody>
      </p:sp>
      <p:sp>
        <p:nvSpPr>
          <p:cNvPr id="9222" name="Rectangle 13"/>
          <p:cNvSpPr>
            <a:spLocks noChangeArrowheads="1"/>
          </p:cNvSpPr>
          <p:nvPr/>
        </p:nvSpPr>
        <p:spPr bwMode="auto">
          <a:xfrm>
            <a:off x="179388" y="5229225"/>
            <a:ext cx="87137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/>
              <a:t>Прицельное приспособление </a:t>
            </a:r>
            <a:r>
              <a:rPr lang="ru-RU" altLang="ru-RU"/>
              <a:t>служит для наводки автомата при стрельбе по целям на различные расстояния и состоит из прицела и мушки.</a:t>
            </a:r>
          </a:p>
        </p:txBody>
      </p:sp>
      <p:sp>
        <p:nvSpPr>
          <p:cNvPr id="9223" name="Rectangle 14"/>
          <p:cNvSpPr>
            <a:spLocks noChangeArrowheads="1"/>
          </p:cNvSpPr>
          <p:nvPr/>
        </p:nvSpPr>
        <p:spPr bwMode="auto">
          <a:xfrm>
            <a:off x="179388" y="6021388"/>
            <a:ext cx="87852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 dirty="0"/>
              <a:t>Ствольная коробка</a:t>
            </a:r>
            <a:r>
              <a:rPr lang="ru-RU" altLang="ru-RU" dirty="0"/>
              <a:t> служит для соединения частей и механизмов автомата, для обеспечения закрывания канала ствола затвором и запирания затвора. </a:t>
            </a:r>
          </a:p>
        </p:txBody>
      </p:sp>
    </p:spTree>
    <p:extLst>
      <p:ext uri="{BB962C8B-B14F-4D97-AF65-F5344CB8AC3E}">
        <p14:creationId xmlns:p14="http://schemas.microsoft.com/office/powerpoint/2010/main" val="832790992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8"/>
          <p:cNvSpPr txBox="1">
            <a:spLocks noChangeArrowheads="1"/>
          </p:cNvSpPr>
          <p:nvPr/>
        </p:nvSpPr>
        <p:spPr bwMode="auto">
          <a:xfrm>
            <a:off x="395288" y="260350"/>
            <a:ext cx="8353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10243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4248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/>
              <a:t>Общее устройство АК-74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600"/>
          </a:p>
        </p:txBody>
      </p:sp>
      <p:sp>
        <p:nvSpPr>
          <p:cNvPr id="10244" name="Text Box 11"/>
          <p:cNvSpPr txBox="1">
            <a:spLocks noChangeArrowheads="1"/>
          </p:cNvSpPr>
          <p:nvPr/>
        </p:nvSpPr>
        <p:spPr bwMode="auto">
          <a:xfrm>
            <a:off x="684213" y="1628775"/>
            <a:ext cx="7848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 </a:t>
            </a:r>
            <a:r>
              <a:rPr lang="ru-RU" altLang="ru-RU" b="1" dirty="0"/>
              <a:t>Дульный тормоз-компенсатор.</a:t>
            </a:r>
          </a:p>
        </p:txBody>
      </p:sp>
      <p:sp>
        <p:nvSpPr>
          <p:cNvPr id="10245" name="Rectangle 12"/>
          <p:cNvSpPr>
            <a:spLocks noChangeArrowheads="1"/>
          </p:cNvSpPr>
          <p:nvPr/>
        </p:nvSpPr>
        <p:spPr bwMode="auto">
          <a:xfrm>
            <a:off x="323850" y="5373688"/>
            <a:ext cx="8280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/>
              <a:t>Дульный тормоз – компенсатор </a:t>
            </a:r>
            <a:r>
              <a:rPr lang="ru-RU" altLang="ru-RU"/>
              <a:t>служит для повышения кучности боя и уменьшения энергии отдачи. </a:t>
            </a:r>
          </a:p>
        </p:txBody>
      </p:sp>
      <p:pic>
        <p:nvPicPr>
          <p:cNvPr id="10246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205038"/>
            <a:ext cx="3894138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265880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8"/>
          <p:cNvSpPr txBox="1">
            <a:spLocks noChangeArrowheads="1"/>
          </p:cNvSpPr>
          <p:nvPr/>
        </p:nvSpPr>
        <p:spPr bwMode="auto">
          <a:xfrm>
            <a:off x="395288" y="260350"/>
            <a:ext cx="8353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11267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4248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/>
              <a:t>Общее устройство АК-74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600"/>
          </a:p>
        </p:txBody>
      </p:sp>
      <p:pic>
        <p:nvPicPr>
          <p:cNvPr id="11268" name="Picture 12" descr="132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133600"/>
            <a:ext cx="5610225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14"/>
          <p:cNvSpPr txBox="1">
            <a:spLocks noChangeArrowheads="1"/>
          </p:cNvSpPr>
          <p:nvPr/>
        </p:nvSpPr>
        <p:spPr bwMode="auto">
          <a:xfrm>
            <a:off x="684213" y="1628775"/>
            <a:ext cx="7848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 </a:t>
            </a:r>
            <a:r>
              <a:rPr lang="ru-RU" altLang="ru-RU" b="1" dirty="0"/>
              <a:t>Крышка ствольной коробки</a:t>
            </a:r>
          </a:p>
        </p:txBody>
      </p:sp>
      <p:sp>
        <p:nvSpPr>
          <p:cNvPr id="11270" name="Rectangle 15"/>
          <p:cNvSpPr>
            <a:spLocks noChangeArrowheads="1"/>
          </p:cNvSpPr>
          <p:nvPr/>
        </p:nvSpPr>
        <p:spPr bwMode="auto">
          <a:xfrm>
            <a:off x="323850" y="5373688"/>
            <a:ext cx="8280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/>
              <a:t>Крышка ствольной коробки</a:t>
            </a:r>
            <a:r>
              <a:rPr lang="ru-RU" altLang="ru-RU"/>
              <a:t> предохраняет от загрязнения части и механизмы, помещенные в ствольной коробке.</a:t>
            </a:r>
          </a:p>
        </p:txBody>
      </p:sp>
    </p:spTree>
    <p:extLst>
      <p:ext uri="{BB962C8B-B14F-4D97-AF65-F5344CB8AC3E}">
        <p14:creationId xmlns:p14="http://schemas.microsoft.com/office/powerpoint/2010/main" val="154082874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8"/>
          <p:cNvSpPr txBox="1">
            <a:spLocks noChangeArrowheads="1"/>
          </p:cNvSpPr>
          <p:nvPr/>
        </p:nvSpPr>
        <p:spPr bwMode="auto">
          <a:xfrm>
            <a:off x="395288" y="260350"/>
            <a:ext cx="8353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12291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4248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/>
              <a:t>Общее устройство АК-74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600"/>
          </a:p>
        </p:txBody>
      </p:sp>
      <p:pic>
        <p:nvPicPr>
          <p:cNvPr id="12292" name="Picture 11" descr="132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349500"/>
            <a:ext cx="8424863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12"/>
          <p:cNvSpPr txBox="1">
            <a:spLocks noChangeArrowheads="1"/>
          </p:cNvSpPr>
          <p:nvPr/>
        </p:nvSpPr>
        <p:spPr bwMode="auto">
          <a:xfrm>
            <a:off x="900113" y="1628775"/>
            <a:ext cx="7058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 </a:t>
            </a:r>
            <a:r>
              <a:rPr lang="ru-RU" altLang="ru-RU" b="1" dirty="0"/>
              <a:t>Затворная рама с газовым поршнем</a:t>
            </a:r>
          </a:p>
        </p:txBody>
      </p:sp>
      <p:sp>
        <p:nvSpPr>
          <p:cNvPr id="12294" name="Rectangle 13"/>
          <p:cNvSpPr>
            <a:spLocks noChangeArrowheads="1"/>
          </p:cNvSpPr>
          <p:nvPr/>
        </p:nvSpPr>
        <p:spPr bwMode="auto">
          <a:xfrm>
            <a:off x="323850" y="5084763"/>
            <a:ext cx="84963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/>
              <a:t>Затворная рама с газовым поршнем</a:t>
            </a:r>
            <a:r>
              <a:rPr lang="ru-RU" altLang="ru-RU"/>
              <a:t> служит для приведения в действие затвора и ударно-спускового механизма.</a:t>
            </a:r>
          </a:p>
        </p:txBody>
      </p:sp>
    </p:spTree>
    <p:extLst>
      <p:ext uri="{BB962C8B-B14F-4D97-AF65-F5344CB8AC3E}">
        <p14:creationId xmlns:p14="http://schemas.microsoft.com/office/powerpoint/2010/main" val="268169728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8"/>
          <p:cNvSpPr txBox="1">
            <a:spLocks noChangeArrowheads="1"/>
          </p:cNvSpPr>
          <p:nvPr/>
        </p:nvSpPr>
        <p:spPr bwMode="auto">
          <a:xfrm>
            <a:off x="395288" y="260350"/>
            <a:ext cx="8353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13315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4248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/>
              <a:t>Общее устройство АК-74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600"/>
          </a:p>
        </p:txBody>
      </p:sp>
      <p:pic>
        <p:nvPicPr>
          <p:cNvPr id="13316" name="Picture 11" descr="132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154" y="1308894"/>
            <a:ext cx="3167063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13"/>
          <p:cNvSpPr txBox="1">
            <a:spLocks noChangeArrowheads="1"/>
          </p:cNvSpPr>
          <p:nvPr/>
        </p:nvSpPr>
        <p:spPr bwMode="auto">
          <a:xfrm>
            <a:off x="2627313" y="1125538"/>
            <a:ext cx="31670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  </a:t>
            </a:r>
            <a:r>
              <a:rPr lang="ru-RU" altLang="ru-RU" b="1" dirty="0"/>
              <a:t>Затвор</a:t>
            </a:r>
          </a:p>
        </p:txBody>
      </p:sp>
      <p:pic>
        <p:nvPicPr>
          <p:cNvPr id="13318" name="Picture 14" descr="132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644900"/>
            <a:ext cx="6516687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Text Box 15"/>
          <p:cNvSpPr txBox="1">
            <a:spLocks noChangeArrowheads="1"/>
          </p:cNvSpPr>
          <p:nvPr/>
        </p:nvSpPr>
        <p:spPr bwMode="auto">
          <a:xfrm>
            <a:off x="1835150" y="3716338"/>
            <a:ext cx="5400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 </a:t>
            </a:r>
            <a:r>
              <a:rPr lang="ru-RU" altLang="ru-RU" b="1" dirty="0"/>
              <a:t>Возвратный механизм</a:t>
            </a:r>
          </a:p>
        </p:txBody>
      </p:sp>
      <p:sp>
        <p:nvSpPr>
          <p:cNvPr id="13320" name="Rectangle 16"/>
          <p:cNvSpPr>
            <a:spLocks noChangeArrowheads="1"/>
          </p:cNvSpPr>
          <p:nvPr/>
        </p:nvSpPr>
        <p:spPr bwMode="auto">
          <a:xfrm>
            <a:off x="154984" y="3074988"/>
            <a:ext cx="8642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 dirty="0"/>
              <a:t>Затвор </a:t>
            </a:r>
            <a:r>
              <a:rPr lang="ru-RU" altLang="ru-RU" dirty="0"/>
              <a:t>служит для досылания патрона в патронник, закрывания канала ствола, разбивания капсюля и извлечения из патронника гильзы.</a:t>
            </a:r>
          </a:p>
        </p:txBody>
      </p:sp>
      <p:sp>
        <p:nvSpPr>
          <p:cNvPr id="13321" name="Rectangle 17"/>
          <p:cNvSpPr>
            <a:spLocks noChangeArrowheads="1"/>
          </p:cNvSpPr>
          <p:nvPr/>
        </p:nvSpPr>
        <p:spPr bwMode="auto">
          <a:xfrm>
            <a:off x="250825" y="5445125"/>
            <a:ext cx="85693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/>
              <a:t>Возвратный механизм</a:t>
            </a:r>
            <a:r>
              <a:rPr lang="ru-RU" altLang="ru-RU"/>
              <a:t> служит для возвращения затворной рамы с затвором в переднее положение.</a:t>
            </a:r>
          </a:p>
        </p:txBody>
      </p:sp>
    </p:spTree>
    <p:extLst>
      <p:ext uri="{BB962C8B-B14F-4D97-AF65-F5344CB8AC3E}">
        <p14:creationId xmlns:p14="http://schemas.microsoft.com/office/powerpoint/2010/main" val="388542169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Box 4"/>
          <p:cNvSpPr txBox="1">
            <a:spLocks noChangeArrowheads="1"/>
          </p:cNvSpPr>
          <p:nvPr/>
        </p:nvSpPr>
        <p:spPr bwMode="auto">
          <a:xfrm>
            <a:off x="1594643" y="7354772"/>
            <a:ext cx="5235575" cy="440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ru-RU" altLang="ru-RU" sz="2400" b="1">
                <a:solidFill>
                  <a:schemeClr val="bg1"/>
                </a:solidFill>
                <a:latin typeface="Times New Roman" pitchFamily="18" charset="0"/>
              </a:rPr>
              <a:t>г. Москва     2004 год</a:t>
            </a:r>
          </a:p>
        </p:txBody>
      </p:sp>
      <p:sp>
        <p:nvSpPr>
          <p:cNvPr id="14339" name="Text Box 9"/>
          <p:cNvSpPr txBox="1">
            <a:spLocks noChangeArrowheads="1"/>
          </p:cNvSpPr>
          <p:nvPr/>
        </p:nvSpPr>
        <p:spPr bwMode="auto">
          <a:xfrm>
            <a:off x="0" y="298690"/>
            <a:ext cx="84248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 dirty="0"/>
              <a:t>Общее устройство АК-74</a:t>
            </a:r>
          </a:p>
        </p:txBody>
      </p:sp>
      <p:pic>
        <p:nvPicPr>
          <p:cNvPr id="14340" name="Picture 11" descr="132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542" y="1772816"/>
            <a:ext cx="5327650" cy="200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12"/>
          <p:cNvSpPr txBox="1">
            <a:spLocks noChangeArrowheads="1"/>
          </p:cNvSpPr>
          <p:nvPr/>
        </p:nvSpPr>
        <p:spPr bwMode="auto">
          <a:xfrm>
            <a:off x="1934525" y="1988840"/>
            <a:ext cx="5400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 </a:t>
            </a:r>
            <a:r>
              <a:rPr lang="ru-RU" altLang="ru-RU" b="1" dirty="0"/>
              <a:t>Газовая трубка со ствольной накладкой</a:t>
            </a:r>
          </a:p>
        </p:txBody>
      </p:sp>
      <p:sp>
        <p:nvSpPr>
          <p:cNvPr id="14342" name="Rectangle 13"/>
          <p:cNvSpPr>
            <a:spLocks noChangeArrowheads="1"/>
          </p:cNvSpPr>
          <p:nvPr/>
        </p:nvSpPr>
        <p:spPr bwMode="auto">
          <a:xfrm>
            <a:off x="714375" y="4486085"/>
            <a:ext cx="82089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 dirty="0"/>
              <a:t>Газовая трубка со ствольной накладкой</a:t>
            </a:r>
            <a:r>
              <a:rPr lang="ru-RU" altLang="ru-RU" dirty="0"/>
              <a:t> служит для направления движения газового поршня и предохранения рук автоматчика от ожогов при стрельбе. </a:t>
            </a:r>
          </a:p>
        </p:txBody>
      </p:sp>
    </p:spTree>
    <p:extLst>
      <p:ext uri="{BB962C8B-B14F-4D97-AF65-F5344CB8AC3E}">
        <p14:creationId xmlns:p14="http://schemas.microsoft.com/office/powerpoint/2010/main" val="420161316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8"/>
          <p:cNvSpPr txBox="1">
            <a:spLocks noChangeArrowheads="1"/>
          </p:cNvSpPr>
          <p:nvPr/>
        </p:nvSpPr>
        <p:spPr bwMode="auto">
          <a:xfrm>
            <a:off x="395288" y="260350"/>
            <a:ext cx="8353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15363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4248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/>
              <a:t>Общее устройство АК-74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600"/>
          </a:p>
        </p:txBody>
      </p:sp>
      <p:sp>
        <p:nvSpPr>
          <p:cNvPr id="15364" name="Text Box 11"/>
          <p:cNvSpPr txBox="1">
            <a:spLocks noChangeArrowheads="1"/>
          </p:cNvSpPr>
          <p:nvPr/>
        </p:nvSpPr>
        <p:spPr bwMode="auto">
          <a:xfrm>
            <a:off x="1908175" y="1125538"/>
            <a:ext cx="5400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Цевьё</a:t>
            </a:r>
            <a:endParaRPr lang="ru-RU" altLang="ru-RU" b="1" dirty="0"/>
          </a:p>
        </p:txBody>
      </p:sp>
      <p:sp>
        <p:nvSpPr>
          <p:cNvPr id="15365" name="Rectangle 12"/>
          <p:cNvSpPr>
            <a:spLocks noChangeArrowheads="1"/>
          </p:cNvSpPr>
          <p:nvPr/>
        </p:nvSpPr>
        <p:spPr bwMode="auto">
          <a:xfrm>
            <a:off x="0" y="5013325"/>
            <a:ext cx="88931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b="1"/>
              <a:t>Цевье </a:t>
            </a:r>
            <a:r>
              <a:rPr lang="ru-RU" altLang="ru-RU"/>
              <a:t>служит для удобства действий с автоматом и для предохранения рук от ожогов. </a:t>
            </a:r>
          </a:p>
        </p:txBody>
      </p:sp>
      <p:pic>
        <p:nvPicPr>
          <p:cNvPr id="15366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773238"/>
            <a:ext cx="3744912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346153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8"/>
          <p:cNvSpPr txBox="1">
            <a:spLocks noChangeArrowheads="1"/>
          </p:cNvSpPr>
          <p:nvPr/>
        </p:nvSpPr>
        <p:spPr bwMode="auto">
          <a:xfrm>
            <a:off x="395288" y="260350"/>
            <a:ext cx="8353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16387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4248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/>
              <a:t>Общее устройство АК-74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600"/>
          </a:p>
        </p:txBody>
      </p:sp>
      <p:pic>
        <p:nvPicPr>
          <p:cNvPr id="16388" name="Picture 11" descr="132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700213"/>
            <a:ext cx="2967038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12"/>
          <p:cNvSpPr txBox="1">
            <a:spLocks noChangeArrowheads="1"/>
          </p:cNvSpPr>
          <p:nvPr/>
        </p:nvSpPr>
        <p:spPr bwMode="auto">
          <a:xfrm>
            <a:off x="1403350" y="1196975"/>
            <a:ext cx="51847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Магазин</a:t>
            </a:r>
            <a:endParaRPr lang="ru-RU" altLang="ru-RU" b="1" dirty="0"/>
          </a:p>
        </p:txBody>
      </p:sp>
      <p:sp>
        <p:nvSpPr>
          <p:cNvPr id="16390" name="Rectangle 13"/>
          <p:cNvSpPr>
            <a:spLocks noChangeArrowheads="1"/>
          </p:cNvSpPr>
          <p:nvPr/>
        </p:nvSpPr>
        <p:spPr bwMode="auto">
          <a:xfrm>
            <a:off x="684213" y="5160963"/>
            <a:ext cx="77041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ru-RU" altLang="ru-RU" b="1"/>
              <a:t>Магазин</a:t>
            </a:r>
            <a:r>
              <a:rPr lang="ru-RU" altLang="ru-RU"/>
              <a:t> предназначен для помещения патронов и подачи их в ствольную коробку. </a:t>
            </a:r>
          </a:p>
        </p:txBody>
      </p:sp>
    </p:spTree>
    <p:extLst>
      <p:ext uri="{BB962C8B-B14F-4D97-AF65-F5344CB8AC3E}">
        <p14:creationId xmlns:p14="http://schemas.microsoft.com/office/powerpoint/2010/main" val="183020869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8"/>
          <p:cNvSpPr txBox="1">
            <a:spLocks noChangeArrowheads="1"/>
          </p:cNvSpPr>
          <p:nvPr/>
        </p:nvSpPr>
        <p:spPr bwMode="auto">
          <a:xfrm>
            <a:off x="395288" y="260350"/>
            <a:ext cx="8353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17411" name="Text Box 9"/>
          <p:cNvSpPr txBox="1">
            <a:spLocks noChangeArrowheads="1"/>
          </p:cNvSpPr>
          <p:nvPr/>
        </p:nvSpPr>
        <p:spPr bwMode="auto">
          <a:xfrm>
            <a:off x="395288" y="333375"/>
            <a:ext cx="84248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/>
              <a:t>Общее устройство АК-74</a:t>
            </a:r>
          </a:p>
          <a:p>
            <a:pPr eaLnBrk="1" hangingPunct="1">
              <a:spcBef>
                <a:spcPct val="50000"/>
              </a:spcBef>
            </a:pPr>
            <a:endParaRPr lang="ru-RU" altLang="ru-RU" sz="3600"/>
          </a:p>
        </p:txBody>
      </p:sp>
      <p:sp>
        <p:nvSpPr>
          <p:cNvPr id="17412" name="Text Box 11"/>
          <p:cNvSpPr txBox="1">
            <a:spLocks noChangeArrowheads="1"/>
          </p:cNvSpPr>
          <p:nvPr/>
        </p:nvSpPr>
        <p:spPr bwMode="auto">
          <a:xfrm>
            <a:off x="1476375" y="1341438"/>
            <a:ext cx="51847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b="1" dirty="0" smtClean="0"/>
              <a:t> </a:t>
            </a:r>
            <a:r>
              <a:rPr lang="ru-RU" altLang="ru-RU" b="1" dirty="0"/>
              <a:t>Штык-нож</a:t>
            </a:r>
          </a:p>
        </p:txBody>
      </p:sp>
      <p:sp>
        <p:nvSpPr>
          <p:cNvPr id="17413" name="Rectangle 12"/>
          <p:cNvSpPr>
            <a:spLocks noChangeArrowheads="1"/>
          </p:cNvSpPr>
          <p:nvPr/>
        </p:nvSpPr>
        <p:spPr bwMode="auto">
          <a:xfrm>
            <a:off x="0" y="5127625"/>
            <a:ext cx="8748713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ru-RU" altLang="ru-RU" b="1"/>
              <a:t>Штык-нож</a:t>
            </a:r>
            <a:r>
              <a:rPr lang="ru-RU" altLang="ru-RU"/>
              <a:t> присоединяется к автомату перед атакой и служит для </a:t>
            </a:r>
          </a:p>
          <a:p>
            <a:pPr algn="just"/>
            <a:r>
              <a:rPr lang="ru-RU" altLang="ru-RU"/>
              <a:t>поражения противника в рукопашном бою, а также может использоваться в качестве ножа, пилы (для распиловки металла) и ножниц (для резки проволоки).</a:t>
            </a:r>
          </a:p>
        </p:txBody>
      </p:sp>
      <p:pic>
        <p:nvPicPr>
          <p:cNvPr id="1741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060575"/>
            <a:ext cx="4048125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459074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Разборка и сборка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8102525" cy="496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373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348880"/>
            <a:ext cx="6781800" cy="1600200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31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999</TotalTime>
  <Words>606</Words>
  <Application>Microsoft Office PowerPoint</Application>
  <PresentationFormat>Экран (4:3)</PresentationFormat>
  <Paragraphs>80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NewsPrint</vt:lpstr>
      <vt:lpstr>Автомат Калашникова</vt:lpstr>
      <vt:lpstr>история</vt:lpstr>
      <vt:lpstr>Список модификаций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Разборка и сборка</vt:lpstr>
      <vt:lpstr>Спасибо за внимание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 Калашникова</dc:title>
  <dc:creator>RePack by Diakov</dc:creator>
  <cp:lastModifiedBy>СОШ 149</cp:lastModifiedBy>
  <cp:revision>10</cp:revision>
  <dcterms:created xsi:type="dcterms:W3CDTF">2022-04-17T08:09:48Z</dcterms:created>
  <dcterms:modified xsi:type="dcterms:W3CDTF">2022-05-17T08:51:25Z</dcterms:modified>
</cp:coreProperties>
</file>