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9" r:id="rId3"/>
    <p:sldId id="257" r:id="rId4"/>
    <p:sldId id="258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EE922-CCA9-4C1B-A7C8-2ACEC36651BA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3DF9E6-89E9-4324-B4F6-65620FDED4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289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28862AA-9951-4F29-A0EF-6D9AB7423257}" type="slidenum">
              <a:rPr lang="ru-RU"/>
              <a:pPr/>
              <a:t>2</a:t>
            </a:fld>
            <a:endParaRPr lang="ru-RU"/>
          </a:p>
        </p:txBody>
      </p:sp>
      <p:sp>
        <p:nvSpPr>
          <p:cNvPr id="102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28862AA-9951-4F29-A0EF-6D9AB7423257}" type="slidenum">
              <a:rPr lang="ru-RU"/>
              <a:pPr/>
              <a:t>3</a:t>
            </a:fld>
            <a:endParaRPr lang="ru-RU"/>
          </a:p>
        </p:txBody>
      </p:sp>
      <p:sp>
        <p:nvSpPr>
          <p:cNvPr id="102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28862AA-9951-4F29-A0EF-6D9AB7423257}" type="slidenum">
              <a:rPr lang="ru-RU"/>
              <a:pPr/>
              <a:t>4</a:t>
            </a:fld>
            <a:endParaRPr lang="ru-RU"/>
          </a:p>
        </p:txBody>
      </p:sp>
      <p:sp>
        <p:nvSpPr>
          <p:cNvPr id="102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E852F-166E-4B8A-999A-5E397B356AD9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2ED9-8CAB-41DB-9E32-1C6222DF6F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094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E852F-166E-4B8A-999A-5E397B356AD9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2ED9-8CAB-41DB-9E32-1C6222DF6F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3957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E852F-166E-4B8A-999A-5E397B356AD9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2ED9-8CAB-41DB-9E32-1C6222DF6F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7881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E852F-166E-4B8A-999A-5E397B356AD9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2ED9-8CAB-41DB-9E32-1C6222DF6F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252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E852F-166E-4B8A-999A-5E397B356AD9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2ED9-8CAB-41DB-9E32-1C6222DF6F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675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E852F-166E-4B8A-999A-5E397B356AD9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2ED9-8CAB-41DB-9E32-1C6222DF6F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758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E852F-166E-4B8A-999A-5E397B356AD9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2ED9-8CAB-41DB-9E32-1C6222DF6F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964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E852F-166E-4B8A-999A-5E397B356AD9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2ED9-8CAB-41DB-9E32-1C6222DF6F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1816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E852F-166E-4B8A-999A-5E397B356AD9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2ED9-8CAB-41DB-9E32-1C6222DF6F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954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E852F-166E-4B8A-999A-5E397B356AD9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2ED9-8CAB-41DB-9E32-1C6222DF6F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746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E852F-166E-4B8A-999A-5E397B356AD9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2ED9-8CAB-41DB-9E32-1C6222DF6F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905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481" y="273629"/>
            <a:ext cx="8226720" cy="114348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>
          <a:xfrm>
            <a:off x="456481" y="6247376"/>
            <a:ext cx="2128320" cy="47093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>
          <a:xfrm>
            <a:off x="3127680" y="6247376"/>
            <a:ext cx="2897280" cy="47093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>
          <a:xfrm>
            <a:off x="6556321" y="6247376"/>
            <a:ext cx="2128320" cy="470930"/>
          </a:xfrm>
        </p:spPr>
        <p:txBody>
          <a:bodyPr/>
          <a:lstStyle>
            <a:lvl1pPr>
              <a:defRPr/>
            </a:lvl1pPr>
          </a:lstStyle>
          <a:p>
            <a:fld id="{A7F83B5E-EBD6-4A9A-8226-D9791AD4142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7288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EE852F-166E-4B8A-999A-5E397B356AD9}" type="datetimeFigureOut">
              <a:rPr lang="ru-RU" smtClean="0"/>
              <a:t>21.12.2016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82ED9-8CAB-41DB-9E32-1C6222DF6F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745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79512" y="404664"/>
            <a:ext cx="8784976" cy="6624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 1. </a:t>
            </a:r>
            <a:r>
              <a:rPr lang="ru-RU" sz="2400" b="1" dirty="0"/>
              <a:t>Слова, имеющие одно лексическое значение.</a:t>
            </a:r>
          </a:p>
          <a:p>
            <a:pPr marL="0" indent="0">
              <a:buNone/>
            </a:pPr>
            <a:r>
              <a:rPr lang="ru-RU" sz="2400" b="1" dirty="0" smtClean="0"/>
              <a:t>2. Основное,  непосредственное значение слова..</a:t>
            </a:r>
          </a:p>
          <a:p>
            <a:pPr marL="0" indent="0">
              <a:buNone/>
            </a:pPr>
            <a:r>
              <a:rPr lang="ru-RU" sz="2400" b="1" dirty="0" smtClean="0"/>
              <a:t>3. Слова,  имеющие несколько лексических значений..</a:t>
            </a:r>
          </a:p>
          <a:p>
            <a:pPr marL="0" indent="0">
              <a:buNone/>
            </a:pPr>
            <a:r>
              <a:rPr lang="ru-RU" sz="2400" b="1" dirty="0" smtClean="0"/>
              <a:t>4. </a:t>
            </a:r>
            <a:r>
              <a:rPr lang="ru-RU" sz="2400" b="1" dirty="0"/>
              <a:t>Словарный состав языка...</a:t>
            </a:r>
          </a:p>
          <a:p>
            <a:pPr marL="0" indent="0">
              <a:buNone/>
            </a:pPr>
            <a:r>
              <a:rPr lang="ru-RU" sz="2400" b="1" dirty="0" smtClean="0"/>
              <a:t>5. На чём основана многозначность слов?</a:t>
            </a:r>
          </a:p>
          <a:p>
            <a:pPr marL="0" indent="0">
              <a:buNone/>
            </a:pPr>
            <a:r>
              <a:rPr lang="ru-RU" sz="2400" b="1" dirty="0" smtClean="0"/>
              <a:t>6. </a:t>
            </a:r>
            <a:r>
              <a:rPr lang="ru-RU" sz="2400" b="1" dirty="0"/>
              <a:t>Выразительное средство  языка,  </a:t>
            </a:r>
            <a:r>
              <a:rPr lang="ru-RU" sz="2400" b="1" dirty="0" smtClean="0"/>
              <a:t>основанное на переносном                                                  значении слов.    </a:t>
            </a:r>
            <a:endParaRPr lang="ru-RU" sz="2400" b="1" dirty="0"/>
          </a:p>
          <a:p>
            <a:pPr marL="0" indent="0">
              <a:buNone/>
            </a:pPr>
            <a:r>
              <a:rPr lang="ru-RU" sz="2400" b="1" dirty="0" smtClean="0"/>
              <a:t>7.Наука, изучающая словарный состав языка. </a:t>
            </a:r>
            <a:endParaRPr lang="ru-RU" sz="2400" b="1" dirty="0" smtClean="0"/>
          </a:p>
          <a:p>
            <a:pPr marL="0" indent="0">
              <a:buNone/>
            </a:pPr>
            <a:r>
              <a:rPr lang="ru-RU" sz="2400" b="1" dirty="0" smtClean="0"/>
              <a:t>8. Слова, совпадающие по звучанию, но разные по написанию и лексическому значению.</a:t>
            </a:r>
          </a:p>
          <a:p>
            <a:pPr marL="0" indent="0" algn="ctr">
              <a:buNone/>
            </a:pPr>
            <a:r>
              <a:rPr lang="ru-RU" sz="2400" b="1" dirty="0"/>
              <a:t> </a:t>
            </a:r>
            <a:r>
              <a:rPr lang="ru-RU" sz="2400" b="1" dirty="0" smtClean="0"/>
              <a:t>                          9. Слова одинаковые по написанию, но разные по                    произношению.</a:t>
            </a:r>
          </a:p>
          <a:p>
            <a:pPr marL="0" indent="0" algn="ctr">
              <a:buNone/>
            </a:pPr>
            <a:r>
              <a:rPr lang="ru-RU" sz="2400" b="1" dirty="0"/>
              <a:t> </a:t>
            </a:r>
            <a:r>
              <a:rPr lang="ru-RU" sz="2400" b="1" dirty="0" smtClean="0"/>
              <a:t>                                10. </a:t>
            </a:r>
            <a:r>
              <a:rPr lang="ru-RU" sz="2400" b="1" dirty="0"/>
              <a:t>Слова, совпадающие в какой- либо форме.</a:t>
            </a:r>
          </a:p>
          <a:p>
            <a:pPr marL="0" indent="0" algn="ctr">
              <a:buNone/>
            </a:pPr>
            <a:endParaRPr lang="ru-RU" sz="2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331640" y="116632"/>
            <a:ext cx="7056784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Лексический диктант.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67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6632"/>
            <a:ext cx="8496944" cy="6408712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11. </a:t>
            </a:r>
            <a:r>
              <a:rPr lang="ru-RU" sz="2400" b="1" dirty="0"/>
              <a:t>. Слова с противоположным лексическим </a:t>
            </a:r>
            <a:r>
              <a:rPr lang="ru-RU" sz="2400" b="1" dirty="0" smtClean="0"/>
              <a:t>значением. 12. Разновидность метафоры, основанная на переносе черт живых существ на неживой предмет.</a:t>
            </a:r>
          </a:p>
          <a:p>
            <a:r>
              <a:rPr lang="ru-RU" sz="2400" b="1" dirty="0" smtClean="0"/>
              <a:t>13.Образное прилагательное, выразительное средство языка, основанное на переносном значении слов</a:t>
            </a:r>
            <a:endParaRPr lang="ru-RU" sz="2400" b="1" dirty="0" smtClean="0"/>
          </a:p>
          <a:p>
            <a:r>
              <a:rPr lang="ru-RU" sz="2400" b="1" dirty="0" smtClean="0"/>
              <a:t>14. Значение слова, основанное на переносе черт, действий с одного предмета на другой .</a:t>
            </a:r>
          </a:p>
          <a:p>
            <a:r>
              <a:rPr lang="ru-RU" sz="2400" b="1" dirty="0" smtClean="0"/>
              <a:t>15</a:t>
            </a:r>
            <a:r>
              <a:rPr lang="ru-RU" sz="2400" b="1" dirty="0"/>
              <a:t>. Слова одной и той же части речи, совпадающие по звучанию и написанию, но разные по лексическому значению.</a:t>
            </a:r>
          </a:p>
          <a:p>
            <a:r>
              <a:rPr lang="ru-RU" sz="2400" b="1" dirty="0" smtClean="0"/>
              <a:t>16. </a:t>
            </a:r>
            <a:r>
              <a:rPr lang="ru-RU" sz="2400" b="1" dirty="0"/>
              <a:t>Слова одной и той же части речи, обозначающие одно и то же, но отличающиеся лексическими оттенками и употреблением в речи</a:t>
            </a:r>
            <a:r>
              <a:rPr lang="ru-RU" sz="2400" b="1" dirty="0" smtClean="0"/>
              <a:t>.</a:t>
            </a:r>
          </a:p>
          <a:p>
            <a:r>
              <a:rPr lang="ru-RU" sz="2400" b="1" dirty="0" smtClean="0"/>
              <a:t>                        17.Слова, которые являются синонима только         в тексте.</a:t>
            </a:r>
            <a:endParaRPr lang="ru-RU" sz="2400" b="1" dirty="0"/>
          </a:p>
          <a:p>
            <a:endParaRPr lang="ru-RU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31162640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xfrm>
            <a:off x="456481" y="277950"/>
            <a:ext cx="8228160" cy="1134839"/>
          </a:xfrm>
          <a:ln/>
        </p:spPr>
        <p:txBody>
          <a:bodyPr tIns="35203"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" y="0"/>
            <a:ext cx="91411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6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539551" y="116632"/>
            <a:ext cx="8145089" cy="597376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25602" rIns="0" bIns="0" anchor="ctr">
            <a:normAutofit/>
          </a:bodyPr>
          <a:lstStyle/>
          <a:p>
            <a:pPr marL="0" indent="0" algn="ctr">
              <a:spcAft>
                <a:spcPct val="0"/>
              </a:spcAft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ПРОВЕРЬ!</a:t>
            </a:r>
          </a:p>
          <a:p>
            <a:pPr marL="0" indent="0">
              <a:spcAft>
                <a:spcPct val="0"/>
              </a:spcAft>
            </a:pPr>
            <a:r>
              <a:rPr lang="ru-RU" sz="2800" b="1" dirty="0" smtClean="0"/>
              <a:t>1. однозначные                   9. омографы.</a:t>
            </a:r>
          </a:p>
          <a:p>
            <a:pPr marL="0" indent="0">
              <a:spcAft>
                <a:spcPct val="0"/>
              </a:spcAft>
            </a:pPr>
            <a:r>
              <a:rPr lang="ru-RU" sz="2800" b="1" dirty="0" smtClean="0"/>
              <a:t>2. прямое.                            10. </a:t>
            </a:r>
            <a:r>
              <a:rPr lang="ru-RU" sz="2800" b="1" dirty="0" err="1"/>
              <a:t>омоформы</a:t>
            </a:r>
            <a:endParaRPr lang="ru-RU" sz="2800" b="1" dirty="0" smtClean="0"/>
          </a:p>
          <a:p>
            <a:pPr marL="0" indent="0">
              <a:spcAft>
                <a:spcPct val="0"/>
              </a:spcAft>
            </a:pPr>
            <a:r>
              <a:rPr lang="ru-RU" sz="2800" b="1" dirty="0" smtClean="0"/>
              <a:t>3. многозначные                11. антонимы</a:t>
            </a:r>
          </a:p>
          <a:p>
            <a:pPr marL="0" indent="0">
              <a:spcAft>
                <a:spcPct val="0"/>
              </a:spcAft>
            </a:pPr>
            <a:r>
              <a:rPr lang="ru-RU" sz="2800" b="1" dirty="0" smtClean="0"/>
              <a:t>4. лексика.                            12. олицетворение</a:t>
            </a:r>
          </a:p>
          <a:p>
            <a:pPr marL="0" indent="0">
              <a:spcAft>
                <a:spcPct val="0"/>
              </a:spcAft>
            </a:pPr>
            <a:r>
              <a:rPr lang="ru-RU" sz="2800" b="1" dirty="0" smtClean="0"/>
              <a:t>5. на сходстве.                     13. </a:t>
            </a:r>
            <a:r>
              <a:rPr lang="ru-RU" sz="2800" b="1" dirty="0" smtClean="0"/>
              <a:t>эпитет</a:t>
            </a:r>
          </a:p>
          <a:p>
            <a:pPr marL="0" indent="0">
              <a:spcAft>
                <a:spcPct val="0"/>
              </a:spcAft>
            </a:pPr>
            <a:r>
              <a:rPr lang="ru-RU" sz="2800" b="1" dirty="0" smtClean="0"/>
              <a:t>6</a:t>
            </a:r>
            <a:r>
              <a:rPr lang="ru-RU" sz="2800" b="1" dirty="0" smtClean="0"/>
              <a:t>. метафора                           14. переносное</a:t>
            </a:r>
          </a:p>
          <a:p>
            <a:pPr marL="0" indent="0">
              <a:spcAft>
                <a:spcPct val="0"/>
              </a:spcAft>
            </a:pPr>
            <a:r>
              <a:rPr lang="ru-RU" sz="2800" b="1" dirty="0" smtClean="0"/>
              <a:t>7. </a:t>
            </a:r>
            <a:r>
              <a:rPr lang="ru-RU" sz="2800" b="1" dirty="0" smtClean="0"/>
              <a:t>лексикология</a:t>
            </a:r>
          </a:p>
          <a:p>
            <a:pPr marL="0" indent="0">
              <a:spcAft>
                <a:spcPct val="0"/>
              </a:spcAft>
            </a:pPr>
            <a:r>
              <a:rPr lang="ru-RU" sz="2800" b="1" dirty="0" smtClean="0"/>
              <a:t>15</a:t>
            </a:r>
            <a:r>
              <a:rPr lang="ru-RU" sz="2800" b="1" dirty="0" smtClean="0"/>
              <a:t>. омонимы</a:t>
            </a:r>
          </a:p>
          <a:p>
            <a:pPr marL="0" indent="0">
              <a:spcAft>
                <a:spcPct val="0"/>
              </a:spcAft>
            </a:pPr>
            <a:r>
              <a:rPr lang="ru-RU" sz="2800" b="1" dirty="0" smtClean="0"/>
              <a:t>  8. омофоны.                        16 синонимы</a:t>
            </a:r>
          </a:p>
          <a:p>
            <a:pPr marL="0" indent="0">
              <a:spcAft>
                <a:spcPct val="0"/>
              </a:spcAft>
            </a:pPr>
            <a:endParaRPr lang="ru-RU" sz="2800" b="1" dirty="0" smtClean="0"/>
          </a:p>
          <a:p>
            <a:pPr marL="0" indent="0">
              <a:spcAft>
                <a:spcPct val="0"/>
              </a:spcAft>
            </a:pPr>
            <a:endParaRPr lang="ru-RU" sz="2800" b="1" dirty="0" smtClean="0"/>
          </a:p>
          <a:p>
            <a:pPr marL="0" indent="0">
              <a:spcAft>
                <a:spcPct val="0"/>
              </a:spcAft>
            </a:pPr>
            <a:endParaRPr lang="ru-RU" sz="28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203848" y="4941168"/>
            <a:ext cx="5616624" cy="165618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Нормы оценивания.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16-17 </a:t>
            </a:r>
            <a:r>
              <a:rPr lang="ru-RU" sz="2400" b="1" dirty="0" smtClean="0">
                <a:solidFill>
                  <a:srgbClr val="002060"/>
                </a:solidFill>
              </a:rPr>
              <a:t>– </a:t>
            </a:r>
            <a:r>
              <a:rPr lang="ru-RU" sz="2400" b="1" dirty="0" smtClean="0">
                <a:solidFill>
                  <a:srgbClr val="FF0000"/>
                </a:solidFill>
              </a:rPr>
              <a:t>5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15- </a:t>
            </a:r>
            <a:r>
              <a:rPr lang="ru-RU" sz="2400" b="1" dirty="0" smtClean="0">
                <a:solidFill>
                  <a:srgbClr val="002060"/>
                </a:solidFill>
              </a:rPr>
              <a:t>14 – </a:t>
            </a:r>
            <a:r>
              <a:rPr lang="ru-RU" sz="2400" b="1" dirty="0" smtClean="0">
                <a:solidFill>
                  <a:srgbClr val="00B050"/>
                </a:solidFill>
              </a:rPr>
              <a:t>4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10</a:t>
            </a:r>
            <a:r>
              <a:rPr lang="ru-RU" sz="2400" b="1" dirty="0" smtClean="0">
                <a:solidFill>
                  <a:srgbClr val="002060"/>
                </a:solidFill>
              </a:rPr>
              <a:t>-13 </a:t>
            </a:r>
            <a:r>
              <a:rPr lang="ru-RU" sz="2400" b="1" dirty="0" smtClean="0">
                <a:solidFill>
                  <a:srgbClr val="002060"/>
                </a:solidFill>
              </a:rPr>
              <a:t>-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3</a:t>
            </a:r>
          </a:p>
          <a:p>
            <a:pPr algn="ctr"/>
            <a:r>
              <a:rPr lang="ru-RU" sz="2400" b="1" smtClean="0">
                <a:solidFill>
                  <a:srgbClr val="002060"/>
                </a:solidFill>
              </a:rPr>
              <a:t>0-9   </a:t>
            </a:r>
            <a:r>
              <a:rPr lang="ru-RU" sz="2400" b="1" dirty="0" smtClean="0">
                <a:solidFill>
                  <a:schemeClr val="tx1"/>
                </a:solidFill>
              </a:rPr>
              <a:t>2</a:t>
            </a:r>
            <a:endParaRPr lang="ru-RU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2371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0628"/>
            <a:ext cx="9036496" cy="6588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7504" y="620688"/>
            <a:ext cx="8784976" cy="5832648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1. В каком словосочетании выделенное слово употреблено  в переносном значении?</a:t>
            </a:r>
          </a:p>
          <a:p>
            <a:r>
              <a:rPr lang="ru-RU" sz="2400" b="1" dirty="0" smtClean="0"/>
              <a:t>1)железный </a:t>
            </a:r>
            <a:r>
              <a:rPr lang="ru-RU" sz="2400" dirty="0" smtClean="0"/>
              <a:t>гвоздь                 3)</a:t>
            </a:r>
            <a:r>
              <a:rPr lang="ru-RU" sz="2400" b="1" dirty="0" smtClean="0"/>
              <a:t>мягкий</a:t>
            </a:r>
            <a:r>
              <a:rPr lang="ru-RU" sz="2400" dirty="0" smtClean="0"/>
              <a:t> характер</a:t>
            </a:r>
          </a:p>
          <a:p>
            <a:r>
              <a:rPr lang="ru-RU" sz="2400" b="1" dirty="0" smtClean="0"/>
              <a:t>2)золотые  </a:t>
            </a:r>
            <a:r>
              <a:rPr lang="ru-RU" sz="2400" dirty="0" smtClean="0"/>
              <a:t>украшения            4)</a:t>
            </a:r>
            <a:r>
              <a:rPr lang="ru-RU" sz="2400" b="1" dirty="0" smtClean="0"/>
              <a:t>твёрдая</a:t>
            </a:r>
            <a:r>
              <a:rPr lang="ru-RU" sz="2400" dirty="0" smtClean="0"/>
              <a:t> земля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2.В каком варианте ответа слова не являются синонимами?</a:t>
            </a:r>
          </a:p>
          <a:p>
            <a:r>
              <a:rPr lang="ru-RU" sz="2400" dirty="0" smtClean="0"/>
              <a:t>1)лицо- физиономия                   3) идти-шествовать</a:t>
            </a:r>
          </a:p>
          <a:p>
            <a:r>
              <a:rPr lang="ru-RU" sz="2400" dirty="0"/>
              <a:t>2</a:t>
            </a:r>
            <a:r>
              <a:rPr lang="ru-RU" sz="2400" dirty="0" smtClean="0"/>
              <a:t>) фигура – личность                   4) злой- злобный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3. В </a:t>
            </a:r>
            <a:r>
              <a:rPr lang="ru-RU" sz="2000" b="1" dirty="0">
                <a:solidFill>
                  <a:srgbClr val="002060"/>
                </a:solidFill>
              </a:rPr>
              <a:t>каком варианте ответа слова не являются </a:t>
            </a:r>
            <a:r>
              <a:rPr lang="ru-RU" sz="2000" b="1" dirty="0" smtClean="0">
                <a:solidFill>
                  <a:srgbClr val="002060"/>
                </a:solidFill>
              </a:rPr>
              <a:t>антонимами?</a:t>
            </a:r>
          </a:p>
          <a:p>
            <a:r>
              <a:rPr lang="ru-RU" sz="2000" dirty="0" smtClean="0"/>
              <a:t>1) жаркий день – холодный день      2)мягкий хлеб- чёрствый хлеб</a:t>
            </a:r>
          </a:p>
          <a:p>
            <a:r>
              <a:rPr lang="ru-RU" sz="2000" dirty="0" smtClean="0"/>
              <a:t>3)далёкий путь – близкий путь       4)чуткий человек – спокойный человек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                             </a:t>
            </a:r>
            <a:r>
              <a:rPr lang="ru-RU" sz="2000" b="1" dirty="0" smtClean="0">
                <a:solidFill>
                  <a:srgbClr val="002060"/>
                </a:solidFill>
              </a:rPr>
              <a:t>4.В </a:t>
            </a:r>
            <a:r>
              <a:rPr lang="ru-RU" sz="2000" b="1" dirty="0">
                <a:solidFill>
                  <a:srgbClr val="002060"/>
                </a:solidFill>
              </a:rPr>
              <a:t>каком варианте ответа слова </a:t>
            </a:r>
            <a:r>
              <a:rPr lang="ru-RU" sz="2000" b="1" dirty="0" smtClean="0">
                <a:solidFill>
                  <a:srgbClr val="002060"/>
                </a:solidFill>
              </a:rPr>
              <a:t> являются омонимами?</a:t>
            </a:r>
          </a:p>
          <a:p>
            <a:r>
              <a:rPr lang="ru-RU" sz="2000" b="1" dirty="0"/>
              <a:t> </a:t>
            </a:r>
            <a:r>
              <a:rPr lang="ru-RU" sz="2000" b="1" dirty="0" smtClean="0"/>
              <a:t>                               </a:t>
            </a:r>
            <a:r>
              <a:rPr lang="ru-RU" sz="2000" dirty="0" smtClean="0"/>
              <a:t>1) встаёт солнце – встаёт человек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                            2) бор (химический элемент) – бор сосновый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                             3) бал новогодний    - балл оценка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                              4)стих  </a:t>
            </a:r>
            <a:r>
              <a:rPr lang="ru-RU" sz="2000" dirty="0" err="1" smtClean="0"/>
              <a:t>А.С.Пушкина</a:t>
            </a:r>
            <a:r>
              <a:rPr lang="ru-RU" sz="2000" dirty="0" smtClean="0"/>
              <a:t>  – стих ветер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188640"/>
            <a:ext cx="7704856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Plain">
              <a:avLst>
                <a:gd name="adj" fmla="val 49848"/>
              </a:avLst>
            </a:prstTxWarp>
            <a:no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rgbClr val="CC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Тренировочные упражнения.</a:t>
            </a:r>
            <a:endParaRPr lang="ru-RU" sz="3200" b="1" dirty="0">
              <a:ln w="1905"/>
              <a:solidFill>
                <a:srgbClr val="CC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Кольцо 2"/>
          <p:cNvSpPr/>
          <p:nvPr/>
        </p:nvSpPr>
        <p:spPr>
          <a:xfrm>
            <a:off x="4072989" y="1363435"/>
            <a:ext cx="432048" cy="360040"/>
          </a:xfrm>
          <a:prstGeom prst="donut">
            <a:avLst>
              <a:gd name="adj" fmla="val 9348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Кольцо 5"/>
          <p:cNvSpPr/>
          <p:nvPr/>
        </p:nvSpPr>
        <p:spPr>
          <a:xfrm>
            <a:off x="467544" y="3068960"/>
            <a:ext cx="288032" cy="306034"/>
          </a:xfrm>
          <a:prstGeom prst="donut">
            <a:avLst>
              <a:gd name="adj" fmla="val 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Кольцо 6"/>
          <p:cNvSpPr/>
          <p:nvPr/>
        </p:nvSpPr>
        <p:spPr>
          <a:xfrm>
            <a:off x="4214481" y="4221088"/>
            <a:ext cx="290555" cy="288032"/>
          </a:xfrm>
          <a:prstGeom prst="donut">
            <a:avLst>
              <a:gd name="adj" fmla="val 469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Кольцо 7"/>
          <p:cNvSpPr/>
          <p:nvPr/>
        </p:nvSpPr>
        <p:spPr>
          <a:xfrm>
            <a:off x="2267744" y="5301208"/>
            <a:ext cx="288032" cy="288032"/>
          </a:xfrm>
          <a:prstGeom prst="donut">
            <a:avLst>
              <a:gd name="adj" fmla="val 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2371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1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394</TotalTime>
  <Words>407</Words>
  <Application>Microsoft Office PowerPoint</Application>
  <PresentationFormat>Экран (4:3)</PresentationFormat>
  <Paragraphs>51</Paragraphs>
  <Slides>4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FOX</dc:creator>
  <cp:lastModifiedBy>FOX</cp:lastModifiedBy>
  <cp:revision>19</cp:revision>
  <dcterms:created xsi:type="dcterms:W3CDTF">2012-11-16T13:37:59Z</dcterms:created>
  <dcterms:modified xsi:type="dcterms:W3CDTF">2016-12-21T05:01:53Z</dcterms:modified>
</cp:coreProperties>
</file>