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handoutMasterIdLst>
    <p:handoutMasterId r:id="rId11"/>
  </p:handoutMasterIdLst>
  <p:sldIdLst>
    <p:sldId id="256" r:id="rId2"/>
    <p:sldId id="257" r:id="rId3"/>
    <p:sldId id="264" r:id="rId4"/>
    <p:sldId id="258" r:id="rId5"/>
    <p:sldId id="265" r:id="rId6"/>
    <p:sldId id="268" r:id="rId7"/>
    <p:sldId id="267" r:id="rId8"/>
    <p:sldId id="263" r:id="rId9"/>
    <p:sldId id="259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A6C4"/>
    <a:srgbClr val="027853"/>
    <a:srgbClr val="85704B"/>
    <a:srgbClr val="715F3F"/>
    <a:srgbClr val="453A27"/>
    <a:srgbClr val="AF9971"/>
    <a:srgbClr val="AD976F"/>
    <a:srgbClr val="FFFFFF"/>
    <a:srgbClr val="C6E7F0"/>
    <a:srgbClr val="D7C7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2" d="100"/>
          <a:sy n="82" d="100"/>
        </p:scale>
        <p:origin x="387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505EAD-D802-4921-AA88-B5F2BFD699D2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A1CCCF-075C-4FED-A203-9159C337E1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518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8586" y="62143"/>
            <a:ext cx="3712394" cy="3713095"/>
          </a:xfrm>
          <a:prstGeom prst="rect">
            <a:avLst/>
          </a:prstGeom>
        </p:spPr>
      </p:pic>
      <p:pic>
        <p:nvPicPr>
          <p:cNvPr id="1026" name="Picture 2" descr="Маленькие дети, в игре, с книгами, воздушными шариками - Векторный клипарт | Children vector"/>
          <p:cNvPicPr>
            <a:picLocks noChangeAspect="1" noChangeArrowheads="1"/>
          </p:cNvPicPr>
          <p:nvPr userDrawn="1"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48866" y="1293564"/>
            <a:ext cx="3058141" cy="2062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3460" y="4554071"/>
            <a:ext cx="1899588" cy="183785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6857" y="1761556"/>
            <a:ext cx="6418557" cy="2387600"/>
          </a:xfrm>
        </p:spPr>
        <p:txBody>
          <a:bodyPr anchor="b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0224" y="4241231"/>
            <a:ext cx="6420775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1"/>
          <p:cNvSpPr txBox="1">
            <a:spLocks/>
          </p:cNvSpPr>
          <p:nvPr userDrawn="1"/>
        </p:nvSpPr>
        <p:spPr>
          <a:xfrm>
            <a:off x="1143000" y="1652214"/>
            <a:ext cx="6858000" cy="2387600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AGReverance" pitchFamily="2" charset="0"/>
                <a:ea typeface="+mj-ea"/>
                <a:cs typeface="+mj-cs"/>
              </a:defRPr>
            </a:lvl1pPr>
          </a:lstStyle>
          <a:p>
            <a:endParaRPr lang="ru-RU" sz="4500" dirty="0"/>
          </a:p>
        </p:txBody>
      </p:sp>
      <p:sp>
        <p:nvSpPr>
          <p:cNvPr id="11" name="Подзаголовок 2"/>
          <p:cNvSpPr txBox="1">
            <a:spLocks/>
          </p:cNvSpPr>
          <p:nvPr userDrawn="1"/>
        </p:nvSpPr>
        <p:spPr>
          <a:xfrm>
            <a:off x="1143000" y="4131889"/>
            <a:ext cx="6858000" cy="165576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0758446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4999" y="5388745"/>
            <a:ext cx="1239001" cy="119873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6858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Маленькие дети, в игре, с книгами, воздушными шариками - Векторный клипарт | Children vector"/>
          <p:cNvPicPr>
            <a:picLocks noChangeAspect="1" noChangeArrowheads="1"/>
          </p:cNvPicPr>
          <p:nvPr userDrawn="1"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402906" y="5362113"/>
            <a:ext cx="1741094" cy="1174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15136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816" y="3275860"/>
            <a:ext cx="1608183" cy="3404586"/>
          </a:xfrm>
          <a:prstGeom prst="rect">
            <a:avLst/>
          </a:prstGeom>
        </p:spPr>
      </p:pic>
      <p:pic>
        <p:nvPicPr>
          <p:cNvPr id="12" name="Picture 4" descr="https://mirdetstvo.ru/wp-content/uploads/2018/08/shkola4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9207" y="5468639"/>
            <a:ext cx="954793" cy="1060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430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7915" y="5788241"/>
            <a:ext cx="826085" cy="79923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1851" y="2847095"/>
            <a:ext cx="2556769" cy="3833352"/>
          </a:xfrm>
          <a:prstGeom prst="rect">
            <a:avLst/>
          </a:prstGeom>
        </p:spPr>
      </p:pic>
      <p:pic>
        <p:nvPicPr>
          <p:cNvPr id="11" name="Picture 10" descr="https://img-fotki.yandex.ru/get/6824/165569590.7a/0_f5ec0_30c8b4e8_XL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2324" y="5424257"/>
            <a:ext cx="799800" cy="106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121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Маленькие дети, в игре, с книгами, воздушными шариками - Векторный клипарт | Children vector"/>
          <p:cNvPicPr>
            <a:picLocks noChangeAspect="1" noChangeArrowheads="1"/>
          </p:cNvPicPr>
          <p:nvPr userDrawn="1"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3984" y="5459026"/>
            <a:ext cx="1544715" cy="104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74998" y="3602889"/>
            <a:ext cx="1491449" cy="3157456"/>
          </a:xfrm>
          <a:prstGeom prst="rect">
            <a:avLst/>
          </a:prstGeom>
        </p:spPr>
      </p:pic>
      <p:pic>
        <p:nvPicPr>
          <p:cNvPr id="14" name="Picture 4" descr="https://mirdetstvo.ru/wp-content/uploads/2018/08/shkola4.png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4189" y="5548544"/>
            <a:ext cx="919811" cy="102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65510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6380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64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670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84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8539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9415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835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489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988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343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0" descr="https://img-fotki.yandex.ru/get/6824/165569590.7a/0_f5ec0_30c8b4e8_XL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31" y="4639447"/>
            <a:ext cx="1171142" cy="208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mirdetstvo.ru/wp-content/uploads/2018/08/shkola4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93997" y="582533"/>
            <a:ext cx="1250004" cy="185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560" y="400636"/>
            <a:ext cx="7916662" cy="1396456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  <p:sp>
        <p:nvSpPr>
          <p:cNvPr id="6" name="Текст 2"/>
          <p:cNvSpPr>
            <a:spLocks noGrp="1"/>
          </p:cNvSpPr>
          <p:nvPr>
            <p:ph idx="1"/>
          </p:nvPr>
        </p:nvSpPr>
        <p:spPr>
          <a:xfrm>
            <a:off x="628650" y="1899199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4736519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0" descr="https://img-fotki.yandex.ru/get/6824/165569590.7a/0_f5ec0_30c8b4e8_XL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04" y="4305670"/>
            <a:ext cx="1358891" cy="2415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69" r="52864" b="73707"/>
          <a:stretch/>
        </p:blipFill>
        <p:spPr>
          <a:xfrm>
            <a:off x="0" y="811457"/>
            <a:ext cx="1720049" cy="17811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4000" cy="4435813"/>
          </a:xfrm>
          <a:prstGeom prst="rect">
            <a:avLst/>
          </a:prstGeo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Заголовок 1"/>
          <p:cNvSpPr txBox="1">
            <a:spLocks/>
          </p:cNvSpPr>
          <p:nvPr userDrawn="1"/>
        </p:nvSpPr>
        <p:spPr>
          <a:xfrm>
            <a:off x="1143000" y="1652214"/>
            <a:ext cx="6858000" cy="2387600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AGReverance" pitchFamily="2" charset="0"/>
                <a:ea typeface="+mj-ea"/>
                <a:cs typeface="+mj-cs"/>
              </a:defRPr>
            </a:lvl1pPr>
          </a:lstStyle>
          <a:p>
            <a:endParaRPr lang="ru-RU" sz="4500" dirty="0"/>
          </a:p>
        </p:txBody>
      </p:sp>
      <p:sp>
        <p:nvSpPr>
          <p:cNvPr id="19" name="Подзаголовок 2"/>
          <p:cNvSpPr txBox="1">
            <a:spLocks/>
          </p:cNvSpPr>
          <p:nvPr userDrawn="1"/>
        </p:nvSpPr>
        <p:spPr>
          <a:xfrm>
            <a:off x="1143000" y="4131889"/>
            <a:ext cx="6858000" cy="165576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GReverance" pitchFamily="2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800" dirty="0"/>
          </a:p>
        </p:txBody>
      </p:sp>
      <p:sp>
        <p:nvSpPr>
          <p:cNvPr id="22" name="Заголовок 1"/>
          <p:cNvSpPr>
            <a:spLocks noGrp="1"/>
          </p:cNvSpPr>
          <p:nvPr>
            <p:ph type="ctrTitle"/>
          </p:nvPr>
        </p:nvSpPr>
        <p:spPr>
          <a:xfrm>
            <a:off x="1878737" y="1621073"/>
            <a:ext cx="5386526" cy="2387600"/>
          </a:xfrm>
        </p:spPr>
        <p:txBody>
          <a:bodyPr anchor="b"/>
          <a:lstStyle>
            <a:lvl1pPr algn="ctr">
              <a:defRPr sz="4500">
                <a:solidFill>
                  <a:srgbClr val="027853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2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78737" y="4091966"/>
            <a:ext cx="5386526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rgbClr val="027853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dirty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5711735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8314926" y="6717724"/>
            <a:ext cx="82907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" b="0" dirty="0">
                <a:solidFill>
                  <a:schemeClr val="accent6"/>
                </a:solidFill>
                <a:latin typeface="AGReverance" pitchFamily="2" charset="0"/>
              </a:rPr>
              <a:t>© Полшкова В.В., 2019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5219" y="320737"/>
            <a:ext cx="77679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212" y="1781236"/>
            <a:ext cx="7762643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E81C80-E7D7-4350-A8F5-ED951B1BE8EC}" type="datetimeFigureOut">
              <a:rPr lang="ru-RU" smtClean="0"/>
              <a:t>14.10.2024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AA2A9-5A41-462E-B7AE-ECF67BB13F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2376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  <p:sldLayoutId id="214748364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GReverance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GReverance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mir-kliparta.com/fotobook/photoboock-portfolio/71687-shablon-portfolio-dlya-nachalnoy-shkoly-chast-48.html" TargetMode="External"/><Relationship Id="rId13" Type="http://schemas.openxmlformats.org/officeDocument/2006/relationships/hyperlink" Target="&#1048;&#1079;&#1086;&#1073;&#1088;&#1072;&#1078;&#1077;&#1085;&#1080;&#1077;%20&#1086;&#1090;%20%3ca%20href=%22https:/ru.freepik.com/free-vector/green-apple_799976.htm#query=%D1%8F%D0%B1%D0%BB%D0%BE%D0%BA%D0%BE%20%D0%BF%D0%BD%D0%B3&amp;position=3&amp;from_view=keyword&amp;track=ais_hybrid&amp;uuid=897542c8-7067-41bb-9fd1-d580e50b6bcc&quot;&gt;Freepik&lt;/a&gt;" TargetMode="External"/><Relationship Id="rId3" Type="http://schemas.openxmlformats.org/officeDocument/2006/relationships/hyperlink" Target="https://png.pngtree.com/thumb_back/fw800/background/20190221/ourmid/pngtree-kind-of-school-equipment-upgrade-stationery-new-semester-new-equipment-image_12578.jpg" TargetMode="External"/><Relationship Id="rId7" Type="http://schemas.openxmlformats.org/officeDocument/2006/relationships/hyperlink" Target="http://hameleons.com/uploads/posts/2014-04/pp_1_430116_9485.jpg" TargetMode="External"/><Relationship Id="rId12" Type="http://schemas.openxmlformats.org/officeDocument/2006/relationships/hyperlink" Target="https://narisyu.cdnbro.com/posts/6120683-iablonia-bez-iablok-kartinki-dlia-detei-10.jpg" TargetMode="External"/><Relationship Id="rId2" Type="http://schemas.openxmlformats.org/officeDocument/2006/relationships/hyperlink" Target="https://img-fotki.yandex.ru/get/6824/165569590.7a/0_f5ec0_30c8b4e8_XL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irdetstvo.ru/wp-content/uploads/2018/08/shkola4.png" TargetMode="External"/><Relationship Id="rId11" Type="http://schemas.openxmlformats.org/officeDocument/2006/relationships/hyperlink" Target="https://flomaster.top/uploads/posts/2022-06/1654259152_13-flomaster-club-p-korzina-risunok-dlya-detei-krasivo-15.jpg" TargetMode="External"/><Relationship Id="rId5" Type="http://schemas.openxmlformats.org/officeDocument/2006/relationships/hyperlink" Target="https://png.pngtree.com/thumb_back/fw800/background/20190221/ourmid/pngtree-learn-school-owl-doctor-image_36645.jpg" TargetMode="External"/><Relationship Id="rId10" Type="http://schemas.openxmlformats.org/officeDocument/2006/relationships/hyperlink" Target="https://akwatoria.ru/otlichie/prichastiy/" TargetMode="External"/><Relationship Id="rId4" Type="http://schemas.openxmlformats.org/officeDocument/2006/relationships/hyperlink" Target="https://png.pngtree.com/thumb_back/fw800/background/20190221/ourmid/pngtree-winter-vacation-cram-school-training-poster-background-education-and-training-image_45005.jpg" TargetMode="External"/><Relationship Id="rId9" Type="http://schemas.openxmlformats.org/officeDocument/2006/relationships/hyperlink" Target="https://domgadalki.ru/foto/novogodnie-deeprichastiya-i-prichastiya" TargetMode="External"/><Relationship Id="rId14" Type="http://schemas.openxmlformats.org/officeDocument/2006/relationships/hyperlink" Target="https://darminaopel.ru/library/animatsija-molodtsy-dlja-prezentatsii-na-prozrachnom-fon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32918" y="1815876"/>
            <a:ext cx="8537418" cy="2387600"/>
          </a:xfrm>
        </p:spPr>
        <p:txBody>
          <a:bodyPr>
            <a:normAutofit/>
          </a:bodyPr>
          <a:lstStyle/>
          <a:p>
            <a:r>
              <a:rPr lang="ru-RU" sz="5400" dirty="0">
                <a:solidFill>
                  <a:schemeClr val="accent6">
                    <a:lumMod val="50000"/>
                  </a:schemeClr>
                </a:solidFill>
              </a:rPr>
              <a:t>Где спрятались причастия ?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995881" y="4539994"/>
            <a:ext cx="7466845" cy="1655762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>Автор: Богданова Ольга Александровна, </a:t>
            </a:r>
          </a:p>
          <a:p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>Учитель русского языка и литературы ГБОУ НСО «КШИ»</a:t>
            </a:r>
          </a:p>
        </p:txBody>
      </p:sp>
    </p:spTree>
    <p:extLst>
      <p:ext uri="{BB962C8B-B14F-4D97-AF65-F5344CB8AC3E}">
        <p14:creationId xmlns:p14="http://schemas.microsoft.com/office/powerpoint/2010/main" val="3935405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3326" y="311684"/>
            <a:ext cx="7609482" cy="5464427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Дорогие ребята!</a:t>
            </a:r>
            <a:br>
              <a:rPr lang="ru-RU" dirty="0"/>
            </a:br>
            <a:r>
              <a:rPr lang="ru-RU" dirty="0"/>
              <a:t> С помощью данной презентации вы сможете проверить, как усвоена тема «Причастие»</a:t>
            </a:r>
          </a:p>
        </p:txBody>
      </p:sp>
    </p:spTree>
    <p:extLst>
      <p:ext uri="{BB962C8B-B14F-4D97-AF65-F5344CB8AC3E}">
        <p14:creationId xmlns:p14="http://schemas.microsoft.com/office/powerpoint/2010/main" val="21923228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E5214116-2332-4B90-933E-424F344B15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485" b="2736"/>
          <a:stretch/>
        </p:blipFill>
        <p:spPr>
          <a:xfrm>
            <a:off x="1086417" y="217283"/>
            <a:ext cx="8057584" cy="516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79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7560EDB-2C1A-4DBF-A743-F8109B89EE9D}"/>
              </a:ext>
            </a:extLst>
          </p:cNvPr>
          <p:cNvSpPr txBox="1"/>
          <p:nvPr/>
        </p:nvSpPr>
        <p:spPr>
          <a:xfrm>
            <a:off x="932507" y="617754"/>
            <a:ext cx="7967048" cy="5663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ru-RU" sz="2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  <a:t>Перед вами на слайде яблоня с плодами, на которых написаны слова. Вам необходимо выбрать только причастия и нажать на яблоко. </a:t>
            </a:r>
            <a:br>
              <a:rPr kumimoji="0" lang="ru-RU" sz="2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</a:br>
            <a:r>
              <a:rPr kumimoji="0" lang="ru-RU" sz="2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  <a:t>Если вы определили часть речи правильно – яблоко отправится в корзину, </a:t>
            </a:r>
            <a:br>
              <a:rPr kumimoji="0" lang="ru-RU" sz="2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</a:br>
            <a:r>
              <a:rPr kumimoji="0" lang="ru-RU" sz="2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  <a:t>если неправильно – останется на месте.</a:t>
            </a:r>
            <a:br>
              <a:rPr kumimoji="0" lang="ru-RU" sz="2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</a:br>
            <a:r>
              <a:rPr kumimoji="0" lang="ru-RU" sz="2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  <a:t>Чтобы перейти к следующему слайду – нажмите на значок </a:t>
            </a:r>
            <a:br>
              <a:rPr kumimoji="0" lang="ru-RU" sz="20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</a:br>
            <a:br>
              <a:rPr kumimoji="0" lang="ru-RU" sz="20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</a:br>
            <a:r>
              <a:rPr kumimoji="0" lang="ru-RU" sz="4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  <a:t>Не торопитесь, </a:t>
            </a:r>
            <a:br>
              <a:rPr kumimoji="0" lang="ru-RU" sz="4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</a:br>
            <a:r>
              <a:rPr kumimoji="0" lang="ru-RU" sz="4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  <a:t>будьте внимательны. </a:t>
            </a:r>
            <a:br>
              <a:rPr kumimoji="0" lang="ru-RU" sz="4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</a:br>
            <a:r>
              <a:rPr kumimoji="0" lang="ru-RU" sz="44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  <a:t>Удачи! </a:t>
            </a:r>
            <a:br>
              <a:rPr kumimoji="0" lang="ru-RU" sz="3600" b="1" i="0" u="none" strike="noStrike" kern="1200" cap="none" spc="0" normalizeH="0" baseline="0" noProof="0" dirty="0">
                <a:ln w="9525">
                  <a:solidFill>
                    <a:srgbClr val="66003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1 Flamme LET" pitchFamily="2" charset="0"/>
                <a:ea typeface="CaligrafiaDivina" panose="02000507000000020004" pitchFamily="2" charset="-128"/>
                <a:cs typeface="CaligrafiaDivina" panose="02000507000000020004" pitchFamily="2" charset="-128"/>
              </a:rPr>
            </a:b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23BAFA1-5F04-4B4C-8B4D-12F17202B7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560" y="3268516"/>
            <a:ext cx="471293" cy="32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906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625362B-1F5A-48E3-B5BA-9F933946D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738" y="0"/>
            <a:ext cx="6537263" cy="65372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3D901CE-9AF4-44F2-ABC4-40B5F4D1D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887" y="3897996"/>
            <a:ext cx="2360000" cy="2639267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3A30EAF-24F7-45D1-BAB3-C41BE5DE0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485" y="-142108"/>
            <a:ext cx="3254765" cy="1325563"/>
          </a:xfrm>
        </p:spPr>
        <p:txBody>
          <a:bodyPr>
            <a:normAutofit/>
          </a:bodyPr>
          <a:lstStyle/>
          <a:p>
            <a:r>
              <a:rPr lang="ru-RU" b="1" dirty="0"/>
              <a:t>Причастие?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AEA0989-7FCE-4222-A99D-05A26178D5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7668" y="374082"/>
            <a:ext cx="1465720" cy="155266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150A24BA-E943-4081-AAEA-C145B40A65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114" y="374082"/>
            <a:ext cx="1465720" cy="155266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A133329-9284-4B42-A0A8-FD57C9B7E0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1114" y="3351768"/>
            <a:ext cx="1469263" cy="1548518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69F97E7-8ABB-4483-9763-9844DB2377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0086" y="1880482"/>
            <a:ext cx="1469263" cy="154851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F3F58F9-C066-499E-AEEA-305595EE9C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7117" y="1823432"/>
            <a:ext cx="1469263" cy="154851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FA0ED8E-9FAC-4C31-BCE0-AB5022A825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3826" y="3268631"/>
            <a:ext cx="1469263" cy="154851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F0CF9889-74B0-415F-843D-B64BD219D3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3083" y="2101897"/>
            <a:ext cx="1469263" cy="1548518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6E510991-BE51-4325-827D-61FCB6C83F35}"/>
              </a:ext>
            </a:extLst>
          </p:cNvPr>
          <p:cNvSpPr txBox="1"/>
          <p:nvPr/>
        </p:nvSpPr>
        <p:spPr>
          <a:xfrm>
            <a:off x="3952541" y="1064237"/>
            <a:ext cx="14657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исписанный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781672-AD4A-4B05-BA97-76F786EC830F}"/>
              </a:ext>
            </a:extLst>
          </p:cNvPr>
          <p:cNvSpPr txBox="1"/>
          <p:nvPr/>
        </p:nvSpPr>
        <p:spPr>
          <a:xfrm>
            <a:off x="6046242" y="1064237"/>
            <a:ext cx="1592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прикованный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D38A0C-3186-45D6-B59A-1548A4E7211A}"/>
              </a:ext>
            </a:extLst>
          </p:cNvPr>
          <p:cNvSpPr txBox="1"/>
          <p:nvPr/>
        </p:nvSpPr>
        <p:spPr>
          <a:xfrm>
            <a:off x="4888704" y="2474256"/>
            <a:ext cx="1394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стеклянный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B154086-E794-4352-BE76-0877961061DF}"/>
              </a:ext>
            </a:extLst>
          </p:cNvPr>
          <p:cNvSpPr txBox="1"/>
          <p:nvPr/>
        </p:nvSpPr>
        <p:spPr>
          <a:xfrm>
            <a:off x="5872554" y="3950414"/>
            <a:ext cx="1311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милейший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D86DBC0-A437-4223-AD55-8B9D2DBE075C}"/>
              </a:ext>
            </a:extLst>
          </p:cNvPr>
          <p:cNvSpPr txBox="1"/>
          <p:nvPr/>
        </p:nvSpPr>
        <p:spPr>
          <a:xfrm>
            <a:off x="4102543" y="4041100"/>
            <a:ext cx="1036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летучий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E83BC8F-5E18-4B48-815A-41AC0F06F03D}"/>
              </a:ext>
            </a:extLst>
          </p:cNvPr>
          <p:cNvSpPr txBox="1"/>
          <p:nvPr/>
        </p:nvSpPr>
        <p:spPr>
          <a:xfrm>
            <a:off x="2934281" y="2582354"/>
            <a:ext cx="12864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решённый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BA9E30D-F313-47A1-9C42-4EC57300C800}"/>
              </a:ext>
            </a:extLst>
          </p:cNvPr>
          <p:cNvSpPr txBox="1"/>
          <p:nvPr/>
        </p:nvSpPr>
        <p:spPr>
          <a:xfrm>
            <a:off x="7263089" y="2763884"/>
            <a:ext cx="16357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разрушенный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301A359F-DF6B-4291-BF3D-AB28486C39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6878" y="4585691"/>
            <a:ext cx="880860" cy="932031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120F1E4A-3394-481C-8FFE-E6AFA52099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2724" y="4499473"/>
            <a:ext cx="877900" cy="932769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942D1AB-30F5-4583-B1D5-006FA792BB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29937" y="4751244"/>
            <a:ext cx="877900" cy="932769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16552921-C561-4475-8C02-4B32D95687E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870" y="4590300"/>
            <a:ext cx="877900" cy="932769"/>
          </a:xfrm>
          <a:prstGeom prst="rect">
            <a:avLst/>
          </a:prstGeom>
        </p:spPr>
      </p:pic>
      <p:sp>
        <p:nvSpPr>
          <p:cNvPr id="33" name="Управляющая кнопка: &quot;Вперед&quot; или &quot;Следующий&quot; 3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C5C7D87-DD5C-400C-AF40-59D707A07009}"/>
              </a:ext>
            </a:extLst>
          </p:cNvPr>
          <p:cNvSpPr/>
          <p:nvPr/>
        </p:nvSpPr>
        <p:spPr>
          <a:xfrm>
            <a:off x="8027714" y="5517722"/>
            <a:ext cx="1116286" cy="101954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80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625362B-1F5A-48E3-B5BA-9F933946D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738" y="0"/>
            <a:ext cx="6537263" cy="65372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3D901CE-9AF4-44F2-ABC4-40B5F4D1D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887" y="3897996"/>
            <a:ext cx="2360000" cy="2639267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3A30EAF-24F7-45D1-BAB3-C41BE5DE0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485" y="-142108"/>
            <a:ext cx="3254765" cy="1325563"/>
          </a:xfrm>
        </p:spPr>
        <p:txBody>
          <a:bodyPr>
            <a:normAutofit/>
          </a:bodyPr>
          <a:lstStyle/>
          <a:p>
            <a:r>
              <a:rPr lang="ru-RU" b="1" dirty="0"/>
              <a:t>Причастие?</a:t>
            </a:r>
          </a:p>
        </p:txBody>
      </p:sp>
      <p:sp>
        <p:nvSpPr>
          <p:cNvPr id="33" name="Управляющая кнопка: &quot;Вперед&quot; или &quot;Следующий&quot; 3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C5C7D87-DD5C-400C-AF40-59D707A07009}"/>
              </a:ext>
            </a:extLst>
          </p:cNvPr>
          <p:cNvSpPr/>
          <p:nvPr/>
        </p:nvSpPr>
        <p:spPr>
          <a:xfrm>
            <a:off x="8027714" y="5517722"/>
            <a:ext cx="1116286" cy="101954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8D0F1BA-3BBA-4FC9-BB59-68FC3E7C2699}"/>
              </a:ext>
            </a:extLst>
          </p:cNvPr>
          <p:cNvSpPr txBox="1"/>
          <p:nvPr/>
        </p:nvSpPr>
        <p:spPr>
          <a:xfrm>
            <a:off x="6018195" y="27001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BDA30AA-3C88-494F-8B40-B29597D54D2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126" y="434315"/>
            <a:ext cx="1511139" cy="1511139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7741E602-5411-444B-B9BA-5C37676CD7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424" y="1920353"/>
            <a:ext cx="1511139" cy="1511139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A596E774-D3D8-4736-B234-746716BC22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083" y="2025769"/>
            <a:ext cx="1511139" cy="1511139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12A5372C-2C7B-4CF2-A1CD-B451BD367E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183" y="3510657"/>
            <a:ext cx="1511139" cy="1511139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C58FD182-63E3-4851-B0A9-72130CF089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048" y="3492918"/>
            <a:ext cx="1511139" cy="1511139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05E94635-6389-473A-A778-05CC3615E1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449" y="1917861"/>
            <a:ext cx="1511139" cy="1511139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092D31E1-29A7-441E-ABA5-2DF3B42532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873" y="384811"/>
            <a:ext cx="1511139" cy="151113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F5D299D-E773-4471-97CF-E8E117BF1743}"/>
              </a:ext>
            </a:extLst>
          </p:cNvPr>
          <p:cNvSpPr txBox="1"/>
          <p:nvPr/>
        </p:nvSpPr>
        <p:spPr>
          <a:xfrm>
            <a:off x="5202451" y="2436338"/>
            <a:ext cx="1370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купленный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B74813-CC71-4DBE-A09F-BCE270A689DF}"/>
              </a:ext>
            </a:extLst>
          </p:cNvPr>
          <p:cNvSpPr txBox="1"/>
          <p:nvPr/>
        </p:nvSpPr>
        <p:spPr>
          <a:xfrm>
            <a:off x="3184095" y="2583547"/>
            <a:ext cx="1204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солёный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D13291-781D-4DC1-9893-B64574ADE591}"/>
              </a:ext>
            </a:extLst>
          </p:cNvPr>
          <p:cNvSpPr txBox="1"/>
          <p:nvPr/>
        </p:nvSpPr>
        <p:spPr>
          <a:xfrm>
            <a:off x="7140252" y="2442784"/>
            <a:ext cx="14478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изысканный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7E83D3-F7D3-4C5F-B88E-361E4672D444}"/>
              </a:ext>
            </a:extLst>
          </p:cNvPr>
          <p:cNvSpPr txBox="1"/>
          <p:nvPr/>
        </p:nvSpPr>
        <p:spPr>
          <a:xfrm>
            <a:off x="4255293" y="962637"/>
            <a:ext cx="9792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одетый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4E6E7B-48C2-485C-8F14-CF94E61114C2}"/>
              </a:ext>
            </a:extLst>
          </p:cNvPr>
          <p:cNvSpPr txBox="1"/>
          <p:nvPr/>
        </p:nvSpPr>
        <p:spPr>
          <a:xfrm>
            <a:off x="6202926" y="909578"/>
            <a:ext cx="16269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потрясающий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7BDCD9-FCBB-44B3-88EC-9FAC4E8AF27D}"/>
              </a:ext>
            </a:extLst>
          </p:cNvPr>
          <p:cNvSpPr txBox="1"/>
          <p:nvPr/>
        </p:nvSpPr>
        <p:spPr>
          <a:xfrm>
            <a:off x="4409706" y="4001541"/>
            <a:ext cx="1323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уехавший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50D241-CBE7-4C96-9F78-DAB543E3DDC4}"/>
              </a:ext>
            </a:extLst>
          </p:cNvPr>
          <p:cNvSpPr txBox="1"/>
          <p:nvPr/>
        </p:nvSpPr>
        <p:spPr>
          <a:xfrm>
            <a:off x="6516575" y="3966317"/>
            <a:ext cx="15111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брошенный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31226B0-E24C-42D0-97AF-90C83563E8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255" y="4551759"/>
            <a:ext cx="1035370" cy="1035370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0091A292-09B9-49DA-BA1F-A6A3C3E620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4751" y="4460509"/>
            <a:ext cx="1035370" cy="1035370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6AC1B566-BDF1-42F5-B010-F7231DC7B0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8434" y="4583234"/>
            <a:ext cx="1035370" cy="1035370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66598B42-C2D5-4D44-AB12-BEA8FB2628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3145" y="4705959"/>
            <a:ext cx="1035370" cy="1035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00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625362B-1F5A-48E3-B5BA-9F933946D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738" y="0"/>
            <a:ext cx="6537263" cy="65372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3D901CE-9AF4-44F2-ABC4-40B5F4D1D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887" y="3897996"/>
            <a:ext cx="2360000" cy="2639267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3A30EAF-24F7-45D1-BAB3-C41BE5DE0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7485" y="-142108"/>
            <a:ext cx="3254765" cy="1325563"/>
          </a:xfrm>
        </p:spPr>
        <p:txBody>
          <a:bodyPr>
            <a:normAutofit/>
          </a:bodyPr>
          <a:lstStyle/>
          <a:p>
            <a:r>
              <a:rPr lang="ru-RU" b="1" dirty="0"/>
              <a:t>Причастие?</a:t>
            </a:r>
          </a:p>
        </p:txBody>
      </p:sp>
      <p:sp>
        <p:nvSpPr>
          <p:cNvPr id="33" name="Управляющая кнопка: &quot;Вперед&quot; или &quot;Следующий&quot; 32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C5C7D87-DD5C-400C-AF40-59D707A07009}"/>
              </a:ext>
            </a:extLst>
          </p:cNvPr>
          <p:cNvSpPr/>
          <p:nvPr/>
        </p:nvSpPr>
        <p:spPr>
          <a:xfrm>
            <a:off x="8027714" y="5517722"/>
            <a:ext cx="1116286" cy="1019541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35A53B24-292A-4F68-B151-D671B75EE1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4087" y="520673"/>
            <a:ext cx="1424270" cy="1548354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3FF744ED-8B07-4C79-BC65-DC129F9756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924" y="1878340"/>
            <a:ext cx="1424270" cy="1548354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B45E3A2A-8BBC-4276-A1B9-473F11C2057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588" y="3507513"/>
            <a:ext cx="1424270" cy="1548354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D9C51DA0-F2C2-443F-8E6D-311E371CF37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446" y="3312973"/>
            <a:ext cx="1424270" cy="1548354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07F79E26-B33D-4C2C-8022-52E15B6072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372" y="2187594"/>
            <a:ext cx="1424270" cy="1548354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95E3B863-9AD5-4F91-AC6B-0F1FB23FE4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195" y="388418"/>
            <a:ext cx="1424270" cy="1548354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A55BBAF3-FEB5-4AAC-97F7-7F503FEFD3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602" y="1687652"/>
            <a:ext cx="1424270" cy="1548354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E990A351-0787-40E6-9BA9-278576B11F3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72" y="4602856"/>
            <a:ext cx="923366" cy="100381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C66737CD-055E-472C-888F-33BC666D49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106" y="4552152"/>
            <a:ext cx="923366" cy="100381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D02DAB25-EFC0-4189-B0EF-A6D699A2BC3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577" y="4631048"/>
            <a:ext cx="923366" cy="100381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CF8D2DD2-9B5A-4821-9FC4-0951B1339D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564" y="4602855"/>
            <a:ext cx="923366" cy="1003811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68D0F1BA-3BBA-4FC9-BB59-68FC3E7C2699}"/>
              </a:ext>
            </a:extLst>
          </p:cNvPr>
          <p:cNvSpPr txBox="1"/>
          <p:nvPr/>
        </p:nvSpPr>
        <p:spPr>
          <a:xfrm>
            <a:off x="6018195" y="27001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3D772A5-F5D0-4185-A040-4FA0BA2B8F99}"/>
              </a:ext>
            </a:extLst>
          </p:cNvPr>
          <p:cNvSpPr txBox="1"/>
          <p:nvPr/>
        </p:nvSpPr>
        <p:spPr>
          <a:xfrm>
            <a:off x="5143313" y="2515503"/>
            <a:ext cx="1546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взвешенный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148943A-FA7B-4129-862D-D1FC4C7F5971}"/>
              </a:ext>
            </a:extLst>
          </p:cNvPr>
          <p:cNvSpPr txBox="1"/>
          <p:nvPr/>
        </p:nvSpPr>
        <p:spPr>
          <a:xfrm>
            <a:off x="4035437" y="1110273"/>
            <a:ext cx="1424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измученный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18A09A0-CA74-4BF5-A661-F88384FA5DBE}"/>
              </a:ext>
            </a:extLst>
          </p:cNvPr>
          <p:cNvSpPr txBox="1"/>
          <p:nvPr/>
        </p:nvSpPr>
        <p:spPr>
          <a:xfrm>
            <a:off x="6382888" y="1126761"/>
            <a:ext cx="2119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редкий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52A3FD9-5D28-437A-886A-C59AC1BC7F09}"/>
              </a:ext>
            </a:extLst>
          </p:cNvPr>
          <p:cNvSpPr txBox="1"/>
          <p:nvPr/>
        </p:nvSpPr>
        <p:spPr>
          <a:xfrm>
            <a:off x="3999325" y="4005425"/>
            <a:ext cx="1251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редеющий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4C1A2D5-483F-4406-A684-04795AE8477E}"/>
              </a:ext>
            </a:extLst>
          </p:cNvPr>
          <p:cNvSpPr txBox="1"/>
          <p:nvPr/>
        </p:nvSpPr>
        <p:spPr>
          <a:xfrm>
            <a:off x="3494526" y="2361324"/>
            <a:ext cx="1086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тёмный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61437B8-533C-4762-9136-D1F5A4A0C5DB}"/>
              </a:ext>
            </a:extLst>
          </p:cNvPr>
          <p:cNvSpPr txBox="1"/>
          <p:nvPr/>
        </p:nvSpPr>
        <p:spPr>
          <a:xfrm>
            <a:off x="7031537" y="2816012"/>
            <a:ext cx="1424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темнеющий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68512F6-75FB-48CD-AE1B-E66E47D1CC56}"/>
              </a:ext>
            </a:extLst>
          </p:cNvPr>
          <p:cNvSpPr txBox="1"/>
          <p:nvPr/>
        </p:nvSpPr>
        <p:spPr>
          <a:xfrm>
            <a:off x="5959201" y="4182424"/>
            <a:ext cx="1341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блестящий</a:t>
            </a:r>
          </a:p>
        </p:txBody>
      </p:sp>
    </p:spTree>
    <p:extLst>
      <p:ext uri="{BB962C8B-B14F-4D97-AF65-F5344CB8AC3E}">
        <p14:creationId xmlns:p14="http://schemas.microsoft.com/office/powerpoint/2010/main" val="200997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5" grpId="0"/>
      <p:bldP spid="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D5EB670D-4F99-4352-9BD6-163E19F59F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959" y="2560452"/>
            <a:ext cx="7731319" cy="118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94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2"/>
              </a:rPr>
              <a:t>Девочка пишет</a:t>
            </a:r>
            <a:endParaRPr lang="ru-RU" sz="4400" dirty="0">
              <a:solidFill>
                <a:schemeClr val="accent6">
                  <a:lumMod val="50000"/>
                </a:schemeClr>
              </a:solidFill>
              <a:hlinkClick r:id="rId3"/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4"/>
              </a:rPr>
              <a:t>Здания-карандаши, книги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5"/>
              </a:rPr>
              <a:t>Умный филин и сова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6"/>
              </a:rPr>
              <a:t>Ученик делает уроки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7"/>
              </a:rPr>
              <a:t>Ученики за партой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8"/>
              </a:rPr>
              <a:t>Фон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9"/>
              </a:rPr>
              <a:t>Таблица 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10"/>
              </a:rPr>
              <a:t>Таблица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11"/>
              </a:rPr>
              <a:t>Корзина 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12"/>
              </a:rPr>
              <a:t>Яблоня 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13" action="ppaction://hlinkfile"/>
              </a:rPr>
              <a:t>Яблоко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4400" dirty="0">
                <a:solidFill>
                  <a:schemeClr val="accent6">
                    <a:lumMod val="50000"/>
                  </a:schemeClr>
                </a:solidFill>
                <a:hlinkClick r:id="rId14"/>
              </a:rPr>
              <a:t>Молодцы</a:t>
            </a:r>
            <a:endParaRPr lang="ru-RU" sz="44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ru-RU" sz="20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>На момент создания шаблона все ссылки являются активными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>Вы можете использовать данное оформление для создания своих презентаций, но должны указать источники и автора шаблона</a:t>
            </a:r>
          </a:p>
          <a:p>
            <a:pPr marL="0" indent="0" algn="ctr">
              <a:buNone/>
            </a:pPr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>Автор шаблона: Полшкова Виктория Валерьяновна, педагог дополнительного образования МАОУ ДО ЦРТДиЮ Каменского района Пензенской области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ИНФОРМАЦИОННЫЕ ИСТОЧНИКИ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1190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8601</TotalTime>
  <Words>199</Words>
  <Application>Microsoft Office PowerPoint</Application>
  <PresentationFormat>Экран (4:3)</PresentationFormat>
  <Paragraphs>46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1 Flamme LET</vt:lpstr>
      <vt:lpstr>AGReverance</vt:lpstr>
      <vt:lpstr>Arial</vt:lpstr>
      <vt:lpstr>Calibri</vt:lpstr>
      <vt:lpstr>Тема Office</vt:lpstr>
      <vt:lpstr>Где спрятались причастия ?</vt:lpstr>
      <vt:lpstr>Дорогие ребята!  С помощью данной презентации вы сможете проверить, как усвоена тема «Причастие»</vt:lpstr>
      <vt:lpstr>Презентация PowerPoint</vt:lpstr>
      <vt:lpstr>Презентация PowerPoint</vt:lpstr>
      <vt:lpstr>Причастие?</vt:lpstr>
      <vt:lpstr>Причастие?</vt:lpstr>
      <vt:lpstr>Причастие?</vt:lpstr>
      <vt:lpstr>Презентация PowerPoint</vt:lpstr>
      <vt:lpstr>ИНФОРМАЦИОННЫЕ ИСТОЧНИКИ</vt:lpstr>
    </vt:vector>
  </TitlesOfParts>
  <Manager>Полшкова Виктория Валерьяновна</Manager>
  <Company>МАОУ ДО ЦРТДиЮ Каменского района Пензенской области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Русский язык</dc:title>
  <dc:subject>русский язык</dc:subject>
  <dc:creator>Viktoriya Polshkova</dc:creator>
  <cp:keywords>русский язык;книги;школа</cp:keywords>
  <cp:lastModifiedBy>87 cabinet</cp:lastModifiedBy>
  <cp:revision>223</cp:revision>
  <dcterms:created xsi:type="dcterms:W3CDTF">2019-04-16T15:48:18Z</dcterms:created>
  <dcterms:modified xsi:type="dcterms:W3CDTF">2024-10-14T08:14:04Z</dcterms:modified>
</cp:coreProperties>
</file>